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5.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16.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7.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8.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20.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22.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23.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25.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26.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27.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28.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29.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30.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31.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32.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33.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34.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notesSlides/notesSlide35.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36.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37.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38.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notesSlides/notesSlide39.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notesSlides/notesSlide40.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notesSlides/notesSlide41.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42.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43.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44.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notesSlides/notesSlide45.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notesSlides/notesSlide46.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notesSlides/notesSlide47.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notesSlides/notesSlide48.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charts/chart6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62.xml" ContentType="application/vnd.openxmlformats-officedocument.themeOverride+xml"/>
  <Override PartName="/ppt/charts/chart63.xml" ContentType="application/vnd.openxmlformats-officedocument.drawingml.chart+xml"/>
  <Override PartName="/ppt/theme/themeOverride63.xml" ContentType="application/vnd.openxmlformats-officedocument.themeOverride+xml"/>
  <Override PartName="/ppt/notesSlides/notesSlide49.xml" ContentType="application/vnd.openxmlformats-officedocument.presentationml.notesSlide+xml"/>
  <Override PartName="/ppt/charts/chart64.xml" ContentType="application/vnd.openxmlformats-officedocument.drawingml.chart+xml"/>
  <Override PartName="/ppt/theme/themeOverride64.xml" ContentType="application/vnd.openxmlformats-officedocument.themeOverride+xml"/>
  <Override PartName="/ppt/notesSlides/notesSlide50.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drawings/drawing5.xml" ContentType="application/vnd.openxmlformats-officedocument.drawingml.chartshapes+xml"/>
  <Override PartName="/ppt/charts/chart66.xml" ContentType="application/vnd.openxmlformats-officedocument.drawingml.chart+xml"/>
  <Override PartName="/ppt/theme/themeOverride66.xml" ContentType="application/vnd.openxmlformats-officedocument.themeOverride+xml"/>
  <Override PartName="/ppt/drawings/drawing6.xml" ContentType="application/vnd.openxmlformats-officedocument.drawingml.chartshapes+xml"/>
  <Override PartName="/ppt/charts/chart67.xml" ContentType="application/vnd.openxmlformats-officedocument.drawingml.chart+xml"/>
  <Override PartName="/ppt/theme/themeOverride67.xml" ContentType="application/vnd.openxmlformats-officedocument.themeOverride+xml"/>
  <Override PartName="/ppt/notesSlides/notesSlide51.xml" ContentType="application/vnd.openxmlformats-officedocument.presentationml.notesSlide+xml"/>
  <Override PartName="/ppt/charts/chart68.xml" ContentType="application/vnd.openxmlformats-officedocument.drawingml.chart+xml"/>
  <Override PartName="/ppt/theme/themeOverride68.xml" ContentType="application/vnd.openxmlformats-officedocument.themeOverride+xml"/>
  <Override PartName="/ppt/notesSlides/notesSlide52.xml" ContentType="application/vnd.openxmlformats-officedocument.presentationml.notesSlide+xml"/>
  <Override PartName="/ppt/charts/chart69.xml" ContentType="application/vnd.openxmlformats-officedocument.drawingml.chart+xml"/>
  <Override PartName="/ppt/theme/themeOverride69.xml" ContentType="application/vnd.openxmlformats-officedocument.themeOverride+xml"/>
  <Override PartName="/ppt/charts/chart70.xml" ContentType="application/vnd.openxmlformats-officedocument.drawingml.chart+xml"/>
  <Override PartName="/ppt/theme/themeOverride70.xml" ContentType="application/vnd.openxmlformats-officedocument.themeOverride+xml"/>
  <Override PartName="/ppt/charts/chart71.xml" ContentType="application/vnd.openxmlformats-officedocument.drawingml.chart+xml"/>
  <Override PartName="/ppt/theme/themeOverride71.xml" ContentType="application/vnd.openxmlformats-officedocument.themeOverride+xml"/>
  <Override PartName="/ppt/charts/chart72.xml" ContentType="application/vnd.openxmlformats-officedocument.drawingml.chart+xml"/>
  <Override PartName="/ppt/theme/themeOverride72.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2" r:id="rId2"/>
    <p:sldMasterId id="2147483660" r:id="rId3"/>
    <p:sldMasterId id="2147483664" r:id="rId4"/>
  </p:sldMasterIdLst>
  <p:notesMasterIdLst>
    <p:notesMasterId r:id="rId79"/>
  </p:notesMasterIdLst>
  <p:handoutMasterIdLst>
    <p:handoutMasterId r:id="rId80"/>
  </p:handoutMasterIdLst>
  <p:sldIdLst>
    <p:sldId id="256" r:id="rId5"/>
    <p:sldId id="691" r:id="rId6"/>
    <p:sldId id="257" r:id="rId7"/>
    <p:sldId id="276" r:id="rId8"/>
    <p:sldId id="332" r:id="rId9"/>
    <p:sldId id="274" r:id="rId10"/>
    <p:sldId id="703" r:id="rId11"/>
    <p:sldId id="704" r:id="rId12"/>
    <p:sldId id="279" r:id="rId13"/>
    <p:sldId id="280" r:id="rId14"/>
    <p:sldId id="286" r:id="rId15"/>
    <p:sldId id="275" r:id="rId16"/>
    <p:sldId id="287" r:id="rId17"/>
    <p:sldId id="702" r:id="rId18"/>
    <p:sldId id="319" r:id="rId19"/>
    <p:sldId id="689" r:id="rId20"/>
    <p:sldId id="339" r:id="rId21"/>
    <p:sldId id="348" r:id="rId22"/>
    <p:sldId id="289" r:id="rId23"/>
    <p:sldId id="690" r:id="rId24"/>
    <p:sldId id="260" r:id="rId25"/>
    <p:sldId id="261" r:id="rId26"/>
    <p:sldId id="262" r:id="rId27"/>
    <p:sldId id="596" r:id="rId28"/>
    <p:sldId id="285" r:id="rId29"/>
    <p:sldId id="333" r:id="rId30"/>
    <p:sldId id="320" r:id="rId31"/>
    <p:sldId id="340" r:id="rId32"/>
    <p:sldId id="334" r:id="rId33"/>
    <p:sldId id="265" r:id="rId34"/>
    <p:sldId id="701" r:id="rId35"/>
    <p:sldId id="335" r:id="rId36"/>
    <p:sldId id="336" r:id="rId37"/>
    <p:sldId id="326" r:id="rId38"/>
    <p:sldId id="341" r:id="rId39"/>
    <p:sldId id="327" r:id="rId40"/>
    <p:sldId id="323" r:id="rId41"/>
    <p:sldId id="345" r:id="rId42"/>
    <p:sldId id="325" r:id="rId43"/>
    <p:sldId id="297" r:id="rId44"/>
    <p:sldId id="635" r:id="rId45"/>
    <p:sldId id="688" r:id="rId46"/>
    <p:sldId id="298" r:id="rId47"/>
    <p:sldId id="337" r:id="rId48"/>
    <p:sldId id="300" r:id="rId49"/>
    <p:sldId id="301" r:id="rId50"/>
    <p:sldId id="349" r:id="rId51"/>
    <p:sldId id="303" r:id="rId52"/>
    <p:sldId id="655" r:id="rId53"/>
    <p:sldId id="268" r:id="rId54"/>
    <p:sldId id="278" r:id="rId55"/>
    <p:sldId id="273" r:id="rId56"/>
    <p:sldId id="309" r:id="rId57"/>
    <p:sldId id="328" r:id="rId58"/>
    <p:sldId id="310" r:id="rId59"/>
    <p:sldId id="312" r:id="rId60"/>
    <p:sldId id="277" r:id="rId61"/>
    <p:sldId id="305" r:id="rId62"/>
    <p:sldId id="306" r:id="rId63"/>
    <p:sldId id="307" r:id="rId64"/>
    <p:sldId id="331" r:id="rId65"/>
    <p:sldId id="308" r:id="rId66"/>
    <p:sldId id="269" r:id="rId67"/>
    <p:sldId id="270" r:id="rId68"/>
    <p:sldId id="314" r:id="rId69"/>
    <p:sldId id="271" r:id="rId70"/>
    <p:sldId id="272" r:id="rId71"/>
    <p:sldId id="315" r:id="rId72"/>
    <p:sldId id="342" r:id="rId73"/>
    <p:sldId id="346" r:id="rId74"/>
    <p:sldId id="343" r:id="rId75"/>
    <p:sldId id="344" r:id="rId76"/>
    <p:sldId id="347" r:id="rId77"/>
    <p:sldId id="258" r:id="rId7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Hughes" initials="KH" lastIdx="2" clrIdx="0">
    <p:extLst>
      <p:ext uri="{19B8F6BF-5375-455C-9EA6-DF929625EA0E}">
        <p15:presenceInfo xmlns:p15="http://schemas.microsoft.com/office/powerpoint/2012/main" userId="S-1-5-21-3343930222-3471731563-1258133589-549772" providerId="AD"/>
      </p:ext>
    </p:extLst>
  </p:cmAuthor>
  <p:cmAuthor id="2" name="Natasha Jones" initials="NJ" lastIdx="5" clrIdx="1">
    <p:extLst>
      <p:ext uri="{19B8F6BF-5375-455C-9EA6-DF929625EA0E}">
        <p15:presenceInfo xmlns:p15="http://schemas.microsoft.com/office/powerpoint/2012/main" userId="S-1-5-21-3343930222-3471731563-1258133589-519183" providerId="AD"/>
      </p:ext>
    </p:extLst>
  </p:cmAuthor>
  <p:cmAuthor id="3" name="Rebecca Klahr" initials="RK" lastIdx="73" clrIdx="2">
    <p:extLst>
      <p:ext uri="{19B8F6BF-5375-455C-9EA6-DF929625EA0E}">
        <p15:presenceInfo xmlns:p15="http://schemas.microsoft.com/office/powerpoint/2012/main" userId="S-1-5-21-3343930222-3471731563-1258133589-338737" providerId="AD"/>
      </p:ext>
    </p:extLst>
  </p:cmAuthor>
  <p:cmAuthor id="4" name="Helen Motha" initials="HM" lastIdx="2" clrIdx="3">
    <p:extLst>
      <p:ext uri="{19B8F6BF-5375-455C-9EA6-DF929625EA0E}">
        <p15:presenceInfo xmlns:p15="http://schemas.microsoft.com/office/powerpoint/2012/main" userId="S-1-5-21-3343930222-3471731563-1258133589-4446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952"/>
    <a:srgbClr val="080808"/>
    <a:srgbClr val="B61A1D"/>
    <a:srgbClr val="979195"/>
    <a:srgbClr val="33615B"/>
    <a:srgbClr val="088899"/>
    <a:srgbClr val="D41217"/>
    <a:srgbClr val="FF00FF"/>
    <a:srgbClr val="BE4B2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40" autoAdjust="0"/>
    <p:restoredTop sz="89918" autoAdjust="0"/>
  </p:normalViewPr>
  <p:slideViewPr>
    <p:cSldViewPr snapToGrid="0" snapToObjects="1">
      <p:cViewPr varScale="1">
        <p:scale>
          <a:sx n="126" d="100"/>
          <a:sy n="126" d="100"/>
        </p:scale>
        <p:origin x="660" y="120"/>
      </p:cViewPr>
      <p:guideLst>
        <p:guide orient="horz" pos="310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4.xlsx"/><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5.xlsx"/><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7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256110450844326"/>
          <c:y val="0.25972161257186149"/>
          <c:w val="0.58983615535773803"/>
          <c:h val="0.56343994595819225"/>
        </c:manualLayout>
      </c:layout>
      <c:barChart>
        <c:barDir val="col"/>
        <c:grouping val="percentStacked"/>
        <c:varyColors val="0"/>
        <c:ser>
          <c:idx val="2"/>
          <c:order val="0"/>
          <c:tx>
            <c:strRef>
              <c:f>Sheet1!$B$1</c:f>
              <c:strCache>
                <c:ptCount val="1"/>
                <c:pt idx="0">
                  <c:v>dk</c:v>
                </c:pt>
              </c:strCache>
            </c:strRef>
          </c:tx>
          <c:spPr>
            <a:solidFill>
              <a:sysClr val="window" lastClr="FFFFFF">
                <a:lumMod val="50000"/>
              </a:sysClr>
            </a:solidFill>
          </c:spPr>
          <c:invertIfNegative val="0"/>
          <c:dLbls>
            <c:dLbl>
              <c:idx val="0"/>
              <c:layout>
                <c:manualLayout>
                  <c:x val="3.9402081174492272E-3"/>
                  <c:y val="-7.3015100049904219E-3"/>
                </c:manualLayout>
              </c:layout>
              <c:numFmt formatCode="0\%" sourceLinked="0"/>
              <c:spPr>
                <a:noFill/>
                <a:ln>
                  <a:noFill/>
                </a:ln>
                <a:effectLst/>
              </c:spPr>
              <c:txPr>
                <a:bodyPr wrap="square" lIns="38100" tIns="19050" rIns="38100" bIns="19050" anchor="ctr" anchorCtr="0">
                  <a:noAutofit/>
                </a:bodyPr>
                <a:lstStyle/>
                <a:p>
                  <a:pPr algn="ctr">
                    <a:defRPr lang="en-GB"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304097195936931"/>
                      <c:h val="8.4023924127193644E-2"/>
                    </c:manualLayout>
                  </c15:layout>
                </c:ext>
                <c:ext xmlns:c16="http://schemas.microsoft.com/office/drawing/2014/chart" uri="{C3380CC4-5D6E-409C-BE32-E72D297353CC}">
                  <c16:uniqueId val="{0000000B-74CB-4141-AE86-FDDA6727DC5F}"/>
                </c:ext>
              </c:extLst>
            </c:dLbl>
            <c:numFmt formatCode="0\%" sourceLinked="0"/>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v>
                </c:pt>
              </c:strCache>
            </c:strRef>
          </c:cat>
          <c:val>
            <c:numRef>
              <c:f>Sheet1!$B$2</c:f>
              <c:numCache>
                <c:formatCode>General</c:formatCode>
                <c:ptCount val="1"/>
                <c:pt idx="0">
                  <c:v>7</c:v>
                </c:pt>
              </c:numCache>
            </c:numRef>
          </c:val>
          <c:extLst>
            <c:ext xmlns:c16="http://schemas.microsoft.com/office/drawing/2014/chart" uri="{C3380CC4-5D6E-409C-BE32-E72D297353CC}">
              <c16:uniqueId val="{0000000B-AA4C-4918-A979-D07F72A981CB}"/>
            </c:ext>
          </c:extLst>
        </c:ser>
        <c:ser>
          <c:idx val="1"/>
          <c:order val="1"/>
          <c:tx>
            <c:strRef>
              <c:f>Sheet1!$C$1</c:f>
              <c:strCache>
                <c:ptCount val="1"/>
                <c:pt idx="0">
                  <c:v>No</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C-AA4C-4918-A979-D07F72A981CB}"/>
              </c:ext>
            </c:extLst>
          </c:dPt>
          <c:dLbls>
            <c:numFmt formatCode="0\%" sourceLinked="0"/>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v>
                </c:pt>
              </c:strCache>
            </c:strRef>
          </c:cat>
          <c:val>
            <c:numRef>
              <c:f>Sheet1!$C$2</c:f>
              <c:numCache>
                <c:formatCode>General</c:formatCode>
                <c:ptCount val="1"/>
                <c:pt idx="0">
                  <c:v>37</c:v>
                </c:pt>
              </c:numCache>
            </c:numRef>
          </c:val>
          <c:extLst>
            <c:ext xmlns:c16="http://schemas.microsoft.com/office/drawing/2014/chart" uri="{C3380CC4-5D6E-409C-BE32-E72D297353CC}">
              <c16:uniqueId val="{0000000A-AA4C-4918-A979-D07F72A981CB}"/>
            </c:ext>
          </c:extLst>
        </c:ser>
        <c:ser>
          <c:idx val="0"/>
          <c:order val="2"/>
          <c:tx>
            <c:strRef>
              <c:f>Sheet1!$D$1</c:f>
              <c:strCache>
                <c:ptCount val="1"/>
                <c:pt idx="0">
                  <c:v>Yes</c:v>
                </c:pt>
              </c:strCache>
            </c:strRef>
          </c:tx>
          <c:invertIfNegative val="0"/>
          <c:dPt>
            <c:idx val="0"/>
            <c:invertIfNegative val="0"/>
            <c:bubble3D val="0"/>
            <c:spPr>
              <a:solidFill>
                <a:schemeClr val="bg2"/>
              </a:solidFill>
            </c:spPr>
            <c:extLst>
              <c:ext xmlns:c16="http://schemas.microsoft.com/office/drawing/2014/chart" uri="{C3380CC4-5D6E-409C-BE32-E72D297353CC}">
                <c16:uniqueId val="{00000001-34D3-489E-9A70-BEA310D35C29}"/>
              </c:ext>
            </c:extLst>
          </c:dPt>
          <c:dPt>
            <c:idx val="1"/>
            <c:invertIfNegative val="0"/>
            <c:bubble3D val="0"/>
            <c:spPr>
              <a:solidFill>
                <a:schemeClr val="tx2"/>
              </a:solidFill>
            </c:spPr>
            <c:extLst>
              <c:ext xmlns:c16="http://schemas.microsoft.com/office/drawing/2014/chart" uri="{C3380CC4-5D6E-409C-BE32-E72D297353CC}">
                <c16:uniqueId val="{00000003-34D3-489E-9A70-BEA310D35C29}"/>
              </c:ext>
            </c:extLst>
          </c:dPt>
          <c:dPt>
            <c:idx val="2"/>
            <c:invertIfNegative val="0"/>
            <c:bubble3D val="0"/>
            <c:spPr>
              <a:solidFill>
                <a:schemeClr val="accent1"/>
              </a:solidFill>
            </c:spPr>
            <c:extLst>
              <c:ext xmlns:c16="http://schemas.microsoft.com/office/drawing/2014/chart" uri="{C3380CC4-5D6E-409C-BE32-E72D297353CC}">
                <c16:uniqueId val="{00000005-34D3-489E-9A70-BEA310D35C29}"/>
              </c:ext>
            </c:extLst>
          </c:dPt>
          <c:dPt>
            <c:idx val="3"/>
            <c:invertIfNegative val="0"/>
            <c:bubble3D val="0"/>
            <c:spPr>
              <a:solidFill>
                <a:sysClr val="window" lastClr="FFFFFF">
                  <a:lumMod val="50000"/>
                </a:sysClr>
              </a:solidFill>
            </c:spPr>
            <c:extLst>
              <c:ext xmlns:c16="http://schemas.microsoft.com/office/drawing/2014/chart" uri="{C3380CC4-5D6E-409C-BE32-E72D297353CC}">
                <c16:uniqueId val="{00000007-34D3-489E-9A70-BEA310D35C29}"/>
              </c:ext>
            </c:extLst>
          </c:dPt>
          <c:dPt>
            <c:idx val="4"/>
            <c:invertIfNegative val="0"/>
            <c:bubble3D val="0"/>
            <c:spPr>
              <a:solidFill>
                <a:schemeClr val="accent3"/>
              </a:solidFill>
            </c:spPr>
            <c:extLst>
              <c:ext xmlns:c16="http://schemas.microsoft.com/office/drawing/2014/chart" uri="{C3380CC4-5D6E-409C-BE32-E72D297353CC}">
                <c16:uniqueId val="{00000009-34D3-489E-9A70-BEA310D35C29}"/>
              </c:ext>
            </c:extLst>
          </c:dPt>
          <c:dLbls>
            <c:dLbl>
              <c:idx val="2"/>
              <c:layout>
                <c:manualLayout>
                  <c:x val="-5.5008997714372102E-17"/>
                  <c:y val="-5.5631836391588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3-489E-9A70-BEA310D35C29}"/>
                </c:ext>
              </c:extLst>
            </c:dLbl>
            <c:numFmt formatCode="0\%" sourceLinked="0"/>
            <c:spPr>
              <a:noFill/>
              <a:ln>
                <a:noFill/>
              </a:ln>
              <a:effectLst/>
            </c:spPr>
            <c:txPr>
              <a:bodyPr/>
              <a:lstStyle/>
              <a:p>
                <a:pP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v>
                </c:pt>
              </c:strCache>
            </c:strRef>
          </c:cat>
          <c:val>
            <c:numRef>
              <c:f>Sheet1!$D$2</c:f>
              <c:numCache>
                <c:formatCode>General</c:formatCode>
                <c:ptCount val="1"/>
                <c:pt idx="0">
                  <c:v>56</c:v>
                </c:pt>
              </c:numCache>
            </c:numRef>
          </c:val>
          <c:extLst>
            <c:ext xmlns:c16="http://schemas.microsoft.com/office/drawing/2014/chart" uri="{C3380CC4-5D6E-409C-BE32-E72D297353CC}">
              <c16:uniqueId val="{0000000A-34D3-489E-9A70-BEA310D35C29}"/>
            </c:ext>
          </c:extLst>
        </c:ser>
        <c:dLbls>
          <c:showLegendKey val="0"/>
          <c:showVal val="0"/>
          <c:showCatName val="0"/>
          <c:showSerName val="0"/>
          <c:showPercent val="0"/>
          <c:showBubbleSize val="0"/>
        </c:dLbls>
        <c:gapWidth val="100"/>
        <c:overlap val="100"/>
        <c:axId val="543101072"/>
        <c:axId val="544506208"/>
      </c:barChart>
      <c:catAx>
        <c:axId val="543101072"/>
        <c:scaling>
          <c:orientation val="minMax"/>
        </c:scaling>
        <c:delete val="0"/>
        <c:axPos val="b"/>
        <c:numFmt formatCode="General" sourceLinked="1"/>
        <c:majorTickMark val="out"/>
        <c:minorTickMark val="none"/>
        <c:tickLblPos val="nextTo"/>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544506208"/>
        <c:crosses val="autoZero"/>
        <c:auto val="1"/>
        <c:lblAlgn val="ctr"/>
        <c:lblOffset val="100"/>
        <c:noMultiLvlLbl val="0"/>
      </c:catAx>
      <c:valAx>
        <c:axId val="544506208"/>
        <c:scaling>
          <c:orientation val="minMax"/>
        </c:scaling>
        <c:delete val="1"/>
        <c:axPos val="l"/>
        <c:numFmt formatCode="0%" sourceLinked="1"/>
        <c:majorTickMark val="out"/>
        <c:minorTickMark val="none"/>
        <c:tickLblPos val="nextTo"/>
        <c:crossAx val="543101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9247328455109"/>
          <c:y val="0"/>
          <c:w val="0.86408520181926984"/>
          <c:h val="0.85409032227224158"/>
        </c:manualLayout>
      </c:layout>
      <c:barChart>
        <c:barDir val="col"/>
        <c:grouping val="clustered"/>
        <c:varyColors val="0"/>
        <c:ser>
          <c:idx val="0"/>
          <c:order val="0"/>
          <c:tx>
            <c:strRef>
              <c:f>Sheet1!$B$1</c:f>
              <c:strCache>
                <c:ptCount val="1"/>
                <c:pt idx="0">
                  <c:v>Column1</c:v>
                </c:pt>
              </c:strCache>
            </c:strRef>
          </c:tx>
          <c:spPr>
            <a:solidFill>
              <a:sysClr val="windowText" lastClr="000000">
                <a:lumMod val="50000"/>
                <a:lumOff val="50000"/>
              </a:sysClr>
            </a:solidFill>
          </c:spPr>
          <c:invertIfNegative val="0"/>
          <c:dPt>
            <c:idx val="0"/>
            <c:invertIfNegative val="0"/>
            <c:bubble3D val="0"/>
            <c:extLst>
              <c:ext xmlns:c16="http://schemas.microsoft.com/office/drawing/2014/chart" uri="{C3380CC4-5D6E-409C-BE32-E72D297353CC}">
                <c16:uniqueId val="{00000000-73C8-4C16-97AA-32C1DBB16065}"/>
              </c:ext>
            </c:extLst>
          </c:dPt>
          <c:dPt>
            <c:idx val="1"/>
            <c:invertIfNegative val="0"/>
            <c:bubble3D val="0"/>
            <c:extLst>
              <c:ext xmlns:c16="http://schemas.microsoft.com/office/drawing/2014/chart" uri="{C3380CC4-5D6E-409C-BE32-E72D297353CC}">
                <c16:uniqueId val="{00000001-73C8-4C16-97AA-32C1DBB16065}"/>
              </c:ext>
            </c:extLst>
          </c:dPt>
          <c:dPt>
            <c:idx val="2"/>
            <c:invertIfNegative val="0"/>
            <c:bubble3D val="0"/>
            <c:extLst>
              <c:ext xmlns:c16="http://schemas.microsoft.com/office/drawing/2014/chart" uri="{C3380CC4-5D6E-409C-BE32-E72D297353CC}">
                <c16:uniqueId val="{00000002-73C8-4C16-97AA-32C1DBB16065}"/>
              </c:ext>
            </c:extLst>
          </c:dPt>
          <c:dPt>
            <c:idx val="3"/>
            <c:invertIfNegative val="0"/>
            <c:bubble3D val="0"/>
            <c:extLst>
              <c:ext xmlns:c16="http://schemas.microsoft.com/office/drawing/2014/chart" uri="{C3380CC4-5D6E-409C-BE32-E72D297353CC}">
                <c16:uniqueId val="{00000003-73C8-4C16-97AA-32C1DBB16065}"/>
              </c:ext>
            </c:extLst>
          </c:dPt>
          <c:dPt>
            <c:idx val="4"/>
            <c:invertIfNegative val="0"/>
            <c:bubble3D val="0"/>
            <c:extLst>
              <c:ext xmlns:c16="http://schemas.microsoft.com/office/drawing/2014/chart" uri="{C3380CC4-5D6E-409C-BE32-E72D297353CC}">
                <c16:uniqueId val="{00000004-73C8-4C16-97AA-32C1DBB16065}"/>
              </c:ext>
            </c:extLst>
          </c:dPt>
          <c:dPt>
            <c:idx val="5"/>
            <c:invertIfNegative val="0"/>
            <c:bubble3D val="0"/>
            <c:extLst>
              <c:ext xmlns:c16="http://schemas.microsoft.com/office/drawing/2014/chart" uri="{C3380CC4-5D6E-409C-BE32-E72D297353CC}">
                <c16:uniqueId val="{00000005-73C8-4C16-97AA-32C1DBB16065}"/>
              </c:ext>
            </c:extLst>
          </c:dPt>
          <c:dPt>
            <c:idx val="6"/>
            <c:invertIfNegative val="0"/>
            <c:bubble3D val="0"/>
            <c:extLst>
              <c:ext xmlns:c16="http://schemas.microsoft.com/office/drawing/2014/chart" uri="{C3380CC4-5D6E-409C-BE32-E72D297353CC}">
                <c16:uniqueId val="{00000006-73C8-4C16-97AA-32C1DBB16065}"/>
              </c:ext>
            </c:extLst>
          </c:dPt>
          <c:dPt>
            <c:idx val="7"/>
            <c:invertIfNegative val="0"/>
            <c:bubble3D val="0"/>
            <c:extLst>
              <c:ext xmlns:c16="http://schemas.microsoft.com/office/drawing/2014/chart" uri="{C3380CC4-5D6E-409C-BE32-E72D297353CC}">
                <c16:uniqueId val="{00000007-73C8-4C16-97AA-32C1DBB16065}"/>
              </c:ext>
            </c:extLst>
          </c:dPt>
          <c:dLbls>
            <c:dLbl>
              <c:idx val="0"/>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C8-4C16-97AA-32C1DBB16065}"/>
                </c:ext>
              </c:extLst>
            </c:dLbl>
            <c:dLbl>
              <c:idx val="1"/>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C8-4C16-97AA-32C1DBB16065}"/>
                </c:ext>
              </c:extLst>
            </c:dLbl>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C8-4C16-97AA-32C1DBB16065}"/>
                </c:ext>
              </c:extLst>
            </c:dLbl>
            <c:spPr>
              <a:noFill/>
              <a:ln>
                <a:noFill/>
              </a:ln>
              <a:effectLst/>
            </c:spPr>
            <c:txPr>
              <a:bodyPr/>
              <a:lstStyle/>
              <a:p>
                <a:pPr>
                  <a:defRPr sz="1200" b="0">
                    <a:solidFill>
                      <a:schemeClr val="tx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Employer</c:v>
                </c:pt>
                <c:pt idx="1">
                  <c:v>No employees</c:v>
                </c:pt>
                <c:pt idx="2">
                  <c:v>All</c:v>
                </c:pt>
              </c:strCache>
            </c:strRef>
          </c:cat>
          <c:val>
            <c:numRef>
              <c:f>Sheet1!$B$2:$B$4</c:f>
            </c:numRef>
          </c:val>
          <c:extLst>
            <c:ext xmlns:c16="http://schemas.microsoft.com/office/drawing/2014/chart" uri="{C3380CC4-5D6E-409C-BE32-E72D297353CC}">
              <c16:uniqueId val="{00000008-73C8-4C16-97AA-32C1DBB16065}"/>
            </c:ext>
          </c:extLst>
        </c:ser>
        <c:ser>
          <c:idx val="1"/>
          <c:order val="1"/>
          <c:tx>
            <c:strRef>
              <c:f>Sheet1!$C$1</c:f>
              <c:strCache>
                <c:ptCount val="1"/>
                <c:pt idx="0">
                  <c:v>Column2</c:v>
                </c:pt>
              </c:strCache>
            </c:strRef>
          </c:tx>
          <c:spPr>
            <a:solidFill>
              <a:srgbClr val="4F81BD"/>
            </a:solidFill>
          </c:spPr>
          <c:invertIfNegative val="0"/>
          <c:dLbls>
            <c:spPr>
              <a:noFill/>
              <a:ln>
                <a:noFill/>
              </a:ln>
              <a:effectLst/>
            </c:spPr>
            <c:txPr>
              <a:bodyPr wrap="square" lIns="38100" tIns="19050" rIns="38100" bIns="19050" anchor="ctr">
                <a:spAutoFit/>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Sheet1!$C$2:$C$4</c:f>
            </c:numRef>
          </c:val>
          <c:extLst>
            <c:ext xmlns:c16="http://schemas.microsoft.com/office/drawing/2014/chart" uri="{C3380CC4-5D6E-409C-BE32-E72D297353CC}">
              <c16:uniqueId val="{00000009-73C8-4C16-97AA-32C1DBB16065}"/>
            </c:ext>
          </c:extLst>
        </c:ser>
        <c:ser>
          <c:idx val="2"/>
          <c:order val="2"/>
          <c:tx>
            <c:strRef>
              <c:f>Sheet1!$D$1</c:f>
              <c:strCache>
                <c:ptCount val="1"/>
                <c:pt idx="0">
                  <c:v>% Changes to staff employed</c:v>
                </c:pt>
              </c:strCache>
            </c:strRef>
          </c:tx>
          <c:spPr>
            <a:solidFill>
              <a:srgbClr val="979195"/>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Sheet1!$D$2:$D$4</c:f>
              <c:numCache>
                <c:formatCode>General</c:formatCode>
                <c:ptCount val="3"/>
                <c:pt idx="0">
                  <c:v>8</c:v>
                </c:pt>
                <c:pt idx="1">
                  <c:v>4</c:v>
                </c:pt>
                <c:pt idx="2">
                  <c:v>5</c:v>
                </c:pt>
              </c:numCache>
            </c:numRef>
          </c:val>
          <c:extLst>
            <c:ext xmlns:c16="http://schemas.microsoft.com/office/drawing/2014/chart" uri="{C3380CC4-5D6E-409C-BE32-E72D297353CC}">
              <c16:uniqueId val="{0000000A-73C8-4C16-97AA-32C1DBB16065}"/>
            </c:ext>
          </c:extLst>
        </c:ser>
        <c:ser>
          <c:idx val="3"/>
          <c:order val="3"/>
          <c:tx>
            <c:strRef>
              <c:f>Sheet1!$E$1</c:f>
              <c:strCache>
                <c:ptCount val="1"/>
                <c:pt idx="0">
                  <c:v>% Changes to exports</c:v>
                </c:pt>
              </c:strCache>
            </c:strRef>
          </c:tx>
          <c:spPr>
            <a:solidFill>
              <a:srgbClr val="088899"/>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Sheet1!$E$2:$E$4</c:f>
              <c:numCache>
                <c:formatCode>General</c:formatCode>
                <c:ptCount val="3"/>
                <c:pt idx="0">
                  <c:v>5</c:v>
                </c:pt>
                <c:pt idx="1">
                  <c:v>4</c:v>
                </c:pt>
                <c:pt idx="2">
                  <c:v>4</c:v>
                </c:pt>
              </c:numCache>
            </c:numRef>
          </c:val>
          <c:extLst>
            <c:ext xmlns:c16="http://schemas.microsoft.com/office/drawing/2014/chart" uri="{C3380CC4-5D6E-409C-BE32-E72D297353CC}">
              <c16:uniqueId val="{0000000B-73C8-4C16-97AA-32C1DBB16065}"/>
            </c:ext>
          </c:extLst>
        </c:ser>
        <c:ser>
          <c:idx val="4"/>
          <c:order val="4"/>
          <c:tx>
            <c:strRef>
              <c:f>Sheet1!$F$1</c:f>
              <c:strCache>
                <c:ptCount val="1"/>
                <c:pt idx="0">
                  <c:v>% Changes to investment plans</c:v>
                </c:pt>
              </c:strCache>
            </c:strRef>
          </c:tx>
          <c:spPr>
            <a:solidFill>
              <a:srgbClr val="B61A1D"/>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Sheet1!$F$2:$F$4</c:f>
              <c:numCache>
                <c:formatCode>General</c:formatCode>
                <c:ptCount val="3"/>
                <c:pt idx="0">
                  <c:v>7</c:v>
                </c:pt>
                <c:pt idx="1">
                  <c:v>5</c:v>
                </c:pt>
                <c:pt idx="2">
                  <c:v>6</c:v>
                </c:pt>
              </c:numCache>
            </c:numRef>
          </c:val>
          <c:extLst>
            <c:ext xmlns:c16="http://schemas.microsoft.com/office/drawing/2014/chart" uri="{C3380CC4-5D6E-409C-BE32-E72D297353CC}">
              <c16:uniqueId val="{0000000C-73C8-4C16-97AA-32C1DBB16065}"/>
            </c:ext>
          </c:extLst>
        </c:ser>
        <c:ser>
          <c:idx val="5"/>
          <c:order val="5"/>
          <c:tx>
            <c:strRef>
              <c:f>Sheet1!$G$1</c:f>
              <c:strCache>
                <c:ptCount val="1"/>
                <c:pt idx="0">
                  <c:v>% Changes to prices of goods and services </c:v>
                </c:pt>
              </c:strCache>
            </c:strRef>
          </c:tx>
          <c:spPr>
            <a:solidFill>
              <a:srgbClr val="212952"/>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Sheet1!$G$2:$G$4</c:f>
              <c:numCache>
                <c:formatCode>General</c:formatCode>
                <c:ptCount val="3"/>
                <c:pt idx="0">
                  <c:v>20</c:v>
                </c:pt>
                <c:pt idx="1">
                  <c:v>17</c:v>
                </c:pt>
                <c:pt idx="2">
                  <c:v>18</c:v>
                </c:pt>
              </c:numCache>
            </c:numRef>
          </c:val>
          <c:extLst>
            <c:ext xmlns:c16="http://schemas.microsoft.com/office/drawing/2014/chart" uri="{C3380CC4-5D6E-409C-BE32-E72D297353CC}">
              <c16:uniqueId val="{0000000D-73C8-4C16-97AA-32C1DBB16065}"/>
            </c:ext>
          </c:extLst>
        </c:ser>
        <c:dLbls>
          <c:showLegendKey val="0"/>
          <c:showVal val="1"/>
          <c:showCatName val="0"/>
          <c:showSerName val="0"/>
          <c:showPercent val="0"/>
          <c:showBubbleSize val="0"/>
        </c:dLbls>
        <c:gapWidth val="37"/>
        <c:axId val="218952832"/>
        <c:axId val="218954368"/>
      </c:barChart>
      <c:catAx>
        <c:axId val="218952832"/>
        <c:scaling>
          <c:orientation val="maxMin"/>
        </c:scaling>
        <c:delete val="0"/>
        <c:axPos val="b"/>
        <c:numFmt formatCode="General" sourceLinked="1"/>
        <c:majorTickMark val="none"/>
        <c:minorTickMark val="none"/>
        <c:tickLblPos val="nextTo"/>
        <c:spPr>
          <a:ln>
            <a:noFill/>
          </a:ln>
        </c:spPr>
        <c:txPr>
          <a:bodyPr/>
          <a:lstStyle/>
          <a:p>
            <a:pPr>
              <a:defRPr sz="1200">
                <a:solidFill>
                  <a:srgbClr val="424242"/>
                </a:solidFill>
                <a:latin typeface="Verdana" panose="020B0604030504040204" pitchFamily="34" charset="0"/>
              </a:defRPr>
            </a:pPr>
            <a:endParaRPr lang="en-US"/>
          </a:p>
        </c:txPr>
        <c:crossAx val="218954368"/>
        <c:crosses val="autoZero"/>
        <c:auto val="1"/>
        <c:lblAlgn val="ctr"/>
        <c:lblOffset val="100"/>
        <c:noMultiLvlLbl val="0"/>
      </c:catAx>
      <c:valAx>
        <c:axId val="218954368"/>
        <c:scaling>
          <c:orientation val="minMax"/>
          <c:max val="30"/>
        </c:scaling>
        <c:delete val="1"/>
        <c:axPos val="l"/>
        <c:numFmt formatCode="General" sourceLinked="1"/>
        <c:majorTickMark val="out"/>
        <c:minorTickMark val="none"/>
        <c:tickLblPos val="nextTo"/>
        <c:crossAx val="218952832"/>
        <c:crosses val="max"/>
        <c:crossBetween val="between"/>
        <c:majorUnit val="10"/>
      </c:valAx>
      <c:spPr>
        <a:noFill/>
        <a:ln w="25400">
          <a:noFill/>
        </a:ln>
      </c:spPr>
    </c:plotArea>
    <c:plotVisOnly val="1"/>
    <c:dispBlanksAs val="gap"/>
    <c:showDLblsOverMax val="0"/>
  </c:chart>
  <c:txPr>
    <a:bodyPr/>
    <a:lstStyle/>
    <a:p>
      <a:pPr>
        <a:defRPr sz="1799"/>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81483650029408E-3"/>
          <c:y val="2.9274863516688558E-2"/>
          <c:w val="0.99458387836303974"/>
          <c:h val="0.72908659911165352"/>
        </c:manualLayout>
      </c:layout>
      <c:barChart>
        <c:barDir val="col"/>
        <c:grouping val="clustered"/>
        <c:varyColors val="0"/>
        <c:ser>
          <c:idx val="2"/>
          <c:order val="0"/>
          <c:tx>
            <c:strRef>
              <c:f>Sheet1!$B$1</c:f>
              <c:strCache>
                <c:ptCount val="1"/>
                <c:pt idx="0">
                  <c:v>% Yes - will affect sales in next 12 months</c:v>
                </c:pt>
              </c:strCache>
            </c:strRef>
          </c:tx>
          <c:spPr>
            <a:solidFill>
              <a:srgbClr val="B61A1D"/>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 services</c:v>
                </c:pt>
                <c:pt idx="1">
                  <c:v>Business services</c:v>
                </c:pt>
                <c:pt idx="2">
                  <c:v>Distribution</c:v>
                </c:pt>
                <c:pt idx="3">
                  <c:v>Construction</c:v>
                </c:pt>
                <c:pt idx="4">
                  <c:v>Production</c:v>
                </c:pt>
                <c:pt idx="5">
                  <c:v>All</c:v>
                </c:pt>
              </c:strCache>
            </c:strRef>
          </c:cat>
          <c:val>
            <c:numRef>
              <c:f>Sheet1!$B$2:$B$7</c:f>
              <c:numCache>
                <c:formatCode>General</c:formatCode>
                <c:ptCount val="6"/>
                <c:pt idx="0">
                  <c:v>22</c:v>
                </c:pt>
                <c:pt idx="1">
                  <c:v>26</c:v>
                </c:pt>
                <c:pt idx="2">
                  <c:v>24</c:v>
                </c:pt>
                <c:pt idx="3">
                  <c:v>24</c:v>
                </c:pt>
                <c:pt idx="4">
                  <c:v>22</c:v>
                </c:pt>
                <c:pt idx="5">
                  <c:v>24</c:v>
                </c:pt>
              </c:numCache>
            </c:numRef>
          </c:val>
          <c:extLst>
            <c:ext xmlns:c16="http://schemas.microsoft.com/office/drawing/2014/chart" uri="{C3380CC4-5D6E-409C-BE32-E72D297353CC}">
              <c16:uniqueId val="{00000000-FA93-4FB8-A8F3-2A777EDC8E63}"/>
            </c:ext>
          </c:extLst>
        </c:ser>
        <c:ser>
          <c:idx val="3"/>
          <c:order val="1"/>
          <c:tx>
            <c:strRef>
              <c:f>Sheet1!$C$1</c:f>
              <c:strCache>
                <c:ptCount val="1"/>
                <c:pt idx="0">
                  <c:v>% Yes - already affected sales</c:v>
                </c:pt>
              </c:strCache>
            </c:strRef>
          </c:tx>
          <c:spPr>
            <a:solidFill>
              <a:srgbClr val="212952"/>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 services</c:v>
                </c:pt>
                <c:pt idx="1">
                  <c:v>Business services</c:v>
                </c:pt>
                <c:pt idx="2">
                  <c:v>Distribution</c:v>
                </c:pt>
                <c:pt idx="3">
                  <c:v>Construction</c:v>
                </c:pt>
                <c:pt idx="4">
                  <c:v>Production</c:v>
                </c:pt>
                <c:pt idx="5">
                  <c:v>All</c:v>
                </c:pt>
              </c:strCache>
            </c:strRef>
          </c:cat>
          <c:val>
            <c:numRef>
              <c:f>Sheet1!$C$2:$C$7</c:f>
              <c:numCache>
                <c:formatCode>General</c:formatCode>
                <c:ptCount val="6"/>
                <c:pt idx="0">
                  <c:v>12</c:v>
                </c:pt>
                <c:pt idx="1">
                  <c:v>20</c:v>
                </c:pt>
                <c:pt idx="2">
                  <c:v>21</c:v>
                </c:pt>
                <c:pt idx="3">
                  <c:v>12</c:v>
                </c:pt>
                <c:pt idx="4">
                  <c:v>11</c:v>
                </c:pt>
                <c:pt idx="5">
                  <c:v>16</c:v>
                </c:pt>
              </c:numCache>
            </c:numRef>
          </c:val>
          <c:extLst>
            <c:ext xmlns:c16="http://schemas.microsoft.com/office/drawing/2014/chart" uri="{C3380CC4-5D6E-409C-BE32-E72D297353CC}">
              <c16:uniqueId val="{00000001-FA93-4FB8-A8F3-2A777EDC8E63}"/>
            </c:ext>
          </c:extLst>
        </c:ser>
        <c:dLbls>
          <c:showLegendKey val="0"/>
          <c:showVal val="1"/>
          <c:showCatName val="0"/>
          <c:showSerName val="0"/>
          <c:showPercent val="0"/>
          <c:showBubbleSize val="0"/>
        </c:dLbls>
        <c:gapWidth val="40"/>
        <c:axId val="217916544"/>
        <c:axId val="217918080"/>
      </c:barChart>
      <c:catAx>
        <c:axId val="217916544"/>
        <c:scaling>
          <c:orientation val="maxMin"/>
        </c:scaling>
        <c:delete val="0"/>
        <c:axPos val="b"/>
        <c:numFmt formatCode="General" sourceLinked="1"/>
        <c:majorTickMark val="out"/>
        <c:minorTickMark val="none"/>
        <c:tickLblPos val="nextTo"/>
        <c:txPr>
          <a:bodyPr rot="0" vert="horz"/>
          <a:lstStyle/>
          <a:p>
            <a:pPr algn="ctr">
              <a:defRPr sz="1200"/>
            </a:pPr>
            <a:endParaRPr lang="en-US"/>
          </a:p>
        </c:txPr>
        <c:crossAx val="217918080"/>
        <c:crosses val="autoZero"/>
        <c:auto val="0"/>
        <c:lblAlgn val="ctr"/>
        <c:lblOffset val="100"/>
        <c:noMultiLvlLbl val="0"/>
      </c:catAx>
      <c:valAx>
        <c:axId val="217918080"/>
        <c:scaling>
          <c:orientation val="minMax"/>
          <c:max val="40"/>
        </c:scaling>
        <c:delete val="1"/>
        <c:axPos val="r"/>
        <c:numFmt formatCode="0.00%" sourceLinked="0"/>
        <c:majorTickMark val="out"/>
        <c:minorTickMark val="none"/>
        <c:tickLblPos val="nextTo"/>
        <c:crossAx val="217916544"/>
        <c:crosses val="autoZero"/>
        <c:crossBetween val="between"/>
      </c:valAx>
    </c:plotArea>
    <c:legend>
      <c:legendPos val="t"/>
      <c:layout>
        <c:manualLayout>
          <c:xMode val="edge"/>
          <c:yMode val="edge"/>
          <c:x val="0"/>
          <c:y val="6.6203294394774626E-4"/>
          <c:w val="0.99877616348748555"/>
          <c:h val="0.11013516061536305"/>
        </c:manualLayout>
      </c:layout>
      <c:overlay val="0"/>
      <c:txPr>
        <a:bodyPr rot="0" vert="horz"/>
        <a:lstStyle/>
        <a:p>
          <a:pPr>
            <a:defRPr sz="1200"/>
          </a:pPr>
          <a:endParaRPr lang="en-US"/>
        </a:p>
      </c:txPr>
    </c:legend>
    <c:plotVisOnly val="1"/>
    <c:dispBlanksAs val="gap"/>
    <c:showDLblsOverMax val="0"/>
  </c:chart>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69383714727444E-3"/>
          <c:y val="0"/>
          <c:w val="0.99458387836303974"/>
          <c:h val="0.81248957561473101"/>
        </c:manualLayout>
      </c:layout>
      <c:barChart>
        <c:barDir val="col"/>
        <c:grouping val="stacked"/>
        <c:varyColors val="0"/>
        <c:ser>
          <c:idx val="0"/>
          <c:order val="0"/>
          <c:tx>
            <c:strRef>
              <c:f>Sheet1!$D$1</c:f>
              <c:strCache>
                <c:ptCount val="1"/>
                <c:pt idx="0">
                  <c:v>% Don't know/Refused</c:v>
                </c:pt>
              </c:strCache>
            </c:strRef>
          </c:tx>
          <c:spPr>
            <a:solidFill>
              <a:srgbClr val="979195"/>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5"/>
                <c:pt idx="0">
                  <c:v>Other services</c:v>
                </c:pt>
                <c:pt idx="1">
                  <c:v>Business services</c:v>
                </c:pt>
                <c:pt idx="2">
                  <c:v>Distribution</c:v>
                </c:pt>
                <c:pt idx="3">
                  <c:v>Construction</c:v>
                </c:pt>
                <c:pt idx="4">
                  <c:v>Production</c:v>
                </c:pt>
              </c:strCache>
            </c:strRef>
          </c:cat>
          <c:val>
            <c:numRef>
              <c:f>Sheet1!$D$2:$D$12</c:f>
              <c:numCache>
                <c:formatCode>General</c:formatCode>
                <c:ptCount val="11"/>
                <c:pt idx="0">
                  <c:v>12</c:v>
                </c:pt>
                <c:pt idx="1">
                  <c:v>8</c:v>
                </c:pt>
                <c:pt idx="2">
                  <c:v>15</c:v>
                </c:pt>
                <c:pt idx="3">
                  <c:v>10</c:v>
                </c:pt>
                <c:pt idx="4">
                  <c:v>17</c:v>
                </c:pt>
              </c:numCache>
            </c:numRef>
          </c:val>
          <c:extLst>
            <c:ext xmlns:c16="http://schemas.microsoft.com/office/drawing/2014/chart" uri="{C3380CC4-5D6E-409C-BE32-E72D297353CC}">
              <c16:uniqueId val="{00000007-CCE4-4A4E-923F-6F7FDC7DCDAE}"/>
            </c:ext>
          </c:extLst>
        </c:ser>
        <c:ser>
          <c:idx val="2"/>
          <c:order val="1"/>
          <c:tx>
            <c:strRef>
              <c:f>Sheet1!$B$1</c:f>
              <c:strCache>
                <c:ptCount val="1"/>
                <c:pt idx="0">
                  <c:v>% Increase sales</c:v>
                </c:pt>
              </c:strCache>
            </c:strRef>
          </c:tx>
          <c:spPr>
            <a:solidFill>
              <a:srgbClr val="B61A1D"/>
            </a:solidFill>
          </c:spPr>
          <c:invertIfNegative val="0"/>
          <c:dLbls>
            <c:numFmt formatCode="0\%" sourceLinked="0"/>
            <c:spPr>
              <a:noFill/>
              <a:ln>
                <a:noFill/>
              </a:ln>
              <a:effectLst/>
            </c:spPr>
            <c:txPr>
              <a:bodyPr/>
              <a:lstStyle/>
              <a:p>
                <a:pPr>
                  <a:defRPr sz="1100" b="1">
                    <a:solidFill>
                      <a:schemeClr val="bg1"/>
                    </a:solidFill>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5"/>
                <c:pt idx="0">
                  <c:v>Other services</c:v>
                </c:pt>
                <c:pt idx="1">
                  <c:v>Business services</c:v>
                </c:pt>
                <c:pt idx="2">
                  <c:v>Distribution</c:v>
                </c:pt>
                <c:pt idx="3">
                  <c:v>Construction</c:v>
                </c:pt>
                <c:pt idx="4">
                  <c:v>Production</c:v>
                </c:pt>
              </c:strCache>
            </c:strRef>
          </c:cat>
          <c:val>
            <c:numRef>
              <c:f>Sheet1!$B$2:$B$12</c:f>
              <c:numCache>
                <c:formatCode>General</c:formatCode>
                <c:ptCount val="11"/>
                <c:pt idx="0">
                  <c:v>4</c:v>
                </c:pt>
                <c:pt idx="1">
                  <c:v>12</c:v>
                </c:pt>
                <c:pt idx="2">
                  <c:v>7</c:v>
                </c:pt>
                <c:pt idx="3">
                  <c:v>5</c:v>
                </c:pt>
                <c:pt idx="4">
                  <c:v>10</c:v>
                </c:pt>
              </c:numCache>
            </c:numRef>
          </c:val>
          <c:extLst>
            <c:ext xmlns:c16="http://schemas.microsoft.com/office/drawing/2014/chart" uri="{C3380CC4-5D6E-409C-BE32-E72D297353CC}">
              <c16:uniqueId val="{00000000-CCE4-4A4E-923F-6F7FDC7DCDAE}"/>
            </c:ext>
          </c:extLst>
        </c:ser>
        <c:ser>
          <c:idx val="3"/>
          <c:order val="2"/>
          <c:tx>
            <c:strRef>
              <c:f>Sheet1!$C$1</c:f>
              <c:strCache>
                <c:ptCount val="1"/>
                <c:pt idx="0">
                  <c:v>% Decrease sales</c:v>
                </c:pt>
              </c:strCache>
            </c:strRef>
          </c:tx>
          <c:spPr>
            <a:solidFill>
              <a:srgbClr val="212952"/>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5"/>
                <c:pt idx="0">
                  <c:v>Other services</c:v>
                </c:pt>
                <c:pt idx="1">
                  <c:v>Business services</c:v>
                </c:pt>
                <c:pt idx="2">
                  <c:v>Distribution</c:v>
                </c:pt>
                <c:pt idx="3">
                  <c:v>Construction</c:v>
                </c:pt>
                <c:pt idx="4">
                  <c:v>Production</c:v>
                </c:pt>
              </c:strCache>
            </c:strRef>
          </c:cat>
          <c:val>
            <c:numRef>
              <c:f>Sheet1!$C$2:$C$12</c:f>
              <c:numCache>
                <c:formatCode>General</c:formatCode>
                <c:ptCount val="11"/>
                <c:pt idx="0">
                  <c:v>85</c:v>
                </c:pt>
                <c:pt idx="1">
                  <c:v>79</c:v>
                </c:pt>
                <c:pt idx="2">
                  <c:v>78</c:v>
                </c:pt>
                <c:pt idx="3">
                  <c:v>84</c:v>
                </c:pt>
                <c:pt idx="4">
                  <c:v>73</c:v>
                </c:pt>
              </c:numCache>
            </c:numRef>
          </c:val>
          <c:extLst>
            <c:ext xmlns:c16="http://schemas.microsoft.com/office/drawing/2014/chart" uri="{C3380CC4-5D6E-409C-BE32-E72D297353CC}">
              <c16:uniqueId val="{00000002-CCE4-4A4E-923F-6F7FDC7DCDAE}"/>
            </c:ext>
          </c:extLst>
        </c:ser>
        <c:dLbls>
          <c:showLegendKey val="0"/>
          <c:showVal val="1"/>
          <c:showCatName val="0"/>
          <c:showSerName val="0"/>
          <c:showPercent val="0"/>
          <c:showBubbleSize val="0"/>
        </c:dLbls>
        <c:gapWidth val="40"/>
        <c:overlap val="100"/>
        <c:axId val="300063360"/>
        <c:axId val="300085632"/>
      </c:barChart>
      <c:catAx>
        <c:axId val="300063360"/>
        <c:scaling>
          <c:orientation val="maxMin"/>
        </c:scaling>
        <c:delete val="1"/>
        <c:axPos val="b"/>
        <c:numFmt formatCode="General" sourceLinked="1"/>
        <c:majorTickMark val="out"/>
        <c:minorTickMark val="none"/>
        <c:tickLblPos val="nextTo"/>
        <c:crossAx val="300085632"/>
        <c:crosses val="autoZero"/>
        <c:auto val="0"/>
        <c:lblAlgn val="ctr"/>
        <c:lblOffset val="100"/>
        <c:noMultiLvlLbl val="0"/>
      </c:catAx>
      <c:valAx>
        <c:axId val="300085632"/>
        <c:scaling>
          <c:orientation val="minMax"/>
          <c:max val="110"/>
        </c:scaling>
        <c:delete val="1"/>
        <c:axPos val="r"/>
        <c:numFmt formatCode="0.00%" sourceLinked="0"/>
        <c:majorTickMark val="out"/>
        <c:minorTickMark val="none"/>
        <c:tickLblPos val="nextTo"/>
        <c:crossAx val="300063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81326921427055E-3"/>
          <c:y val="0"/>
          <c:w val="0.99458387836303974"/>
          <c:h val="0.70076134833457304"/>
        </c:manualLayout>
      </c:layout>
      <c:barChart>
        <c:barDir val="col"/>
        <c:grouping val="stacked"/>
        <c:varyColors val="0"/>
        <c:ser>
          <c:idx val="0"/>
          <c:order val="0"/>
          <c:tx>
            <c:strRef>
              <c:f>Sheet1!$D$1</c:f>
              <c:strCache>
                <c:ptCount val="1"/>
                <c:pt idx="0">
                  <c:v>% Don't know/Refused</c:v>
                </c:pt>
              </c:strCache>
            </c:strRef>
          </c:tx>
          <c:spPr>
            <a:solidFill>
              <a:srgbClr val="979195"/>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0"/>
                <c:pt idx="5">
                  <c:v>Employees</c:v>
                </c:pt>
                <c:pt idx="6">
                  <c:v>No employees</c:v>
                </c:pt>
                <c:pt idx="7">
                  <c:v>Medium</c:v>
                </c:pt>
                <c:pt idx="8">
                  <c:v>Small</c:v>
                </c:pt>
                <c:pt idx="9">
                  <c:v>Micro</c:v>
                </c:pt>
              </c:strCache>
            </c:strRef>
          </c:cat>
          <c:val>
            <c:numRef>
              <c:f>Sheet1!$D$2:$D$12</c:f>
              <c:numCache>
                <c:formatCode>General</c:formatCode>
                <c:ptCount val="11"/>
                <c:pt idx="5">
                  <c:v>14</c:v>
                </c:pt>
                <c:pt idx="6">
                  <c:v>10</c:v>
                </c:pt>
                <c:pt idx="7">
                  <c:v>6</c:v>
                </c:pt>
                <c:pt idx="8">
                  <c:v>15</c:v>
                </c:pt>
                <c:pt idx="9">
                  <c:v>14</c:v>
                </c:pt>
              </c:numCache>
            </c:numRef>
          </c:val>
          <c:extLst>
            <c:ext xmlns:c16="http://schemas.microsoft.com/office/drawing/2014/chart" uri="{C3380CC4-5D6E-409C-BE32-E72D297353CC}">
              <c16:uniqueId val="{00000007-CCE4-4A4E-923F-6F7FDC7DCDAE}"/>
            </c:ext>
          </c:extLst>
        </c:ser>
        <c:ser>
          <c:idx val="2"/>
          <c:order val="1"/>
          <c:tx>
            <c:strRef>
              <c:f>Sheet1!$B$1</c:f>
              <c:strCache>
                <c:ptCount val="1"/>
                <c:pt idx="0">
                  <c:v>% Increase sales</c:v>
                </c:pt>
              </c:strCache>
            </c:strRef>
          </c:tx>
          <c:spPr>
            <a:solidFill>
              <a:srgbClr val="B61A1D"/>
            </a:solidFill>
          </c:spPr>
          <c:invertIfNegative val="0"/>
          <c:dLbls>
            <c:numFmt formatCode="0\%" sourceLinked="0"/>
            <c:spPr>
              <a:noFill/>
              <a:ln>
                <a:noFill/>
              </a:ln>
              <a:effectLst/>
            </c:spPr>
            <c:txPr>
              <a:bodyPr/>
              <a:lstStyle/>
              <a:p>
                <a:pPr>
                  <a:defRPr sz="1100" b="1">
                    <a:solidFill>
                      <a:schemeClr val="bg1"/>
                    </a:solidFill>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5">
                  <c:v>Employees</c:v>
                </c:pt>
                <c:pt idx="6">
                  <c:v>No employees</c:v>
                </c:pt>
                <c:pt idx="7">
                  <c:v>Medium</c:v>
                </c:pt>
                <c:pt idx="8">
                  <c:v>Small</c:v>
                </c:pt>
                <c:pt idx="9">
                  <c:v>Micro</c:v>
                </c:pt>
              </c:strCache>
            </c:strRef>
          </c:cat>
          <c:val>
            <c:numRef>
              <c:f>Sheet1!$B$2:$B$12</c:f>
              <c:numCache>
                <c:formatCode>General</c:formatCode>
                <c:ptCount val="11"/>
                <c:pt idx="5">
                  <c:v>10</c:v>
                </c:pt>
                <c:pt idx="6">
                  <c:v>8</c:v>
                </c:pt>
                <c:pt idx="7">
                  <c:v>25</c:v>
                </c:pt>
                <c:pt idx="8">
                  <c:v>8</c:v>
                </c:pt>
                <c:pt idx="9">
                  <c:v>10</c:v>
                </c:pt>
              </c:numCache>
            </c:numRef>
          </c:val>
          <c:extLst>
            <c:ext xmlns:c16="http://schemas.microsoft.com/office/drawing/2014/chart" uri="{C3380CC4-5D6E-409C-BE32-E72D297353CC}">
              <c16:uniqueId val="{00000000-CCE4-4A4E-923F-6F7FDC7DCDAE}"/>
            </c:ext>
          </c:extLst>
        </c:ser>
        <c:ser>
          <c:idx val="3"/>
          <c:order val="2"/>
          <c:tx>
            <c:strRef>
              <c:f>Sheet1!$C$1</c:f>
              <c:strCache>
                <c:ptCount val="1"/>
                <c:pt idx="0">
                  <c:v>% Decrease sales</c:v>
                </c:pt>
              </c:strCache>
            </c:strRef>
          </c:tx>
          <c:spPr>
            <a:solidFill>
              <a:srgbClr val="212952"/>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0"/>
                <c:pt idx="5">
                  <c:v>Employees</c:v>
                </c:pt>
                <c:pt idx="6">
                  <c:v>No employees</c:v>
                </c:pt>
                <c:pt idx="7">
                  <c:v>Medium</c:v>
                </c:pt>
                <c:pt idx="8">
                  <c:v>Small</c:v>
                </c:pt>
                <c:pt idx="9">
                  <c:v>Micro</c:v>
                </c:pt>
              </c:strCache>
            </c:strRef>
          </c:cat>
          <c:val>
            <c:numRef>
              <c:f>Sheet1!$C$2:$C$12</c:f>
              <c:numCache>
                <c:formatCode>General</c:formatCode>
                <c:ptCount val="11"/>
                <c:pt idx="5">
                  <c:v>76</c:v>
                </c:pt>
                <c:pt idx="6">
                  <c:v>82</c:v>
                </c:pt>
                <c:pt idx="7">
                  <c:v>70</c:v>
                </c:pt>
                <c:pt idx="8">
                  <c:v>78</c:v>
                </c:pt>
                <c:pt idx="9">
                  <c:v>76</c:v>
                </c:pt>
              </c:numCache>
            </c:numRef>
          </c:val>
          <c:extLst>
            <c:ext xmlns:c16="http://schemas.microsoft.com/office/drawing/2014/chart" uri="{C3380CC4-5D6E-409C-BE32-E72D297353CC}">
              <c16:uniqueId val="{00000002-CCE4-4A4E-923F-6F7FDC7DCDAE}"/>
            </c:ext>
          </c:extLst>
        </c:ser>
        <c:dLbls>
          <c:showLegendKey val="0"/>
          <c:showVal val="1"/>
          <c:showCatName val="0"/>
          <c:showSerName val="0"/>
          <c:showPercent val="0"/>
          <c:showBubbleSize val="0"/>
        </c:dLbls>
        <c:gapWidth val="40"/>
        <c:overlap val="100"/>
        <c:axId val="300063360"/>
        <c:axId val="300085632"/>
      </c:barChart>
      <c:catAx>
        <c:axId val="300063360"/>
        <c:scaling>
          <c:orientation val="maxMin"/>
        </c:scaling>
        <c:delete val="0"/>
        <c:axPos val="b"/>
        <c:numFmt formatCode="General" sourceLinked="1"/>
        <c:majorTickMark val="out"/>
        <c:minorTickMark val="none"/>
        <c:tickLblPos val="nextTo"/>
        <c:spPr>
          <a:ln>
            <a:noFill/>
          </a:ln>
        </c:spPr>
        <c:txPr>
          <a:bodyPr rot="-5400000" vert="horz" anchor="ctr" anchorCtr="0"/>
          <a:lstStyle/>
          <a:p>
            <a:pPr algn="ctr">
              <a:defRPr sz="1100">
                <a:solidFill>
                  <a:schemeClr val="bg1"/>
                </a:solidFill>
                <a:latin typeface="Verdana" panose="020B0604030504040204" pitchFamily="34" charset="0"/>
              </a:defRPr>
            </a:pPr>
            <a:endParaRPr lang="en-US"/>
          </a:p>
        </c:txPr>
        <c:crossAx val="300085632"/>
        <c:crosses val="autoZero"/>
        <c:auto val="0"/>
        <c:lblAlgn val="ctr"/>
        <c:lblOffset val="100"/>
        <c:noMultiLvlLbl val="0"/>
      </c:catAx>
      <c:valAx>
        <c:axId val="300085632"/>
        <c:scaling>
          <c:orientation val="minMax"/>
          <c:max val="110"/>
        </c:scaling>
        <c:delete val="1"/>
        <c:axPos val="r"/>
        <c:numFmt formatCode="0.00%" sourceLinked="0"/>
        <c:majorTickMark val="out"/>
        <c:minorTickMark val="none"/>
        <c:tickLblPos val="nextTo"/>
        <c:crossAx val="300063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81483650029408E-3"/>
          <c:y val="5.9549549549549547E-3"/>
          <c:w val="0.99458387836303974"/>
          <c:h val="0.7242222222222221"/>
        </c:manualLayout>
      </c:layout>
      <c:barChart>
        <c:barDir val="col"/>
        <c:grouping val="stacked"/>
        <c:varyColors val="0"/>
        <c:ser>
          <c:idx val="0"/>
          <c:order val="0"/>
          <c:tx>
            <c:strRef>
              <c:f>Sheet1!$D$1</c:f>
              <c:strCache>
                <c:ptCount val="1"/>
                <c:pt idx="0">
                  <c:v>% Don't know/Refused</c:v>
                </c:pt>
              </c:strCache>
            </c:strRef>
          </c:tx>
          <c:spPr>
            <a:solidFill>
              <a:srgbClr val="979195"/>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10">
                  <c:v>All</c:v>
                </c:pt>
              </c:strCache>
            </c:strRef>
          </c:cat>
          <c:val>
            <c:numRef>
              <c:f>Sheet1!$D$2:$D$12</c:f>
              <c:numCache>
                <c:formatCode>General</c:formatCode>
                <c:ptCount val="11"/>
                <c:pt idx="10">
                  <c:v>11</c:v>
                </c:pt>
              </c:numCache>
            </c:numRef>
          </c:val>
          <c:extLst>
            <c:ext xmlns:c16="http://schemas.microsoft.com/office/drawing/2014/chart" uri="{C3380CC4-5D6E-409C-BE32-E72D297353CC}">
              <c16:uniqueId val="{00000007-CCE4-4A4E-923F-6F7FDC7DCDAE}"/>
            </c:ext>
          </c:extLst>
        </c:ser>
        <c:ser>
          <c:idx val="2"/>
          <c:order val="1"/>
          <c:tx>
            <c:strRef>
              <c:f>Sheet1!$B$1</c:f>
              <c:strCache>
                <c:ptCount val="1"/>
                <c:pt idx="0">
                  <c:v>% Increase sales</c:v>
                </c:pt>
              </c:strCache>
            </c:strRef>
          </c:tx>
          <c:spPr>
            <a:solidFill>
              <a:srgbClr val="B61A1D"/>
            </a:solidFill>
          </c:spPr>
          <c:invertIfNegative val="0"/>
          <c:dLbls>
            <c:numFmt formatCode="0\%" sourceLinked="0"/>
            <c:spPr>
              <a:noFill/>
              <a:ln>
                <a:noFill/>
              </a:ln>
              <a:effectLst/>
            </c:spPr>
            <c:txPr>
              <a:bodyPr/>
              <a:lstStyle/>
              <a:p>
                <a:pPr>
                  <a:defRPr sz="1100" b="1">
                    <a:solidFill>
                      <a:schemeClr val="bg1"/>
                    </a:solidFill>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10">
                  <c:v>All</c:v>
                </c:pt>
              </c:strCache>
            </c:strRef>
          </c:cat>
          <c:val>
            <c:numRef>
              <c:f>Sheet1!$B$2:$B$12</c:f>
              <c:numCache>
                <c:formatCode>General</c:formatCode>
                <c:ptCount val="11"/>
                <c:pt idx="10">
                  <c:v>8</c:v>
                </c:pt>
              </c:numCache>
            </c:numRef>
          </c:val>
          <c:extLst>
            <c:ext xmlns:c16="http://schemas.microsoft.com/office/drawing/2014/chart" uri="{C3380CC4-5D6E-409C-BE32-E72D297353CC}">
              <c16:uniqueId val="{00000000-CCE4-4A4E-923F-6F7FDC7DCDAE}"/>
            </c:ext>
          </c:extLst>
        </c:ser>
        <c:ser>
          <c:idx val="3"/>
          <c:order val="2"/>
          <c:tx>
            <c:strRef>
              <c:f>Sheet1!$C$1</c:f>
              <c:strCache>
                <c:ptCount val="1"/>
                <c:pt idx="0">
                  <c:v>% Decrease sales</c:v>
                </c:pt>
              </c:strCache>
            </c:strRef>
          </c:tx>
          <c:spPr>
            <a:solidFill>
              <a:srgbClr val="212952"/>
            </a:solidFill>
          </c:spPr>
          <c:invertIfNegative val="0"/>
          <c:dLbls>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10">
                  <c:v>All</c:v>
                </c:pt>
              </c:strCache>
            </c:strRef>
          </c:cat>
          <c:val>
            <c:numRef>
              <c:f>Sheet1!$C$2:$C$12</c:f>
              <c:numCache>
                <c:formatCode>General</c:formatCode>
                <c:ptCount val="11"/>
                <c:pt idx="10">
                  <c:v>80</c:v>
                </c:pt>
              </c:numCache>
            </c:numRef>
          </c:val>
          <c:extLst>
            <c:ext xmlns:c16="http://schemas.microsoft.com/office/drawing/2014/chart" uri="{C3380CC4-5D6E-409C-BE32-E72D297353CC}">
              <c16:uniqueId val="{00000002-CCE4-4A4E-923F-6F7FDC7DCDAE}"/>
            </c:ext>
          </c:extLst>
        </c:ser>
        <c:dLbls>
          <c:showLegendKey val="0"/>
          <c:showVal val="1"/>
          <c:showCatName val="0"/>
          <c:showSerName val="0"/>
          <c:showPercent val="0"/>
          <c:showBubbleSize val="0"/>
        </c:dLbls>
        <c:gapWidth val="40"/>
        <c:overlap val="100"/>
        <c:axId val="300063360"/>
        <c:axId val="300085632"/>
      </c:barChart>
      <c:catAx>
        <c:axId val="300063360"/>
        <c:scaling>
          <c:orientation val="maxMin"/>
        </c:scaling>
        <c:delete val="1"/>
        <c:axPos val="b"/>
        <c:numFmt formatCode="General" sourceLinked="1"/>
        <c:majorTickMark val="out"/>
        <c:minorTickMark val="none"/>
        <c:tickLblPos val="nextTo"/>
        <c:crossAx val="300085632"/>
        <c:crosses val="autoZero"/>
        <c:auto val="0"/>
        <c:lblAlgn val="ctr"/>
        <c:lblOffset val="100"/>
        <c:noMultiLvlLbl val="0"/>
      </c:catAx>
      <c:valAx>
        <c:axId val="300085632"/>
        <c:scaling>
          <c:orientation val="minMax"/>
          <c:max val="110"/>
        </c:scaling>
        <c:delete val="1"/>
        <c:axPos val="r"/>
        <c:numFmt formatCode="0.00%" sourceLinked="0"/>
        <c:majorTickMark val="out"/>
        <c:minorTickMark val="none"/>
        <c:tickLblPos val="nextTo"/>
        <c:crossAx val="300063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336303145593"/>
          <c:y val="0.22617736085198345"/>
          <c:w val="0.58983615535773803"/>
          <c:h val="0.56343994595819225"/>
        </c:manualLayout>
      </c:layout>
      <c:doughnutChart>
        <c:varyColors val="1"/>
        <c:ser>
          <c:idx val="0"/>
          <c:order val="0"/>
          <c:tx>
            <c:strRef>
              <c:f>Sheet1!$B$1</c:f>
              <c:strCache>
                <c:ptCount val="1"/>
                <c:pt idx="0">
                  <c:v>%</c:v>
                </c:pt>
              </c:strCache>
            </c:strRef>
          </c:tx>
          <c:dPt>
            <c:idx val="0"/>
            <c:bubble3D val="0"/>
            <c:spPr>
              <a:solidFill>
                <a:schemeClr val="bg2"/>
              </a:solidFill>
            </c:spPr>
            <c:extLst>
              <c:ext xmlns:c16="http://schemas.microsoft.com/office/drawing/2014/chart" uri="{C3380CC4-5D6E-409C-BE32-E72D297353CC}">
                <c16:uniqueId val="{00000001-AAE0-4DE0-A0AD-241709E3D883}"/>
              </c:ext>
            </c:extLst>
          </c:dPt>
          <c:dPt>
            <c:idx val="1"/>
            <c:bubble3D val="0"/>
            <c:spPr>
              <a:solidFill>
                <a:srgbClr val="B61A1D"/>
              </a:solidFill>
            </c:spPr>
            <c:extLst>
              <c:ext xmlns:c16="http://schemas.microsoft.com/office/drawing/2014/chart" uri="{C3380CC4-5D6E-409C-BE32-E72D297353CC}">
                <c16:uniqueId val="{00000003-AAE0-4DE0-A0AD-241709E3D883}"/>
              </c:ext>
            </c:extLst>
          </c:dPt>
          <c:dPt>
            <c:idx val="2"/>
            <c:bubble3D val="0"/>
            <c:spPr>
              <a:solidFill>
                <a:srgbClr val="088899"/>
              </a:solidFill>
            </c:spPr>
            <c:extLst>
              <c:ext xmlns:c16="http://schemas.microsoft.com/office/drawing/2014/chart" uri="{C3380CC4-5D6E-409C-BE32-E72D297353CC}">
                <c16:uniqueId val="{00000005-AAE0-4DE0-A0AD-241709E3D883}"/>
              </c:ext>
            </c:extLst>
          </c:dPt>
          <c:dPt>
            <c:idx val="3"/>
            <c:bubble3D val="0"/>
            <c:spPr>
              <a:solidFill>
                <a:schemeClr val="accent2"/>
              </a:solidFill>
            </c:spPr>
            <c:extLst>
              <c:ext xmlns:c16="http://schemas.microsoft.com/office/drawing/2014/chart" uri="{C3380CC4-5D6E-409C-BE32-E72D297353CC}">
                <c16:uniqueId val="{00000007-AAE0-4DE0-A0AD-241709E3D883}"/>
              </c:ext>
            </c:extLst>
          </c:dPt>
          <c:dPt>
            <c:idx val="4"/>
            <c:bubble3D val="0"/>
            <c:spPr>
              <a:solidFill>
                <a:schemeClr val="accent3"/>
              </a:solidFill>
            </c:spPr>
            <c:extLst>
              <c:ext xmlns:c16="http://schemas.microsoft.com/office/drawing/2014/chart" uri="{C3380CC4-5D6E-409C-BE32-E72D297353CC}">
                <c16:uniqueId val="{00000009-AAE0-4DE0-A0AD-241709E3D883}"/>
              </c:ext>
            </c:extLst>
          </c:dPt>
          <c:dLbls>
            <c:dLbl>
              <c:idx val="2"/>
              <c:layout>
                <c:manualLayout>
                  <c:x val="-5.5008997714372102E-17"/>
                  <c:y val="-5.5631836391588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E0-4DE0-A0AD-241709E3D883}"/>
                </c:ext>
              </c:extLst>
            </c:dLbl>
            <c:numFmt formatCode="0\%" sourceLinked="0"/>
            <c:spPr>
              <a:noFill/>
              <a:ln>
                <a:noFill/>
              </a:ln>
              <a:effectLst/>
            </c:spPr>
            <c:txPr>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13</c:v>
                </c:pt>
                <c:pt idx="1">
                  <c:v>67</c:v>
                </c:pt>
                <c:pt idx="2">
                  <c:v>20</c:v>
                </c:pt>
              </c:numCache>
            </c:numRef>
          </c:val>
          <c:extLst>
            <c:ext xmlns:c16="http://schemas.microsoft.com/office/drawing/2014/chart" uri="{C3380CC4-5D6E-409C-BE32-E72D297353CC}">
              <c16:uniqueId val="{0000000A-AAE0-4DE0-A0AD-241709E3D883}"/>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36520258925"/>
          <c:y val="4.1589700462232003E-3"/>
          <c:w val="0.46069748219066869"/>
          <c:h val="1"/>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DE44-43B8-882C-DCA78D43FF50}"/>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Hire fewer new staff than would have been the case</c:v>
                </c:pt>
                <c:pt idx="1">
                  <c:v>Invest in training/ upskilling staff</c:v>
                </c:pt>
                <c:pt idx="2">
                  <c:v>Use staff on different contracts</c:v>
                </c:pt>
                <c:pt idx="3">
                  <c:v>Make staff redundant</c:v>
                </c:pt>
                <c:pt idx="4">
                  <c:v>Decrease number of hours of existing staff </c:v>
                </c:pt>
                <c:pt idx="5">
                  <c:v>Hire more new staff than would have been the case </c:v>
                </c:pt>
                <c:pt idx="6">
                  <c:v>Increase number of hours of existing staff</c:v>
                </c:pt>
                <c:pt idx="7">
                  <c:v>Other</c:v>
                </c:pt>
                <c:pt idx="8">
                  <c:v>Don’t know/Refused</c:v>
                </c:pt>
              </c:strCache>
            </c:strRef>
          </c:cat>
          <c:val>
            <c:numRef>
              <c:f>Sheet1!$B$2:$B$10</c:f>
              <c:numCache>
                <c:formatCode>General</c:formatCode>
                <c:ptCount val="9"/>
                <c:pt idx="0">
                  <c:v>42</c:v>
                </c:pt>
                <c:pt idx="1">
                  <c:v>38</c:v>
                </c:pt>
                <c:pt idx="2">
                  <c:v>32</c:v>
                </c:pt>
                <c:pt idx="3">
                  <c:v>23</c:v>
                </c:pt>
                <c:pt idx="4">
                  <c:v>20</c:v>
                </c:pt>
                <c:pt idx="5">
                  <c:v>19</c:v>
                </c:pt>
                <c:pt idx="6">
                  <c:v>18</c:v>
                </c:pt>
                <c:pt idx="7">
                  <c:v>11</c:v>
                </c:pt>
                <c:pt idx="8">
                  <c:v>6</c:v>
                </c:pt>
              </c:numCache>
            </c:numRef>
          </c:val>
          <c:extLst>
            <c:ext xmlns:c16="http://schemas.microsoft.com/office/drawing/2014/chart" uri="{C3380CC4-5D6E-409C-BE32-E72D297353CC}">
              <c16:uniqueId val="{00000002-DE44-43B8-882C-DCA78D43FF50}"/>
            </c:ext>
          </c:extLst>
        </c:ser>
        <c:dLbls>
          <c:showLegendKey val="0"/>
          <c:showVal val="1"/>
          <c:showCatName val="0"/>
          <c:showSerName val="0"/>
          <c:showPercent val="0"/>
          <c:showBubbleSize val="0"/>
        </c:dLbls>
        <c:gapWidth val="40"/>
        <c:axId val="177499520"/>
        <c:axId val="218708608"/>
      </c:barChart>
      <c:catAx>
        <c:axId val="177499520"/>
        <c:scaling>
          <c:orientation val="maxMin"/>
        </c:scaling>
        <c:delete val="0"/>
        <c:axPos val="l"/>
        <c:numFmt formatCode="General" sourceLinked="1"/>
        <c:majorTickMark val="out"/>
        <c:minorTickMark val="none"/>
        <c:tickLblPos val="nextTo"/>
        <c:txPr>
          <a:bodyPr rot="0" vert="horz" anchor="ctr" anchorCtr="0"/>
          <a:lstStyle/>
          <a:p>
            <a:pPr algn="r">
              <a:defRPr sz="1000">
                <a:latin typeface="Verdana" panose="020B0604030504040204" pitchFamily="34" charset="0"/>
              </a:defRPr>
            </a:pPr>
            <a:endParaRPr lang="en-US"/>
          </a:p>
        </c:txPr>
        <c:crossAx val="218708608"/>
        <c:crosses val="autoZero"/>
        <c:auto val="0"/>
        <c:lblAlgn val="ctr"/>
        <c:lblOffset val="100"/>
        <c:noMultiLvlLbl val="0"/>
      </c:catAx>
      <c:valAx>
        <c:axId val="218708608"/>
        <c:scaling>
          <c:orientation val="minMax"/>
          <c:max val="60"/>
        </c:scaling>
        <c:delete val="1"/>
        <c:axPos val="t"/>
        <c:numFmt formatCode="0.00%" sourceLinked="0"/>
        <c:majorTickMark val="out"/>
        <c:minorTickMark val="none"/>
        <c:tickLblPos val="nextTo"/>
        <c:crossAx val="177499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908938915601819"/>
          <c:y val="0"/>
          <c:w val="0.72034837107096505"/>
          <c:h val="0.76098985398915131"/>
        </c:manualLayout>
      </c:layout>
      <c:barChart>
        <c:barDir val="bar"/>
        <c:grouping val="percentStacked"/>
        <c:varyColors val="0"/>
        <c:ser>
          <c:idx val="0"/>
          <c:order val="0"/>
          <c:tx>
            <c:strRef>
              <c:f>Sheet1!$B$1</c:f>
              <c:strCache>
                <c:ptCount val="1"/>
                <c:pt idx="0">
                  <c:v>% Increase sales by more than 20%</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AFF1-4566-88C0-1BA7BD2F9B2D}"/>
              </c:ext>
            </c:extLst>
          </c:dPt>
          <c:dPt>
            <c:idx val="1"/>
            <c:invertIfNegative val="0"/>
            <c:bubble3D val="0"/>
            <c:extLst>
              <c:ext xmlns:c16="http://schemas.microsoft.com/office/drawing/2014/chart" uri="{C3380CC4-5D6E-409C-BE32-E72D297353CC}">
                <c16:uniqueId val="{00000001-AFF1-4566-88C0-1BA7BD2F9B2D}"/>
              </c:ext>
            </c:extLst>
          </c:dPt>
          <c:dPt>
            <c:idx val="2"/>
            <c:invertIfNegative val="0"/>
            <c:bubble3D val="0"/>
            <c:extLst>
              <c:ext xmlns:c16="http://schemas.microsoft.com/office/drawing/2014/chart" uri="{C3380CC4-5D6E-409C-BE32-E72D297353CC}">
                <c16:uniqueId val="{00000002-AFF1-4566-88C0-1BA7BD2F9B2D}"/>
              </c:ext>
            </c:extLst>
          </c:dPt>
          <c:dPt>
            <c:idx val="3"/>
            <c:invertIfNegative val="0"/>
            <c:bubble3D val="0"/>
            <c:extLst>
              <c:ext xmlns:c16="http://schemas.microsoft.com/office/drawing/2014/chart" uri="{C3380CC4-5D6E-409C-BE32-E72D297353CC}">
                <c16:uniqueId val="{00000003-AFF1-4566-88C0-1BA7BD2F9B2D}"/>
              </c:ext>
            </c:extLst>
          </c:dPt>
          <c:dPt>
            <c:idx val="4"/>
            <c:invertIfNegative val="0"/>
            <c:bubble3D val="0"/>
            <c:extLst>
              <c:ext xmlns:c16="http://schemas.microsoft.com/office/drawing/2014/chart" uri="{C3380CC4-5D6E-409C-BE32-E72D297353CC}">
                <c16:uniqueId val="{00000004-AFF1-4566-88C0-1BA7BD2F9B2D}"/>
              </c:ext>
            </c:extLst>
          </c:dPt>
          <c:dPt>
            <c:idx val="5"/>
            <c:invertIfNegative val="0"/>
            <c:bubble3D val="0"/>
            <c:extLst>
              <c:ext xmlns:c16="http://schemas.microsoft.com/office/drawing/2014/chart" uri="{C3380CC4-5D6E-409C-BE32-E72D297353CC}">
                <c16:uniqueId val="{00000005-AFF1-4566-88C0-1BA7BD2F9B2D}"/>
              </c:ext>
            </c:extLst>
          </c:dPt>
          <c:dPt>
            <c:idx val="6"/>
            <c:invertIfNegative val="0"/>
            <c:bubble3D val="0"/>
            <c:extLst>
              <c:ext xmlns:c16="http://schemas.microsoft.com/office/drawing/2014/chart" uri="{C3380CC4-5D6E-409C-BE32-E72D297353CC}">
                <c16:uniqueId val="{00000006-AFF1-4566-88C0-1BA7BD2F9B2D}"/>
              </c:ext>
            </c:extLst>
          </c:dPt>
          <c:dPt>
            <c:idx val="7"/>
            <c:invertIfNegative val="0"/>
            <c:bubble3D val="0"/>
            <c:extLst>
              <c:ext xmlns:c16="http://schemas.microsoft.com/office/drawing/2014/chart" uri="{C3380CC4-5D6E-409C-BE32-E72D297353CC}">
                <c16:uniqueId val="{00000007-AFF1-4566-88C0-1BA7BD2F9B2D}"/>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F1-4566-88C0-1BA7BD2F9B2D}"/>
                </c:ext>
              </c:extLst>
            </c:dLbl>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Production</c:v>
                </c:pt>
                <c:pt idx="2">
                  <c:v>Construction</c:v>
                </c:pt>
                <c:pt idx="3">
                  <c:v>Distribution</c:v>
                </c:pt>
                <c:pt idx="4">
                  <c:v>Business services</c:v>
                </c:pt>
                <c:pt idx="5">
                  <c:v>Other services</c:v>
                </c:pt>
              </c:strCache>
            </c:strRef>
          </c:cat>
          <c:val>
            <c:numRef>
              <c:f>Sheet1!$B$2:$B$7</c:f>
              <c:numCache>
                <c:formatCode>General</c:formatCode>
                <c:ptCount val="6"/>
                <c:pt idx="0">
                  <c:v>1</c:v>
                </c:pt>
                <c:pt idx="1">
                  <c:v>3</c:v>
                </c:pt>
                <c:pt idx="4">
                  <c:v>2</c:v>
                </c:pt>
              </c:numCache>
            </c:numRef>
          </c:val>
          <c:extLst>
            <c:ext xmlns:c16="http://schemas.microsoft.com/office/drawing/2014/chart" uri="{C3380CC4-5D6E-409C-BE32-E72D297353CC}">
              <c16:uniqueId val="{00000008-AFF1-4566-88C0-1BA7BD2F9B2D}"/>
            </c:ext>
          </c:extLst>
        </c:ser>
        <c:ser>
          <c:idx val="1"/>
          <c:order val="1"/>
          <c:tx>
            <c:strRef>
              <c:f>Sheet1!$C$1</c:f>
              <c:strCache>
                <c:ptCount val="1"/>
                <c:pt idx="0">
                  <c:v>% Increase sales up to 20%</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09-AFF1-4566-88C0-1BA7BD2F9B2D}"/>
              </c:ext>
            </c:extLst>
          </c:dPt>
          <c:dPt>
            <c:idx val="1"/>
            <c:invertIfNegative val="0"/>
            <c:bubble3D val="0"/>
            <c:extLst>
              <c:ext xmlns:c16="http://schemas.microsoft.com/office/drawing/2014/chart" uri="{C3380CC4-5D6E-409C-BE32-E72D297353CC}">
                <c16:uniqueId val="{0000000A-AFF1-4566-88C0-1BA7BD2F9B2D}"/>
              </c:ext>
            </c:extLst>
          </c:dPt>
          <c:dPt>
            <c:idx val="2"/>
            <c:invertIfNegative val="0"/>
            <c:bubble3D val="0"/>
            <c:extLst>
              <c:ext xmlns:c16="http://schemas.microsoft.com/office/drawing/2014/chart" uri="{C3380CC4-5D6E-409C-BE32-E72D297353CC}">
                <c16:uniqueId val="{0000000B-AFF1-4566-88C0-1BA7BD2F9B2D}"/>
              </c:ext>
            </c:extLst>
          </c:dPt>
          <c:dPt>
            <c:idx val="3"/>
            <c:invertIfNegative val="0"/>
            <c:bubble3D val="0"/>
            <c:extLst>
              <c:ext xmlns:c16="http://schemas.microsoft.com/office/drawing/2014/chart" uri="{C3380CC4-5D6E-409C-BE32-E72D297353CC}">
                <c16:uniqueId val="{0000000C-AFF1-4566-88C0-1BA7BD2F9B2D}"/>
              </c:ext>
            </c:extLst>
          </c:dPt>
          <c:dPt>
            <c:idx val="4"/>
            <c:invertIfNegative val="0"/>
            <c:bubble3D val="0"/>
            <c:extLst>
              <c:ext xmlns:c16="http://schemas.microsoft.com/office/drawing/2014/chart" uri="{C3380CC4-5D6E-409C-BE32-E72D297353CC}">
                <c16:uniqueId val="{0000000D-AFF1-4566-88C0-1BA7BD2F9B2D}"/>
              </c:ext>
            </c:extLst>
          </c:dPt>
          <c:dPt>
            <c:idx val="5"/>
            <c:invertIfNegative val="0"/>
            <c:bubble3D val="0"/>
            <c:extLst>
              <c:ext xmlns:c16="http://schemas.microsoft.com/office/drawing/2014/chart" uri="{C3380CC4-5D6E-409C-BE32-E72D297353CC}">
                <c16:uniqueId val="{0000000E-AFF1-4566-88C0-1BA7BD2F9B2D}"/>
              </c:ext>
            </c:extLst>
          </c:dPt>
          <c:dPt>
            <c:idx val="6"/>
            <c:invertIfNegative val="0"/>
            <c:bubble3D val="0"/>
            <c:extLst>
              <c:ext xmlns:c16="http://schemas.microsoft.com/office/drawing/2014/chart" uri="{C3380CC4-5D6E-409C-BE32-E72D297353CC}">
                <c16:uniqueId val="{0000000F-AFF1-4566-88C0-1BA7BD2F9B2D}"/>
              </c:ext>
            </c:extLst>
          </c:dPt>
          <c:dPt>
            <c:idx val="7"/>
            <c:invertIfNegative val="0"/>
            <c:bubble3D val="0"/>
            <c:extLst>
              <c:ext xmlns:c16="http://schemas.microsoft.com/office/drawing/2014/chart" uri="{C3380CC4-5D6E-409C-BE32-E72D297353CC}">
                <c16:uniqueId val="{00000010-AFF1-4566-88C0-1BA7BD2F9B2D}"/>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Production</c:v>
                </c:pt>
                <c:pt idx="2">
                  <c:v>Construction</c:v>
                </c:pt>
                <c:pt idx="3">
                  <c:v>Distribution</c:v>
                </c:pt>
                <c:pt idx="4">
                  <c:v>Business services</c:v>
                </c:pt>
                <c:pt idx="5">
                  <c:v>Other services</c:v>
                </c:pt>
              </c:strCache>
            </c:strRef>
          </c:cat>
          <c:val>
            <c:numRef>
              <c:f>Sheet1!$C$2:$C$7</c:f>
              <c:numCache>
                <c:formatCode>General</c:formatCode>
                <c:ptCount val="6"/>
                <c:pt idx="0">
                  <c:v>7</c:v>
                </c:pt>
                <c:pt idx="1">
                  <c:v>7</c:v>
                </c:pt>
                <c:pt idx="2">
                  <c:v>5</c:v>
                </c:pt>
                <c:pt idx="3">
                  <c:v>7</c:v>
                </c:pt>
                <c:pt idx="4">
                  <c:v>10</c:v>
                </c:pt>
                <c:pt idx="5">
                  <c:v>4</c:v>
                </c:pt>
              </c:numCache>
            </c:numRef>
          </c:val>
          <c:extLst>
            <c:ext xmlns:c16="http://schemas.microsoft.com/office/drawing/2014/chart" uri="{C3380CC4-5D6E-409C-BE32-E72D297353CC}">
              <c16:uniqueId val="{00000011-AFF1-4566-88C0-1BA7BD2F9B2D}"/>
            </c:ext>
          </c:extLst>
        </c:ser>
        <c:ser>
          <c:idx val="2"/>
          <c:order val="2"/>
          <c:tx>
            <c:strRef>
              <c:f>Sheet1!$D$1</c:f>
              <c:strCache>
                <c:ptCount val="1"/>
                <c:pt idx="0">
                  <c:v>% Decrease sales up to 20%</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2-AFF1-4566-88C0-1BA7BD2F9B2D}"/>
              </c:ext>
            </c:extLst>
          </c:dPt>
          <c:dPt>
            <c:idx val="1"/>
            <c:invertIfNegative val="0"/>
            <c:bubble3D val="0"/>
            <c:extLst>
              <c:ext xmlns:c16="http://schemas.microsoft.com/office/drawing/2014/chart" uri="{C3380CC4-5D6E-409C-BE32-E72D297353CC}">
                <c16:uniqueId val="{00000013-AFF1-4566-88C0-1BA7BD2F9B2D}"/>
              </c:ext>
            </c:extLst>
          </c:dPt>
          <c:dPt>
            <c:idx val="2"/>
            <c:invertIfNegative val="0"/>
            <c:bubble3D val="0"/>
            <c:extLst>
              <c:ext xmlns:c16="http://schemas.microsoft.com/office/drawing/2014/chart" uri="{C3380CC4-5D6E-409C-BE32-E72D297353CC}">
                <c16:uniqueId val="{00000014-AFF1-4566-88C0-1BA7BD2F9B2D}"/>
              </c:ext>
            </c:extLst>
          </c:dPt>
          <c:dPt>
            <c:idx val="3"/>
            <c:invertIfNegative val="0"/>
            <c:bubble3D val="0"/>
            <c:extLst>
              <c:ext xmlns:c16="http://schemas.microsoft.com/office/drawing/2014/chart" uri="{C3380CC4-5D6E-409C-BE32-E72D297353CC}">
                <c16:uniqueId val="{00000015-AFF1-4566-88C0-1BA7BD2F9B2D}"/>
              </c:ext>
            </c:extLst>
          </c:dPt>
          <c:dPt>
            <c:idx val="4"/>
            <c:invertIfNegative val="0"/>
            <c:bubble3D val="0"/>
            <c:extLst>
              <c:ext xmlns:c16="http://schemas.microsoft.com/office/drawing/2014/chart" uri="{C3380CC4-5D6E-409C-BE32-E72D297353CC}">
                <c16:uniqueId val="{00000016-AFF1-4566-88C0-1BA7BD2F9B2D}"/>
              </c:ext>
            </c:extLst>
          </c:dPt>
          <c:dPt>
            <c:idx val="5"/>
            <c:invertIfNegative val="0"/>
            <c:bubble3D val="0"/>
            <c:extLst>
              <c:ext xmlns:c16="http://schemas.microsoft.com/office/drawing/2014/chart" uri="{C3380CC4-5D6E-409C-BE32-E72D297353CC}">
                <c16:uniqueId val="{00000017-AFF1-4566-88C0-1BA7BD2F9B2D}"/>
              </c:ext>
            </c:extLst>
          </c:dPt>
          <c:dPt>
            <c:idx val="6"/>
            <c:invertIfNegative val="0"/>
            <c:bubble3D val="0"/>
            <c:extLst>
              <c:ext xmlns:c16="http://schemas.microsoft.com/office/drawing/2014/chart" uri="{C3380CC4-5D6E-409C-BE32-E72D297353CC}">
                <c16:uniqueId val="{00000018-AFF1-4566-88C0-1BA7BD2F9B2D}"/>
              </c:ext>
            </c:extLst>
          </c:dPt>
          <c:dPt>
            <c:idx val="7"/>
            <c:invertIfNegative val="0"/>
            <c:bubble3D val="0"/>
            <c:extLst>
              <c:ext xmlns:c16="http://schemas.microsoft.com/office/drawing/2014/chart" uri="{C3380CC4-5D6E-409C-BE32-E72D297353CC}">
                <c16:uniqueId val="{00000019-AFF1-4566-88C0-1BA7BD2F9B2D}"/>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Production</c:v>
                </c:pt>
                <c:pt idx="2">
                  <c:v>Construction</c:v>
                </c:pt>
                <c:pt idx="3">
                  <c:v>Distribution</c:v>
                </c:pt>
                <c:pt idx="4">
                  <c:v>Business services</c:v>
                </c:pt>
                <c:pt idx="5">
                  <c:v>Other services</c:v>
                </c:pt>
              </c:strCache>
            </c:strRef>
          </c:cat>
          <c:val>
            <c:numRef>
              <c:f>Sheet1!$D$2:$D$7</c:f>
              <c:numCache>
                <c:formatCode>General</c:formatCode>
                <c:ptCount val="6"/>
                <c:pt idx="0">
                  <c:v>59</c:v>
                </c:pt>
                <c:pt idx="1">
                  <c:v>63</c:v>
                </c:pt>
                <c:pt idx="2">
                  <c:v>56</c:v>
                </c:pt>
                <c:pt idx="3">
                  <c:v>61</c:v>
                </c:pt>
                <c:pt idx="4">
                  <c:v>56</c:v>
                </c:pt>
                <c:pt idx="5">
                  <c:v>65</c:v>
                </c:pt>
              </c:numCache>
            </c:numRef>
          </c:val>
          <c:extLst>
            <c:ext xmlns:c16="http://schemas.microsoft.com/office/drawing/2014/chart" uri="{C3380CC4-5D6E-409C-BE32-E72D297353CC}">
              <c16:uniqueId val="{0000001A-AFF1-4566-88C0-1BA7BD2F9B2D}"/>
            </c:ext>
          </c:extLst>
        </c:ser>
        <c:ser>
          <c:idx val="3"/>
          <c:order val="3"/>
          <c:tx>
            <c:strRef>
              <c:f>Sheet1!$E$1</c:f>
              <c:strCache>
                <c:ptCount val="1"/>
                <c:pt idx="0">
                  <c:v>% Decrease sales by more than 20%</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1B-AFF1-4566-88C0-1BA7BD2F9B2D}"/>
              </c:ext>
            </c:extLst>
          </c:dPt>
          <c:dPt>
            <c:idx val="1"/>
            <c:invertIfNegative val="0"/>
            <c:bubble3D val="0"/>
            <c:extLst>
              <c:ext xmlns:c16="http://schemas.microsoft.com/office/drawing/2014/chart" uri="{C3380CC4-5D6E-409C-BE32-E72D297353CC}">
                <c16:uniqueId val="{0000001C-AFF1-4566-88C0-1BA7BD2F9B2D}"/>
              </c:ext>
            </c:extLst>
          </c:dPt>
          <c:dPt>
            <c:idx val="2"/>
            <c:invertIfNegative val="0"/>
            <c:bubble3D val="0"/>
            <c:extLst>
              <c:ext xmlns:c16="http://schemas.microsoft.com/office/drawing/2014/chart" uri="{C3380CC4-5D6E-409C-BE32-E72D297353CC}">
                <c16:uniqueId val="{0000001D-AFF1-4566-88C0-1BA7BD2F9B2D}"/>
              </c:ext>
            </c:extLst>
          </c:dPt>
          <c:dPt>
            <c:idx val="3"/>
            <c:invertIfNegative val="0"/>
            <c:bubble3D val="0"/>
            <c:extLst>
              <c:ext xmlns:c16="http://schemas.microsoft.com/office/drawing/2014/chart" uri="{C3380CC4-5D6E-409C-BE32-E72D297353CC}">
                <c16:uniqueId val="{0000001E-AFF1-4566-88C0-1BA7BD2F9B2D}"/>
              </c:ext>
            </c:extLst>
          </c:dPt>
          <c:dPt>
            <c:idx val="4"/>
            <c:invertIfNegative val="0"/>
            <c:bubble3D val="0"/>
            <c:extLst>
              <c:ext xmlns:c16="http://schemas.microsoft.com/office/drawing/2014/chart" uri="{C3380CC4-5D6E-409C-BE32-E72D297353CC}">
                <c16:uniqueId val="{0000001F-AFF1-4566-88C0-1BA7BD2F9B2D}"/>
              </c:ext>
            </c:extLst>
          </c:dPt>
          <c:dPt>
            <c:idx val="5"/>
            <c:invertIfNegative val="0"/>
            <c:bubble3D val="0"/>
            <c:extLst>
              <c:ext xmlns:c16="http://schemas.microsoft.com/office/drawing/2014/chart" uri="{C3380CC4-5D6E-409C-BE32-E72D297353CC}">
                <c16:uniqueId val="{00000020-AFF1-4566-88C0-1BA7BD2F9B2D}"/>
              </c:ext>
            </c:extLst>
          </c:dPt>
          <c:dPt>
            <c:idx val="6"/>
            <c:invertIfNegative val="0"/>
            <c:bubble3D val="0"/>
            <c:extLst>
              <c:ext xmlns:c16="http://schemas.microsoft.com/office/drawing/2014/chart" uri="{C3380CC4-5D6E-409C-BE32-E72D297353CC}">
                <c16:uniqueId val="{00000021-AFF1-4566-88C0-1BA7BD2F9B2D}"/>
              </c:ext>
            </c:extLst>
          </c:dPt>
          <c:dPt>
            <c:idx val="7"/>
            <c:invertIfNegative val="0"/>
            <c:bubble3D val="0"/>
            <c:extLst>
              <c:ext xmlns:c16="http://schemas.microsoft.com/office/drawing/2014/chart" uri="{C3380CC4-5D6E-409C-BE32-E72D297353CC}">
                <c16:uniqueId val="{00000022-AFF1-4566-88C0-1BA7BD2F9B2D}"/>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Production</c:v>
                </c:pt>
                <c:pt idx="2">
                  <c:v>Construction</c:v>
                </c:pt>
                <c:pt idx="3">
                  <c:v>Distribution</c:v>
                </c:pt>
                <c:pt idx="4">
                  <c:v>Business services</c:v>
                </c:pt>
                <c:pt idx="5">
                  <c:v>Other services</c:v>
                </c:pt>
              </c:strCache>
            </c:strRef>
          </c:cat>
          <c:val>
            <c:numRef>
              <c:f>Sheet1!$E$2:$E$7</c:f>
              <c:numCache>
                <c:formatCode>General</c:formatCode>
                <c:ptCount val="6"/>
                <c:pt idx="0">
                  <c:v>21</c:v>
                </c:pt>
                <c:pt idx="1">
                  <c:v>10</c:v>
                </c:pt>
                <c:pt idx="2">
                  <c:v>28</c:v>
                </c:pt>
                <c:pt idx="3">
                  <c:v>17</c:v>
                </c:pt>
                <c:pt idx="4">
                  <c:v>23</c:v>
                </c:pt>
                <c:pt idx="5">
                  <c:v>19</c:v>
                </c:pt>
              </c:numCache>
            </c:numRef>
          </c:val>
          <c:extLst>
            <c:ext xmlns:c16="http://schemas.microsoft.com/office/drawing/2014/chart" uri="{C3380CC4-5D6E-409C-BE32-E72D297353CC}">
              <c16:uniqueId val="{00000023-AFF1-4566-88C0-1BA7BD2F9B2D}"/>
            </c:ext>
          </c:extLst>
        </c:ser>
        <c:ser>
          <c:idx val="5"/>
          <c:order val="4"/>
          <c:tx>
            <c:strRef>
              <c:f>Sheet1!$F$1</c:f>
              <c:strCache>
                <c:ptCount val="1"/>
                <c:pt idx="0">
                  <c:v>% Don't know</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All</c:v>
                </c:pt>
                <c:pt idx="1">
                  <c:v>Production</c:v>
                </c:pt>
                <c:pt idx="2">
                  <c:v>Construction</c:v>
                </c:pt>
                <c:pt idx="3">
                  <c:v>Distribution</c:v>
                </c:pt>
                <c:pt idx="4">
                  <c:v>Business services</c:v>
                </c:pt>
                <c:pt idx="5">
                  <c:v>Other services</c:v>
                </c:pt>
              </c:strCache>
            </c:strRef>
          </c:cat>
          <c:val>
            <c:numRef>
              <c:f>Sheet1!$F$2:$F$7</c:f>
              <c:numCache>
                <c:formatCode>General</c:formatCode>
                <c:ptCount val="6"/>
                <c:pt idx="0">
                  <c:v>11</c:v>
                </c:pt>
                <c:pt idx="1">
                  <c:v>17</c:v>
                </c:pt>
                <c:pt idx="2">
                  <c:v>10</c:v>
                </c:pt>
                <c:pt idx="3">
                  <c:v>15</c:v>
                </c:pt>
                <c:pt idx="4">
                  <c:v>8</c:v>
                </c:pt>
                <c:pt idx="5">
                  <c:v>12</c:v>
                </c:pt>
              </c:numCache>
            </c:numRef>
          </c:val>
          <c:extLst>
            <c:ext xmlns:c16="http://schemas.microsoft.com/office/drawing/2014/chart" uri="{C3380CC4-5D6E-409C-BE32-E72D297353CC}">
              <c16:uniqueId val="{00000024-AFF1-4566-88C0-1BA7BD2F9B2D}"/>
            </c:ext>
          </c:extLst>
        </c:ser>
        <c:dLbls>
          <c:showLegendKey val="0"/>
          <c:showVal val="0"/>
          <c:showCatName val="0"/>
          <c:showSerName val="0"/>
          <c:showPercent val="0"/>
          <c:showBubbleSize val="0"/>
        </c:dLbls>
        <c:gapWidth val="37"/>
        <c:overlap val="100"/>
        <c:axId val="243815168"/>
        <c:axId val="243816704"/>
      </c:barChart>
      <c:catAx>
        <c:axId val="243815168"/>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43816704"/>
        <c:crosses val="autoZero"/>
        <c:auto val="1"/>
        <c:lblAlgn val="ctr"/>
        <c:lblOffset val="100"/>
        <c:noMultiLvlLbl val="0"/>
      </c:catAx>
      <c:valAx>
        <c:axId val="243816704"/>
        <c:scaling>
          <c:orientation val="minMax"/>
          <c:max val="1"/>
        </c:scaling>
        <c:delete val="0"/>
        <c:axPos val="b"/>
        <c:numFmt formatCode="0%" sourceLinked="1"/>
        <c:majorTickMark val="out"/>
        <c:minorTickMark val="none"/>
        <c:tickLblPos val="nextTo"/>
        <c:txPr>
          <a:bodyPr/>
          <a:lstStyle/>
          <a:p>
            <a:pPr>
              <a:defRPr sz="1000">
                <a:solidFill>
                  <a:schemeClr val="bg1">
                    <a:lumMod val="50000"/>
                  </a:schemeClr>
                </a:solidFill>
                <a:latin typeface="Verdana" panose="020B0604030504040204" pitchFamily="34" charset="0"/>
                <a:cs typeface="Calibri" panose="020F0502020204030204" pitchFamily="34" charset="0"/>
              </a:defRPr>
            </a:pPr>
            <a:endParaRPr lang="en-US"/>
          </a:p>
        </c:txPr>
        <c:crossAx val="243815168"/>
        <c:crosses val="max"/>
        <c:crossBetween val="between"/>
        <c:majorUnit val="0.1"/>
      </c:valAx>
      <c:spPr>
        <a:noFill/>
        <a:ln w="25400">
          <a:noFill/>
        </a:ln>
      </c:spPr>
    </c:plotArea>
    <c:legend>
      <c:legendPos val="b"/>
      <c:layout>
        <c:manualLayout>
          <c:xMode val="edge"/>
          <c:yMode val="edge"/>
          <c:x val="1.1949710554473376E-2"/>
          <c:y val="0.87902623213204056"/>
          <c:w val="0.92102993724769178"/>
          <c:h val="0.1185628447503207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38775983930554"/>
          <c:y val="0"/>
          <c:w val="0.84059527122468869"/>
          <c:h val="0.67227856220472637"/>
        </c:manualLayout>
      </c:layout>
      <c:barChart>
        <c:barDir val="bar"/>
        <c:grouping val="stacked"/>
        <c:varyColors val="0"/>
        <c:ser>
          <c:idx val="0"/>
          <c:order val="0"/>
          <c:tx>
            <c:strRef>
              <c:f>Sheet1!$B$1</c:f>
              <c:strCache>
                <c:ptCount val="1"/>
                <c:pt idx="0">
                  <c:v>% A lot more difficult</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0776-4BAC-AB4B-80CB27B412CF}"/>
              </c:ext>
            </c:extLst>
          </c:dPt>
          <c:dPt>
            <c:idx val="1"/>
            <c:invertIfNegative val="0"/>
            <c:bubble3D val="0"/>
            <c:extLst>
              <c:ext xmlns:c16="http://schemas.microsoft.com/office/drawing/2014/chart" uri="{C3380CC4-5D6E-409C-BE32-E72D297353CC}">
                <c16:uniqueId val="{00000001-0776-4BAC-AB4B-80CB27B412CF}"/>
              </c:ext>
            </c:extLst>
          </c:dPt>
          <c:dPt>
            <c:idx val="2"/>
            <c:invertIfNegative val="0"/>
            <c:bubble3D val="0"/>
            <c:extLst>
              <c:ext xmlns:c16="http://schemas.microsoft.com/office/drawing/2014/chart" uri="{C3380CC4-5D6E-409C-BE32-E72D297353CC}">
                <c16:uniqueId val="{00000002-0776-4BAC-AB4B-80CB27B412CF}"/>
              </c:ext>
            </c:extLst>
          </c:dPt>
          <c:dPt>
            <c:idx val="3"/>
            <c:invertIfNegative val="0"/>
            <c:bubble3D val="0"/>
            <c:extLst>
              <c:ext xmlns:c16="http://schemas.microsoft.com/office/drawing/2014/chart" uri="{C3380CC4-5D6E-409C-BE32-E72D297353CC}">
                <c16:uniqueId val="{00000003-0776-4BAC-AB4B-80CB27B412CF}"/>
              </c:ext>
            </c:extLst>
          </c:dPt>
          <c:dPt>
            <c:idx val="4"/>
            <c:invertIfNegative val="0"/>
            <c:bubble3D val="0"/>
            <c:extLst>
              <c:ext xmlns:c16="http://schemas.microsoft.com/office/drawing/2014/chart" uri="{C3380CC4-5D6E-409C-BE32-E72D297353CC}">
                <c16:uniqueId val="{00000004-0776-4BAC-AB4B-80CB27B412CF}"/>
              </c:ext>
            </c:extLst>
          </c:dPt>
          <c:dPt>
            <c:idx val="5"/>
            <c:invertIfNegative val="0"/>
            <c:bubble3D val="0"/>
            <c:extLst>
              <c:ext xmlns:c16="http://schemas.microsoft.com/office/drawing/2014/chart" uri="{C3380CC4-5D6E-409C-BE32-E72D297353CC}">
                <c16:uniqueId val="{00000005-0776-4BAC-AB4B-80CB27B412CF}"/>
              </c:ext>
            </c:extLst>
          </c:dPt>
          <c:dPt>
            <c:idx val="6"/>
            <c:invertIfNegative val="0"/>
            <c:bubble3D val="0"/>
            <c:extLst>
              <c:ext xmlns:c16="http://schemas.microsoft.com/office/drawing/2014/chart" uri="{C3380CC4-5D6E-409C-BE32-E72D297353CC}">
                <c16:uniqueId val="{00000006-0776-4BAC-AB4B-80CB27B412CF}"/>
              </c:ext>
            </c:extLst>
          </c:dPt>
          <c:dPt>
            <c:idx val="7"/>
            <c:invertIfNegative val="0"/>
            <c:bubble3D val="0"/>
            <c:extLst>
              <c:ext xmlns:c16="http://schemas.microsoft.com/office/drawing/2014/chart" uri="{C3380CC4-5D6E-409C-BE32-E72D297353CC}">
                <c16:uniqueId val="{00000007-0776-4BAC-AB4B-80CB27B412C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Debt (e.g. overdraft, bank loan)</c:v>
                </c:pt>
                <c:pt idx="1">
                  <c:v>Equity</c:v>
                </c:pt>
              </c:strCache>
            </c:strRef>
          </c:cat>
          <c:val>
            <c:numRef>
              <c:f>Sheet1!$B$2:$B$3</c:f>
              <c:numCache>
                <c:formatCode>General</c:formatCode>
                <c:ptCount val="2"/>
                <c:pt idx="0">
                  <c:v>12</c:v>
                </c:pt>
                <c:pt idx="1">
                  <c:v>11</c:v>
                </c:pt>
              </c:numCache>
            </c:numRef>
          </c:val>
          <c:extLst>
            <c:ext xmlns:c16="http://schemas.microsoft.com/office/drawing/2014/chart" uri="{C3380CC4-5D6E-409C-BE32-E72D297353CC}">
              <c16:uniqueId val="{00000008-0776-4BAC-AB4B-80CB27B412CF}"/>
            </c:ext>
          </c:extLst>
        </c:ser>
        <c:ser>
          <c:idx val="1"/>
          <c:order val="1"/>
          <c:tx>
            <c:strRef>
              <c:f>Sheet1!$C$1</c:f>
              <c:strCache>
                <c:ptCount val="1"/>
                <c:pt idx="0">
                  <c:v>% A little more difficult</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0776-4BAC-AB4B-80CB27B412CF}"/>
              </c:ext>
            </c:extLst>
          </c:dPt>
          <c:dPt>
            <c:idx val="1"/>
            <c:invertIfNegative val="0"/>
            <c:bubble3D val="0"/>
            <c:extLst>
              <c:ext xmlns:c16="http://schemas.microsoft.com/office/drawing/2014/chart" uri="{C3380CC4-5D6E-409C-BE32-E72D297353CC}">
                <c16:uniqueId val="{0000000A-0776-4BAC-AB4B-80CB27B412CF}"/>
              </c:ext>
            </c:extLst>
          </c:dPt>
          <c:dPt>
            <c:idx val="2"/>
            <c:invertIfNegative val="0"/>
            <c:bubble3D val="0"/>
            <c:extLst>
              <c:ext xmlns:c16="http://schemas.microsoft.com/office/drawing/2014/chart" uri="{C3380CC4-5D6E-409C-BE32-E72D297353CC}">
                <c16:uniqueId val="{0000000B-0776-4BAC-AB4B-80CB27B412CF}"/>
              </c:ext>
            </c:extLst>
          </c:dPt>
          <c:dPt>
            <c:idx val="3"/>
            <c:invertIfNegative val="0"/>
            <c:bubble3D val="0"/>
            <c:extLst>
              <c:ext xmlns:c16="http://schemas.microsoft.com/office/drawing/2014/chart" uri="{C3380CC4-5D6E-409C-BE32-E72D297353CC}">
                <c16:uniqueId val="{0000000C-0776-4BAC-AB4B-80CB27B412CF}"/>
              </c:ext>
            </c:extLst>
          </c:dPt>
          <c:dPt>
            <c:idx val="4"/>
            <c:invertIfNegative val="0"/>
            <c:bubble3D val="0"/>
            <c:extLst>
              <c:ext xmlns:c16="http://schemas.microsoft.com/office/drawing/2014/chart" uri="{C3380CC4-5D6E-409C-BE32-E72D297353CC}">
                <c16:uniqueId val="{0000000D-0776-4BAC-AB4B-80CB27B412CF}"/>
              </c:ext>
            </c:extLst>
          </c:dPt>
          <c:dPt>
            <c:idx val="5"/>
            <c:invertIfNegative val="0"/>
            <c:bubble3D val="0"/>
            <c:extLst>
              <c:ext xmlns:c16="http://schemas.microsoft.com/office/drawing/2014/chart" uri="{C3380CC4-5D6E-409C-BE32-E72D297353CC}">
                <c16:uniqueId val="{0000000E-0776-4BAC-AB4B-80CB27B412CF}"/>
              </c:ext>
            </c:extLst>
          </c:dPt>
          <c:dPt>
            <c:idx val="6"/>
            <c:invertIfNegative val="0"/>
            <c:bubble3D val="0"/>
            <c:extLst>
              <c:ext xmlns:c16="http://schemas.microsoft.com/office/drawing/2014/chart" uri="{C3380CC4-5D6E-409C-BE32-E72D297353CC}">
                <c16:uniqueId val="{0000000F-0776-4BAC-AB4B-80CB27B412CF}"/>
              </c:ext>
            </c:extLst>
          </c:dPt>
          <c:dPt>
            <c:idx val="7"/>
            <c:invertIfNegative val="0"/>
            <c:bubble3D val="0"/>
            <c:extLst>
              <c:ext xmlns:c16="http://schemas.microsoft.com/office/drawing/2014/chart" uri="{C3380CC4-5D6E-409C-BE32-E72D297353CC}">
                <c16:uniqueId val="{00000010-0776-4BAC-AB4B-80CB27B412C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Debt (e.g. overdraft, bank loan)</c:v>
                </c:pt>
                <c:pt idx="1">
                  <c:v>Equity</c:v>
                </c:pt>
              </c:strCache>
            </c:strRef>
          </c:cat>
          <c:val>
            <c:numRef>
              <c:f>Sheet1!$C$2:$C$3</c:f>
              <c:numCache>
                <c:formatCode>General</c:formatCode>
                <c:ptCount val="2"/>
                <c:pt idx="0">
                  <c:v>24</c:v>
                </c:pt>
                <c:pt idx="1">
                  <c:v>23</c:v>
                </c:pt>
              </c:numCache>
            </c:numRef>
          </c:val>
          <c:extLst>
            <c:ext xmlns:c16="http://schemas.microsoft.com/office/drawing/2014/chart" uri="{C3380CC4-5D6E-409C-BE32-E72D297353CC}">
              <c16:uniqueId val="{00000011-0776-4BAC-AB4B-80CB27B412CF}"/>
            </c:ext>
          </c:extLst>
        </c:ser>
        <c:ser>
          <c:idx val="2"/>
          <c:order val="2"/>
          <c:tx>
            <c:strRef>
              <c:f>Sheet1!$D$1</c:f>
              <c:strCache>
                <c:ptCount val="1"/>
                <c:pt idx="0">
                  <c:v>% No impact</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0776-4BAC-AB4B-80CB27B412CF}"/>
              </c:ext>
            </c:extLst>
          </c:dPt>
          <c:dPt>
            <c:idx val="1"/>
            <c:invertIfNegative val="0"/>
            <c:bubble3D val="0"/>
            <c:extLst>
              <c:ext xmlns:c16="http://schemas.microsoft.com/office/drawing/2014/chart" uri="{C3380CC4-5D6E-409C-BE32-E72D297353CC}">
                <c16:uniqueId val="{00000013-0776-4BAC-AB4B-80CB27B412CF}"/>
              </c:ext>
            </c:extLst>
          </c:dPt>
          <c:dPt>
            <c:idx val="2"/>
            <c:invertIfNegative val="0"/>
            <c:bubble3D val="0"/>
            <c:extLst>
              <c:ext xmlns:c16="http://schemas.microsoft.com/office/drawing/2014/chart" uri="{C3380CC4-5D6E-409C-BE32-E72D297353CC}">
                <c16:uniqueId val="{00000014-0776-4BAC-AB4B-80CB27B412CF}"/>
              </c:ext>
            </c:extLst>
          </c:dPt>
          <c:dPt>
            <c:idx val="3"/>
            <c:invertIfNegative val="0"/>
            <c:bubble3D val="0"/>
            <c:extLst>
              <c:ext xmlns:c16="http://schemas.microsoft.com/office/drawing/2014/chart" uri="{C3380CC4-5D6E-409C-BE32-E72D297353CC}">
                <c16:uniqueId val="{00000015-0776-4BAC-AB4B-80CB27B412CF}"/>
              </c:ext>
            </c:extLst>
          </c:dPt>
          <c:dPt>
            <c:idx val="4"/>
            <c:invertIfNegative val="0"/>
            <c:bubble3D val="0"/>
            <c:extLst>
              <c:ext xmlns:c16="http://schemas.microsoft.com/office/drawing/2014/chart" uri="{C3380CC4-5D6E-409C-BE32-E72D297353CC}">
                <c16:uniqueId val="{00000016-0776-4BAC-AB4B-80CB27B412CF}"/>
              </c:ext>
            </c:extLst>
          </c:dPt>
          <c:dPt>
            <c:idx val="5"/>
            <c:invertIfNegative val="0"/>
            <c:bubble3D val="0"/>
            <c:extLst>
              <c:ext xmlns:c16="http://schemas.microsoft.com/office/drawing/2014/chart" uri="{C3380CC4-5D6E-409C-BE32-E72D297353CC}">
                <c16:uniqueId val="{00000017-0776-4BAC-AB4B-80CB27B412CF}"/>
              </c:ext>
            </c:extLst>
          </c:dPt>
          <c:dPt>
            <c:idx val="6"/>
            <c:invertIfNegative val="0"/>
            <c:bubble3D val="0"/>
            <c:extLst>
              <c:ext xmlns:c16="http://schemas.microsoft.com/office/drawing/2014/chart" uri="{C3380CC4-5D6E-409C-BE32-E72D297353CC}">
                <c16:uniqueId val="{00000018-0776-4BAC-AB4B-80CB27B412CF}"/>
              </c:ext>
            </c:extLst>
          </c:dPt>
          <c:dPt>
            <c:idx val="7"/>
            <c:invertIfNegative val="0"/>
            <c:bubble3D val="0"/>
            <c:extLst>
              <c:ext xmlns:c16="http://schemas.microsoft.com/office/drawing/2014/chart" uri="{C3380CC4-5D6E-409C-BE32-E72D297353CC}">
                <c16:uniqueId val="{00000019-0776-4BAC-AB4B-80CB27B412C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Debt (e.g. overdraft, bank loan)</c:v>
                </c:pt>
                <c:pt idx="1">
                  <c:v>Equity</c:v>
                </c:pt>
              </c:strCache>
            </c:strRef>
          </c:cat>
          <c:val>
            <c:numRef>
              <c:f>Sheet1!$D$2:$D$3</c:f>
              <c:numCache>
                <c:formatCode>General</c:formatCode>
                <c:ptCount val="2"/>
                <c:pt idx="0">
                  <c:v>42</c:v>
                </c:pt>
                <c:pt idx="1">
                  <c:v>37</c:v>
                </c:pt>
              </c:numCache>
            </c:numRef>
          </c:val>
          <c:extLst>
            <c:ext xmlns:c16="http://schemas.microsoft.com/office/drawing/2014/chart" uri="{C3380CC4-5D6E-409C-BE32-E72D297353CC}">
              <c16:uniqueId val="{0000001A-0776-4BAC-AB4B-80CB27B412CF}"/>
            </c:ext>
          </c:extLst>
        </c:ser>
        <c:ser>
          <c:idx val="3"/>
          <c:order val="3"/>
          <c:tx>
            <c:strRef>
              <c:f>Sheet1!$E$1</c:f>
              <c:strCache>
                <c:ptCount val="1"/>
                <c:pt idx="0">
                  <c:v>% A little easier</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0776-4BAC-AB4B-80CB27B412CF}"/>
              </c:ext>
            </c:extLst>
          </c:dPt>
          <c:dPt>
            <c:idx val="1"/>
            <c:invertIfNegative val="0"/>
            <c:bubble3D val="0"/>
            <c:extLst>
              <c:ext xmlns:c16="http://schemas.microsoft.com/office/drawing/2014/chart" uri="{C3380CC4-5D6E-409C-BE32-E72D297353CC}">
                <c16:uniqueId val="{0000001C-0776-4BAC-AB4B-80CB27B412CF}"/>
              </c:ext>
            </c:extLst>
          </c:dPt>
          <c:dPt>
            <c:idx val="2"/>
            <c:invertIfNegative val="0"/>
            <c:bubble3D val="0"/>
            <c:extLst>
              <c:ext xmlns:c16="http://schemas.microsoft.com/office/drawing/2014/chart" uri="{C3380CC4-5D6E-409C-BE32-E72D297353CC}">
                <c16:uniqueId val="{0000001D-0776-4BAC-AB4B-80CB27B412CF}"/>
              </c:ext>
            </c:extLst>
          </c:dPt>
          <c:dPt>
            <c:idx val="3"/>
            <c:invertIfNegative val="0"/>
            <c:bubble3D val="0"/>
            <c:extLst>
              <c:ext xmlns:c16="http://schemas.microsoft.com/office/drawing/2014/chart" uri="{C3380CC4-5D6E-409C-BE32-E72D297353CC}">
                <c16:uniqueId val="{0000001E-0776-4BAC-AB4B-80CB27B412CF}"/>
              </c:ext>
            </c:extLst>
          </c:dPt>
          <c:dPt>
            <c:idx val="4"/>
            <c:invertIfNegative val="0"/>
            <c:bubble3D val="0"/>
            <c:extLst>
              <c:ext xmlns:c16="http://schemas.microsoft.com/office/drawing/2014/chart" uri="{C3380CC4-5D6E-409C-BE32-E72D297353CC}">
                <c16:uniqueId val="{0000001F-0776-4BAC-AB4B-80CB27B412CF}"/>
              </c:ext>
            </c:extLst>
          </c:dPt>
          <c:dPt>
            <c:idx val="5"/>
            <c:invertIfNegative val="0"/>
            <c:bubble3D val="0"/>
            <c:extLst>
              <c:ext xmlns:c16="http://schemas.microsoft.com/office/drawing/2014/chart" uri="{C3380CC4-5D6E-409C-BE32-E72D297353CC}">
                <c16:uniqueId val="{00000020-0776-4BAC-AB4B-80CB27B412CF}"/>
              </c:ext>
            </c:extLst>
          </c:dPt>
          <c:dPt>
            <c:idx val="6"/>
            <c:invertIfNegative val="0"/>
            <c:bubble3D val="0"/>
            <c:extLst>
              <c:ext xmlns:c16="http://schemas.microsoft.com/office/drawing/2014/chart" uri="{C3380CC4-5D6E-409C-BE32-E72D297353CC}">
                <c16:uniqueId val="{00000021-0776-4BAC-AB4B-80CB27B412CF}"/>
              </c:ext>
            </c:extLst>
          </c:dPt>
          <c:dPt>
            <c:idx val="7"/>
            <c:invertIfNegative val="0"/>
            <c:bubble3D val="0"/>
            <c:extLst>
              <c:ext xmlns:c16="http://schemas.microsoft.com/office/drawing/2014/chart" uri="{C3380CC4-5D6E-409C-BE32-E72D297353CC}">
                <c16:uniqueId val="{00000022-0776-4BAC-AB4B-80CB27B412C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Debt (e.g. overdraft, bank loan)</c:v>
                </c:pt>
                <c:pt idx="1">
                  <c:v>Equity</c:v>
                </c:pt>
              </c:strCache>
            </c:strRef>
          </c:cat>
          <c:val>
            <c:numRef>
              <c:f>Sheet1!$E$2:$E$3</c:f>
              <c:numCache>
                <c:formatCode>General</c:formatCode>
                <c:ptCount val="2"/>
                <c:pt idx="0">
                  <c:v>2</c:v>
                </c:pt>
                <c:pt idx="1">
                  <c:v>2</c:v>
                </c:pt>
              </c:numCache>
            </c:numRef>
          </c:val>
          <c:extLst>
            <c:ext xmlns:c16="http://schemas.microsoft.com/office/drawing/2014/chart" uri="{C3380CC4-5D6E-409C-BE32-E72D297353CC}">
              <c16:uniqueId val="{00000023-0776-4BAC-AB4B-80CB27B412CF}"/>
            </c:ext>
          </c:extLst>
        </c:ser>
        <c:ser>
          <c:idx val="4"/>
          <c:order val="4"/>
          <c:tx>
            <c:strRef>
              <c:f>Sheet1!$F$1</c:f>
              <c:strCache>
                <c:ptCount val="1"/>
                <c:pt idx="0">
                  <c:v>% A lot easier</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Debt (e.g. overdraft, bank loan)</c:v>
                </c:pt>
                <c:pt idx="1">
                  <c:v>Equity</c:v>
                </c:pt>
              </c:strCache>
            </c:strRef>
          </c:cat>
          <c:val>
            <c:numRef>
              <c:f>Sheet1!$F$2:$F$3</c:f>
              <c:numCache>
                <c:formatCode>General</c:formatCode>
                <c:ptCount val="2"/>
                <c:pt idx="0">
                  <c:v>1</c:v>
                </c:pt>
                <c:pt idx="1">
                  <c:v>1</c:v>
                </c:pt>
              </c:numCache>
            </c:numRef>
          </c:val>
          <c:extLst>
            <c:ext xmlns:c16="http://schemas.microsoft.com/office/drawing/2014/chart" uri="{C3380CC4-5D6E-409C-BE32-E72D297353CC}">
              <c16:uniqueId val="{00000024-0776-4BAC-AB4B-80CB27B412CF}"/>
            </c:ext>
          </c:extLst>
        </c:ser>
        <c:ser>
          <c:idx val="5"/>
          <c:order val="5"/>
          <c:tx>
            <c:strRef>
              <c:f>Sheet1!$G$1</c:f>
              <c:strCache>
                <c:ptCount val="1"/>
                <c:pt idx="0">
                  <c:v>% Don't know/Refused</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Debt (e.g. overdraft, bank loan)</c:v>
                </c:pt>
                <c:pt idx="1">
                  <c:v>Equity</c:v>
                </c:pt>
              </c:strCache>
            </c:strRef>
          </c:cat>
          <c:val>
            <c:numRef>
              <c:f>Sheet1!$G$2:$G$3</c:f>
              <c:numCache>
                <c:formatCode>General</c:formatCode>
                <c:ptCount val="2"/>
                <c:pt idx="0">
                  <c:v>18</c:v>
                </c:pt>
                <c:pt idx="1">
                  <c:v>25</c:v>
                </c:pt>
              </c:numCache>
            </c:numRef>
          </c:val>
          <c:extLst>
            <c:ext xmlns:c16="http://schemas.microsoft.com/office/drawing/2014/chart" uri="{C3380CC4-5D6E-409C-BE32-E72D297353CC}">
              <c16:uniqueId val="{00000025-0776-4BAC-AB4B-80CB27B412CF}"/>
            </c:ext>
          </c:extLst>
        </c:ser>
        <c:dLbls>
          <c:showLegendKey val="0"/>
          <c:showVal val="1"/>
          <c:showCatName val="0"/>
          <c:showSerName val="0"/>
          <c:showPercent val="0"/>
          <c:showBubbleSize val="0"/>
        </c:dLbls>
        <c:gapWidth val="37"/>
        <c:overlap val="100"/>
        <c:axId val="244053120"/>
        <c:axId val="244054656"/>
      </c:barChart>
      <c:catAx>
        <c:axId val="244053120"/>
        <c:scaling>
          <c:orientation val="maxMin"/>
        </c:scaling>
        <c:delete val="1"/>
        <c:axPos val="l"/>
        <c:numFmt formatCode="General" sourceLinked="1"/>
        <c:majorTickMark val="none"/>
        <c:minorTickMark val="none"/>
        <c:tickLblPos val="nextTo"/>
        <c:crossAx val="244054656"/>
        <c:crosses val="autoZero"/>
        <c:auto val="1"/>
        <c:lblAlgn val="ctr"/>
        <c:lblOffset val="100"/>
        <c:noMultiLvlLbl val="0"/>
      </c:catAx>
      <c:valAx>
        <c:axId val="244054656"/>
        <c:scaling>
          <c:orientation val="minMax"/>
          <c:max val="100"/>
        </c:scaling>
        <c:delete val="0"/>
        <c:axPos val="b"/>
        <c:numFmt formatCode="General" sourceLinked="1"/>
        <c:majorTickMark val="out"/>
        <c:minorTickMark val="none"/>
        <c:tickLblPos val="nextTo"/>
        <c:txPr>
          <a:bodyPr/>
          <a:lstStyle/>
          <a:p>
            <a:pPr>
              <a:defRPr sz="1000">
                <a:solidFill>
                  <a:schemeClr val="bg1">
                    <a:lumMod val="50000"/>
                  </a:schemeClr>
                </a:solidFill>
                <a:latin typeface="Verdana" panose="020B0604030504040204" pitchFamily="34" charset="0"/>
                <a:cs typeface="Calibri" panose="020F0502020204030204" pitchFamily="34" charset="0"/>
              </a:defRPr>
            </a:pPr>
            <a:endParaRPr lang="en-US"/>
          </a:p>
        </c:txPr>
        <c:crossAx val="244053120"/>
        <c:crosses val="max"/>
        <c:crossBetween val="between"/>
        <c:majorUnit val="10"/>
      </c:valAx>
      <c:spPr>
        <a:noFill/>
        <a:ln w="25400">
          <a:noFill/>
        </a:ln>
      </c:spPr>
    </c:plotArea>
    <c:legend>
      <c:legendPos val="b"/>
      <c:layout>
        <c:manualLayout>
          <c:xMode val="edge"/>
          <c:yMode val="edge"/>
          <c:x val="7.6469021074664092E-2"/>
          <c:y val="0.82688534786564738"/>
          <c:w val="0.92102993724769178"/>
          <c:h val="0.13861705709487199"/>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58005440646448"/>
          <c:y val="0"/>
          <c:w val="0.82663248088886854"/>
          <c:h val="0.54956571053116654"/>
        </c:manualLayout>
      </c:layout>
      <c:barChart>
        <c:barDir val="bar"/>
        <c:grouping val="stacked"/>
        <c:varyColors val="0"/>
        <c:ser>
          <c:idx val="0"/>
          <c:order val="0"/>
          <c:tx>
            <c:strRef>
              <c:f>Sheet1!$B$1</c:f>
              <c:strCache>
                <c:ptCount val="1"/>
                <c:pt idx="0">
                  <c:v>Decrease exports by more than 20%</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CD0A-4D35-90F0-0E5783580819}"/>
              </c:ext>
            </c:extLst>
          </c:dPt>
          <c:dPt>
            <c:idx val="1"/>
            <c:invertIfNegative val="0"/>
            <c:bubble3D val="0"/>
            <c:extLst>
              <c:ext xmlns:c16="http://schemas.microsoft.com/office/drawing/2014/chart" uri="{C3380CC4-5D6E-409C-BE32-E72D297353CC}">
                <c16:uniqueId val="{00000001-CD0A-4D35-90F0-0E5783580819}"/>
              </c:ext>
            </c:extLst>
          </c:dPt>
          <c:dPt>
            <c:idx val="2"/>
            <c:invertIfNegative val="0"/>
            <c:bubble3D val="0"/>
            <c:extLst>
              <c:ext xmlns:c16="http://schemas.microsoft.com/office/drawing/2014/chart" uri="{C3380CC4-5D6E-409C-BE32-E72D297353CC}">
                <c16:uniqueId val="{00000002-CD0A-4D35-90F0-0E5783580819}"/>
              </c:ext>
            </c:extLst>
          </c:dPt>
          <c:dPt>
            <c:idx val="3"/>
            <c:invertIfNegative val="0"/>
            <c:bubble3D val="0"/>
            <c:extLst>
              <c:ext xmlns:c16="http://schemas.microsoft.com/office/drawing/2014/chart" uri="{C3380CC4-5D6E-409C-BE32-E72D297353CC}">
                <c16:uniqueId val="{00000003-CD0A-4D35-90F0-0E5783580819}"/>
              </c:ext>
            </c:extLst>
          </c:dPt>
          <c:dPt>
            <c:idx val="4"/>
            <c:invertIfNegative val="0"/>
            <c:bubble3D val="0"/>
            <c:extLst>
              <c:ext xmlns:c16="http://schemas.microsoft.com/office/drawing/2014/chart" uri="{C3380CC4-5D6E-409C-BE32-E72D297353CC}">
                <c16:uniqueId val="{00000004-CD0A-4D35-90F0-0E5783580819}"/>
              </c:ext>
            </c:extLst>
          </c:dPt>
          <c:dPt>
            <c:idx val="5"/>
            <c:invertIfNegative val="0"/>
            <c:bubble3D val="0"/>
            <c:extLst>
              <c:ext xmlns:c16="http://schemas.microsoft.com/office/drawing/2014/chart" uri="{C3380CC4-5D6E-409C-BE32-E72D297353CC}">
                <c16:uniqueId val="{00000005-CD0A-4D35-90F0-0E5783580819}"/>
              </c:ext>
            </c:extLst>
          </c:dPt>
          <c:dPt>
            <c:idx val="6"/>
            <c:invertIfNegative val="0"/>
            <c:bubble3D val="0"/>
            <c:extLst>
              <c:ext xmlns:c16="http://schemas.microsoft.com/office/drawing/2014/chart" uri="{C3380CC4-5D6E-409C-BE32-E72D297353CC}">
                <c16:uniqueId val="{00000006-CD0A-4D35-90F0-0E5783580819}"/>
              </c:ext>
            </c:extLst>
          </c:dPt>
          <c:dPt>
            <c:idx val="7"/>
            <c:invertIfNegative val="0"/>
            <c:bubble3D val="0"/>
            <c:extLst>
              <c:ext xmlns:c16="http://schemas.microsoft.com/office/drawing/2014/chart" uri="{C3380CC4-5D6E-409C-BE32-E72D297353CC}">
                <c16:uniqueId val="{00000007-CD0A-4D35-90F0-0E5783580819}"/>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Sheet1!$B$2:$B$2</c:f>
              <c:numCache>
                <c:formatCode>General</c:formatCode>
                <c:ptCount val="1"/>
                <c:pt idx="0">
                  <c:v>30</c:v>
                </c:pt>
              </c:numCache>
            </c:numRef>
          </c:val>
          <c:extLst>
            <c:ext xmlns:c16="http://schemas.microsoft.com/office/drawing/2014/chart" uri="{C3380CC4-5D6E-409C-BE32-E72D297353CC}">
              <c16:uniqueId val="{00000008-CD0A-4D35-90F0-0E5783580819}"/>
            </c:ext>
          </c:extLst>
        </c:ser>
        <c:ser>
          <c:idx val="1"/>
          <c:order val="1"/>
          <c:tx>
            <c:strRef>
              <c:f>Sheet1!$C$1</c:f>
              <c:strCache>
                <c:ptCount val="1"/>
                <c:pt idx="0">
                  <c:v>Decrease exports up to 20%</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CD0A-4D35-90F0-0E5783580819}"/>
              </c:ext>
            </c:extLst>
          </c:dPt>
          <c:dPt>
            <c:idx val="1"/>
            <c:invertIfNegative val="0"/>
            <c:bubble3D val="0"/>
            <c:extLst>
              <c:ext xmlns:c16="http://schemas.microsoft.com/office/drawing/2014/chart" uri="{C3380CC4-5D6E-409C-BE32-E72D297353CC}">
                <c16:uniqueId val="{0000000A-CD0A-4D35-90F0-0E5783580819}"/>
              </c:ext>
            </c:extLst>
          </c:dPt>
          <c:dPt>
            <c:idx val="2"/>
            <c:invertIfNegative val="0"/>
            <c:bubble3D val="0"/>
            <c:extLst>
              <c:ext xmlns:c16="http://schemas.microsoft.com/office/drawing/2014/chart" uri="{C3380CC4-5D6E-409C-BE32-E72D297353CC}">
                <c16:uniqueId val="{0000000B-CD0A-4D35-90F0-0E5783580819}"/>
              </c:ext>
            </c:extLst>
          </c:dPt>
          <c:dPt>
            <c:idx val="3"/>
            <c:invertIfNegative val="0"/>
            <c:bubble3D val="0"/>
            <c:extLst>
              <c:ext xmlns:c16="http://schemas.microsoft.com/office/drawing/2014/chart" uri="{C3380CC4-5D6E-409C-BE32-E72D297353CC}">
                <c16:uniqueId val="{0000000C-CD0A-4D35-90F0-0E5783580819}"/>
              </c:ext>
            </c:extLst>
          </c:dPt>
          <c:dPt>
            <c:idx val="4"/>
            <c:invertIfNegative val="0"/>
            <c:bubble3D val="0"/>
            <c:extLst>
              <c:ext xmlns:c16="http://schemas.microsoft.com/office/drawing/2014/chart" uri="{C3380CC4-5D6E-409C-BE32-E72D297353CC}">
                <c16:uniqueId val="{0000000D-CD0A-4D35-90F0-0E5783580819}"/>
              </c:ext>
            </c:extLst>
          </c:dPt>
          <c:dPt>
            <c:idx val="5"/>
            <c:invertIfNegative val="0"/>
            <c:bubble3D val="0"/>
            <c:extLst>
              <c:ext xmlns:c16="http://schemas.microsoft.com/office/drawing/2014/chart" uri="{C3380CC4-5D6E-409C-BE32-E72D297353CC}">
                <c16:uniqueId val="{0000000E-CD0A-4D35-90F0-0E5783580819}"/>
              </c:ext>
            </c:extLst>
          </c:dPt>
          <c:dPt>
            <c:idx val="6"/>
            <c:invertIfNegative val="0"/>
            <c:bubble3D val="0"/>
            <c:extLst>
              <c:ext xmlns:c16="http://schemas.microsoft.com/office/drawing/2014/chart" uri="{C3380CC4-5D6E-409C-BE32-E72D297353CC}">
                <c16:uniqueId val="{0000000F-CD0A-4D35-90F0-0E5783580819}"/>
              </c:ext>
            </c:extLst>
          </c:dPt>
          <c:dPt>
            <c:idx val="7"/>
            <c:invertIfNegative val="0"/>
            <c:bubble3D val="0"/>
            <c:extLst>
              <c:ext xmlns:c16="http://schemas.microsoft.com/office/drawing/2014/chart" uri="{C3380CC4-5D6E-409C-BE32-E72D297353CC}">
                <c16:uniqueId val="{00000010-CD0A-4D35-90F0-0E5783580819}"/>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Sheet1!$C$2:$C$2</c:f>
              <c:numCache>
                <c:formatCode>General</c:formatCode>
                <c:ptCount val="1"/>
                <c:pt idx="0">
                  <c:v>31</c:v>
                </c:pt>
              </c:numCache>
            </c:numRef>
          </c:val>
          <c:extLst>
            <c:ext xmlns:c16="http://schemas.microsoft.com/office/drawing/2014/chart" uri="{C3380CC4-5D6E-409C-BE32-E72D297353CC}">
              <c16:uniqueId val="{00000011-CD0A-4D35-90F0-0E5783580819}"/>
            </c:ext>
          </c:extLst>
        </c:ser>
        <c:ser>
          <c:idx val="3"/>
          <c:order val="3"/>
          <c:tx>
            <c:strRef>
              <c:f>Sheet1!$D$1</c:f>
              <c:strCache>
                <c:ptCount val="1"/>
                <c:pt idx="0">
                  <c:v>Increase exports up to 20%</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B-CD0A-4D35-90F0-0E5783580819}"/>
              </c:ext>
            </c:extLst>
          </c:dPt>
          <c:dPt>
            <c:idx val="1"/>
            <c:invertIfNegative val="0"/>
            <c:bubble3D val="0"/>
            <c:extLst>
              <c:ext xmlns:c16="http://schemas.microsoft.com/office/drawing/2014/chart" uri="{C3380CC4-5D6E-409C-BE32-E72D297353CC}">
                <c16:uniqueId val="{0000001C-CD0A-4D35-90F0-0E5783580819}"/>
              </c:ext>
            </c:extLst>
          </c:dPt>
          <c:dPt>
            <c:idx val="2"/>
            <c:invertIfNegative val="0"/>
            <c:bubble3D val="0"/>
            <c:extLst>
              <c:ext xmlns:c16="http://schemas.microsoft.com/office/drawing/2014/chart" uri="{C3380CC4-5D6E-409C-BE32-E72D297353CC}">
                <c16:uniqueId val="{0000001D-CD0A-4D35-90F0-0E5783580819}"/>
              </c:ext>
            </c:extLst>
          </c:dPt>
          <c:dPt>
            <c:idx val="3"/>
            <c:invertIfNegative val="0"/>
            <c:bubble3D val="0"/>
            <c:extLst>
              <c:ext xmlns:c16="http://schemas.microsoft.com/office/drawing/2014/chart" uri="{C3380CC4-5D6E-409C-BE32-E72D297353CC}">
                <c16:uniqueId val="{0000001E-CD0A-4D35-90F0-0E5783580819}"/>
              </c:ext>
            </c:extLst>
          </c:dPt>
          <c:dPt>
            <c:idx val="4"/>
            <c:invertIfNegative val="0"/>
            <c:bubble3D val="0"/>
            <c:extLst>
              <c:ext xmlns:c16="http://schemas.microsoft.com/office/drawing/2014/chart" uri="{C3380CC4-5D6E-409C-BE32-E72D297353CC}">
                <c16:uniqueId val="{0000001F-CD0A-4D35-90F0-0E5783580819}"/>
              </c:ext>
            </c:extLst>
          </c:dPt>
          <c:dPt>
            <c:idx val="5"/>
            <c:invertIfNegative val="0"/>
            <c:bubble3D val="0"/>
            <c:extLst>
              <c:ext xmlns:c16="http://schemas.microsoft.com/office/drawing/2014/chart" uri="{C3380CC4-5D6E-409C-BE32-E72D297353CC}">
                <c16:uniqueId val="{00000020-CD0A-4D35-90F0-0E5783580819}"/>
              </c:ext>
            </c:extLst>
          </c:dPt>
          <c:dPt>
            <c:idx val="6"/>
            <c:invertIfNegative val="0"/>
            <c:bubble3D val="0"/>
            <c:extLst>
              <c:ext xmlns:c16="http://schemas.microsoft.com/office/drawing/2014/chart" uri="{C3380CC4-5D6E-409C-BE32-E72D297353CC}">
                <c16:uniqueId val="{00000021-CD0A-4D35-90F0-0E5783580819}"/>
              </c:ext>
            </c:extLst>
          </c:dPt>
          <c:dPt>
            <c:idx val="7"/>
            <c:invertIfNegative val="0"/>
            <c:bubble3D val="0"/>
            <c:extLst>
              <c:ext xmlns:c16="http://schemas.microsoft.com/office/drawing/2014/chart" uri="{C3380CC4-5D6E-409C-BE32-E72D297353CC}">
                <c16:uniqueId val="{00000022-CD0A-4D35-90F0-0E5783580819}"/>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Sheet1!$D$2:$D$2</c:f>
              <c:numCache>
                <c:formatCode>General</c:formatCode>
                <c:ptCount val="1"/>
                <c:pt idx="0">
                  <c:v>7</c:v>
                </c:pt>
              </c:numCache>
            </c:numRef>
          </c:val>
          <c:extLst>
            <c:ext xmlns:c16="http://schemas.microsoft.com/office/drawing/2014/chart" uri="{C3380CC4-5D6E-409C-BE32-E72D297353CC}">
              <c16:uniqueId val="{00000023-CD0A-4D35-90F0-0E5783580819}"/>
            </c:ext>
          </c:extLst>
        </c:ser>
        <c:ser>
          <c:idx val="4"/>
          <c:order val="4"/>
          <c:tx>
            <c:strRef>
              <c:f>Sheet1!$E$1</c:f>
              <c:strCache>
                <c:ptCount val="1"/>
                <c:pt idx="0">
                  <c:v>Increase exports by more than 20%</c:v>
                </c:pt>
              </c:strCache>
            </c:strRef>
          </c:tx>
          <c:spPr>
            <a:solidFill>
              <a:srgbClr val="979195"/>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c:f>
              <c:numCache>
                <c:formatCode>General</c:formatCode>
                <c:ptCount val="1"/>
              </c:numCache>
            </c:numRef>
          </c:cat>
          <c:val>
            <c:numRef>
              <c:f>Sheet1!$E$2:$E$2</c:f>
              <c:numCache>
                <c:formatCode>General</c:formatCode>
                <c:ptCount val="1"/>
                <c:pt idx="0">
                  <c:v>4</c:v>
                </c:pt>
              </c:numCache>
            </c:numRef>
          </c:val>
          <c:extLst>
            <c:ext xmlns:c16="http://schemas.microsoft.com/office/drawing/2014/chart" uri="{C3380CC4-5D6E-409C-BE32-E72D297353CC}">
              <c16:uniqueId val="{00000024-CD0A-4D35-90F0-0E5783580819}"/>
            </c:ext>
          </c:extLst>
        </c:ser>
        <c:ser>
          <c:idx val="5"/>
          <c:order val="5"/>
          <c:tx>
            <c:strRef>
              <c:f>Sheet1!$F$1</c:f>
              <c:strCache>
                <c:ptCount val="1"/>
                <c:pt idx="0">
                  <c:v>% Don't know/Refused</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c:f>
              <c:numCache>
                <c:formatCode>General</c:formatCode>
                <c:ptCount val="1"/>
              </c:numCache>
            </c:numRef>
          </c:cat>
          <c:val>
            <c:numRef>
              <c:f>Sheet1!$F$2:$F$2</c:f>
              <c:numCache>
                <c:formatCode>General</c:formatCode>
                <c:ptCount val="1"/>
                <c:pt idx="0">
                  <c:v>28</c:v>
                </c:pt>
              </c:numCache>
            </c:numRef>
          </c:val>
          <c:extLst>
            <c:ext xmlns:c16="http://schemas.microsoft.com/office/drawing/2014/chart" uri="{C3380CC4-5D6E-409C-BE32-E72D297353CC}">
              <c16:uniqueId val="{00000025-CD0A-4D35-90F0-0E5783580819}"/>
            </c:ext>
          </c:extLst>
        </c:ser>
        <c:dLbls>
          <c:showLegendKey val="0"/>
          <c:showVal val="1"/>
          <c:showCatName val="0"/>
          <c:showSerName val="0"/>
          <c:showPercent val="0"/>
          <c:showBubbleSize val="0"/>
        </c:dLbls>
        <c:gapWidth val="37"/>
        <c:overlap val="100"/>
        <c:axId val="244053120"/>
        <c:axId val="244054656"/>
        <c:extLst>
          <c:ext xmlns:c15="http://schemas.microsoft.com/office/drawing/2012/chart" uri="{02D57815-91ED-43cb-92C2-25804820EDAC}">
            <c15:filteredBarSeries>
              <c15:ser>
                <c:idx val="2"/>
                <c:order val="2"/>
                <c:tx>
                  <c:strRef>
                    <c:extLst>
                      <c:ext uri="{02D57815-91ED-43cb-92C2-25804820EDAC}">
                        <c15:formulaRef>
                          <c15:sqref>Sheet1!#REF!</c15:sqref>
                        </c15:formulaRef>
                      </c:ext>
                    </c:extLst>
                    <c:strCache>
                      <c:ptCount val="1"/>
                      <c:pt idx="0">
                        <c:v>#REF!</c:v>
                      </c:pt>
                    </c:strCache>
                  </c:strRef>
                </c:tx>
                <c:spPr>
                  <a:solidFill>
                    <a:sysClr val="window" lastClr="FFFFFF">
                      <a:lumMod val="65000"/>
                    </a:sysClr>
                  </a:solidFill>
                </c:spPr>
                <c:invertIfNegative val="0"/>
                <c:dPt>
                  <c:idx val="0"/>
                  <c:invertIfNegative val="0"/>
                  <c:bubble3D val="0"/>
                  <c:extLst>
                    <c:ext xmlns:c16="http://schemas.microsoft.com/office/drawing/2014/chart" uri="{C3380CC4-5D6E-409C-BE32-E72D297353CC}">
                      <c16:uniqueId val="{00000012-CD0A-4D35-90F0-0E5783580819}"/>
                    </c:ext>
                  </c:extLst>
                </c:dPt>
                <c:dPt>
                  <c:idx val="1"/>
                  <c:invertIfNegative val="0"/>
                  <c:bubble3D val="0"/>
                  <c:extLst>
                    <c:ext xmlns:c16="http://schemas.microsoft.com/office/drawing/2014/chart" uri="{C3380CC4-5D6E-409C-BE32-E72D297353CC}">
                      <c16:uniqueId val="{00000013-CD0A-4D35-90F0-0E5783580819}"/>
                    </c:ext>
                  </c:extLst>
                </c:dPt>
                <c:dPt>
                  <c:idx val="2"/>
                  <c:invertIfNegative val="0"/>
                  <c:bubble3D val="0"/>
                  <c:extLst>
                    <c:ext xmlns:c16="http://schemas.microsoft.com/office/drawing/2014/chart" uri="{C3380CC4-5D6E-409C-BE32-E72D297353CC}">
                      <c16:uniqueId val="{00000014-CD0A-4D35-90F0-0E5783580819}"/>
                    </c:ext>
                  </c:extLst>
                </c:dPt>
                <c:dPt>
                  <c:idx val="3"/>
                  <c:invertIfNegative val="0"/>
                  <c:bubble3D val="0"/>
                  <c:extLst>
                    <c:ext xmlns:c16="http://schemas.microsoft.com/office/drawing/2014/chart" uri="{C3380CC4-5D6E-409C-BE32-E72D297353CC}">
                      <c16:uniqueId val="{00000015-CD0A-4D35-90F0-0E5783580819}"/>
                    </c:ext>
                  </c:extLst>
                </c:dPt>
                <c:dPt>
                  <c:idx val="4"/>
                  <c:invertIfNegative val="0"/>
                  <c:bubble3D val="0"/>
                  <c:extLst>
                    <c:ext xmlns:c16="http://schemas.microsoft.com/office/drawing/2014/chart" uri="{C3380CC4-5D6E-409C-BE32-E72D297353CC}">
                      <c16:uniqueId val="{00000016-CD0A-4D35-90F0-0E5783580819}"/>
                    </c:ext>
                  </c:extLst>
                </c:dPt>
                <c:dPt>
                  <c:idx val="5"/>
                  <c:invertIfNegative val="0"/>
                  <c:bubble3D val="0"/>
                  <c:extLst>
                    <c:ext xmlns:c16="http://schemas.microsoft.com/office/drawing/2014/chart" uri="{C3380CC4-5D6E-409C-BE32-E72D297353CC}">
                      <c16:uniqueId val="{00000017-CD0A-4D35-90F0-0E5783580819}"/>
                    </c:ext>
                  </c:extLst>
                </c:dPt>
                <c:dPt>
                  <c:idx val="6"/>
                  <c:invertIfNegative val="0"/>
                  <c:bubble3D val="0"/>
                  <c:extLst>
                    <c:ext xmlns:c16="http://schemas.microsoft.com/office/drawing/2014/chart" uri="{C3380CC4-5D6E-409C-BE32-E72D297353CC}">
                      <c16:uniqueId val="{00000018-CD0A-4D35-90F0-0E5783580819}"/>
                    </c:ext>
                  </c:extLst>
                </c:dPt>
                <c:dPt>
                  <c:idx val="7"/>
                  <c:invertIfNegative val="0"/>
                  <c:bubble3D val="0"/>
                  <c:extLst>
                    <c:ext xmlns:c16="http://schemas.microsoft.com/office/drawing/2014/chart" uri="{C3380CC4-5D6E-409C-BE32-E72D297353CC}">
                      <c16:uniqueId val="{00000019-CD0A-4D35-90F0-0E5783580819}"/>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Sheet1!$A$2:$A$2</c15:sqref>
                        </c15:formulaRef>
                      </c:ext>
                    </c:extLst>
                    <c:numCache>
                      <c:formatCode>General</c:formatCode>
                      <c:ptCount val="1"/>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A-CD0A-4D35-90F0-0E5783580819}"/>
                  </c:ext>
                </c:extLst>
              </c15:ser>
            </c15:filteredBarSeries>
          </c:ext>
        </c:extLst>
      </c:barChart>
      <c:catAx>
        <c:axId val="244053120"/>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44054656"/>
        <c:crosses val="autoZero"/>
        <c:auto val="1"/>
        <c:lblAlgn val="ctr"/>
        <c:lblOffset val="100"/>
        <c:noMultiLvlLbl val="0"/>
      </c:catAx>
      <c:valAx>
        <c:axId val="244054656"/>
        <c:scaling>
          <c:orientation val="minMax"/>
          <c:max val="100"/>
        </c:scaling>
        <c:delete val="0"/>
        <c:axPos val="b"/>
        <c:numFmt formatCode="General"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244053120"/>
        <c:crosses val="max"/>
        <c:crossBetween val="between"/>
        <c:majorUnit val="10"/>
      </c:valAx>
      <c:spPr>
        <a:noFill/>
        <a:ln w="25400">
          <a:noFill/>
        </a:ln>
      </c:spPr>
    </c:plotArea>
    <c:legend>
      <c:legendPos val="b"/>
      <c:layout>
        <c:manualLayout>
          <c:xMode val="edge"/>
          <c:yMode val="edge"/>
          <c:x val="2.0043731778425656E-2"/>
          <c:y val="0.71361199807345843"/>
          <c:w val="0.97784973944583453"/>
          <c:h val="0.28020887220012247"/>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58222471034"/>
          <c:y val="4.1589700462232003E-3"/>
          <c:w val="0.45825814864960773"/>
          <c:h val="1"/>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6230-44DD-A8CA-E5612DD3A888}"/>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Grown by 20% or more</c:v>
                </c:pt>
                <c:pt idx="1">
                  <c:v>Grown between 10% and 20%</c:v>
                </c:pt>
                <c:pt idx="2">
                  <c:v>Grown by up to 10%</c:v>
                </c:pt>
                <c:pt idx="3">
                  <c:v>Stayed around the same size</c:v>
                </c:pt>
                <c:pt idx="4">
                  <c:v>Become smaller</c:v>
                </c:pt>
              </c:strCache>
            </c:strRef>
          </c:cat>
          <c:val>
            <c:numRef>
              <c:f>Sheet1!$B$2:$B$6</c:f>
              <c:numCache>
                <c:formatCode>General</c:formatCode>
                <c:ptCount val="5"/>
                <c:pt idx="0">
                  <c:v>8</c:v>
                </c:pt>
                <c:pt idx="1">
                  <c:v>8</c:v>
                </c:pt>
                <c:pt idx="2">
                  <c:v>14</c:v>
                </c:pt>
                <c:pt idx="3">
                  <c:v>45</c:v>
                </c:pt>
                <c:pt idx="4">
                  <c:v>23</c:v>
                </c:pt>
              </c:numCache>
            </c:numRef>
          </c:val>
          <c:extLst>
            <c:ext xmlns:c16="http://schemas.microsoft.com/office/drawing/2014/chart" uri="{C3380CC4-5D6E-409C-BE32-E72D297353CC}">
              <c16:uniqueId val="{00000002-6230-44DD-A8CA-E5612DD3A888}"/>
            </c:ext>
          </c:extLst>
        </c:ser>
        <c:dLbls>
          <c:showLegendKey val="0"/>
          <c:showVal val="1"/>
          <c:showCatName val="0"/>
          <c:showSerName val="0"/>
          <c:showPercent val="0"/>
          <c:showBubbleSize val="0"/>
        </c:dLbls>
        <c:gapWidth val="40"/>
        <c:axId val="177499520"/>
        <c:axId val="218708608"/>
      </c:barChart>
      <c:catAx>
        <c:axId val="177499520"/>
        <c:scaling>
          <c:orientation val="maxMin"/>
        </c:scaling>
        <c:delete val="0"/>
        <c:axPos val="l"/>
        <c:numFmt formatCode="General" sourceLinked="1"/>
        <c:majorTickMark val="out"/>
        <c:minorTickMark val="none"/>
        <c:tickLblPos val="nextTo"/>
        <c:txPr>
          <a:bodyPr rot="0" vert="horz" anchor="ctr" anchorCtr="0"/>
          <a:lstStyle/>
          <a:p>
            <a:pPr algn="r">
              <a:defRPr sz="1000">
                <a:latin typeface="Verdana" panose="020B0604030504040204" pitchFamily="34" charset="0"/>
              </a:defRPr>
            </a:pPr>
            <a:endParaRPr lang="en-US"/>
          </a:p>
        </c:txPr>
        <c:crossAx val="218708608"/>
        <c:crosses val="autoZero"/>
        <c:auto val="0"/>
        <c:lblAlgn val="ctr"/>
        <c:lblOffset val="100"/>
        <c:noMultiLvlLbl val="0"/>
      </c:catAx>
      <c:valAx>
        <c:axId val="218708608"/>
        <c:scaling>
          <c:orientation val="minMax"/>
          <c:max val="60"/>
        </c:scaling>
        <c:delete val="1"/>
        <c:axPos val="t"/>
        <c:numFmt formatCode="0.00%" sourceLinked="0"/>
        <c:majorTickMark val="out"/>
        <c:minorTickMark val="none"/>
        <c:tickLblPos val="nextTo"/>
        <c:crossAx val="177499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86937392319632"/>
          <c:y val="0"/>
          <c:w val="0.73613062607680368"/>
          <c:h val="0.95224751206700453"/>
        </c:manualLayout>
      </c:layout>
      <c:barChart>
        <c:barDir val="bar"/>
        <c:grouping val="clustered"/>
        <c:varyColors val="0"/>
        <c:ser>
          <c:idx val="0"/>
          <c:order val="0"/>
          <c:tx>
            <c:strRef>
              <c:f>Sheet1!$B$1</c:f>
              <c:strCache>
                <c:ptCount val="1"/>
                <c:pt idx="0">
                  <c:v>2018</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1-B37C-443A-B594-55A0BC80616B}"/>
              </c:ext>
            </c:extLst>
          </c:dPt>
          <c:dLbls>
            <c:dLbl>
              <c:idx val="0"/>
              <c:numFmt formatCode="0\%" sourceLinked="0"/>
              <c:spPr>
                <a:noFill/>
                <a:ln>
                  <a:noFill/>
                </a:ln>
                <a:effectLst/>
              </c:spPr>
              <c:txPr>
                <a:bodyPr wrap="square" lIns="38100" tIns="19050" rIns="38100" bIns="19050" anchor="ctr">
                  <a:noAutofit/>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7C-443A-B594-55A0BC80616B}"/>
                </c:ext>
              </c:extLst>
            </c:dLbl>
            <c:numFmt formatCode="0\%" sourceLinked="0"/>
            <c:spPr>
              <a:noFill/>
              <a:ln>
                <a:noFill/>
              </a:ln>
              <a:effectLst/>
            </c:spPr>
            <c:txPr>
              <a:bodyPr wrap="square" lIns="38100" tIns="19050" rIns="38100" bIns="19050" anchor="ctr">
                <a:spAutoFit/>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Leasing/hire purchase</c:v>
                </c:pt>
                <c:pt idx="1">
                  <c:v>Venture capitalists</c:v>
                </c:pt>
                <c:pt idx="2">
                  <c:v>Crowd funding platforms (a)</c:v>
                </c:pt>
                <c:pt idx="3">
                  <c:v>P2P lending</c:v>
                </c:pt>
                <c:pt idx="4">
                  <c:v>Business angels</c:v>
                </c:pt>
                <c:pt idx="5">
                  <c:v>Mezzanine finance</c:v>
                </c:pt>
              </c:strCache>
            </c:strRef>
          </c:cat>
          <c:val>
            <c:numRef>
              <c:f>Sheet1!$B$2:$B$7</c:f>
              <c:numCache>
                <c:formatCode>General</c:formatCode>
                <c:ptCount val="6"/>
                <c:pt idx="0" formatCode="0%">
                  <c:v>89</c:v>
                </c:pt>
                <c:pt idx="1">
                  <c:v>69</c:v>
                </c:pt>
                <c:pt idx="2">
                  <c:v>70</c:v>
                </c:pt>
                <c:pt idx="3">
                  <c:v>52</c:v>
                </c:pt>
                <c:pt idx="4">
                  <c:v>41</c:v>
                </c:pt>
                <c:pt idx="5">
                  <c:v>12</c:v>
                </c:pt>
              </c:numCache>
            </c:numRef>
          </c:val>
          <c:extLst>
            <c:ext xmlns:c16="http://schemas.microsoft.com/office/drawing/2014/chart" uri="{C3380CC4-5D6E-409C-BE32-E72D297353CC}">
              <c16:uniqueId val="{00000002-B37C-443A-B594-55A0BC80616B}"/>
            </c:ext>
          </c:extLst>
        </c:ser>
        <c:ser>
          <c:idx val="1"/>
          <c:order val="1"/>
          <c:tx>
            <c:strRef>
              <c:f>Sheet1!$C$1</c:f>
              <c:strCache>
                <c:ptCount val="1"/>
                <c:pt idx="0">
                  <c:v>2017</c:v>
                </c:pt>
              </c:strCache>
            </c:strRef>
          </c:tx>
          <c:spPr>
            <a:solidFill>
              <a:srgbClr val="B61A1D"/>
            </a:solidFill>
          </c:spPr>
          <c:invertIfNegative val="0"/>
          <c:dLbls>
            <c:dLbl>
              <c:idx val="0"/>
              <c:layout>
                <c:manualLayout>
                  <c:x val="-7.2332730560578659E-3"/>
                  <c:y val="9.65758861673879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9E-48A5-BCC9-8BB1DF48BAD1}"/>
                </c:ext>
              </c:extLst>
            </c:dLbl>
            <c:numFmt formatCode="0\%" sourceLinked="0"/>
            <c:spPr>
              <a:noFill/>
              <a:ln>
                <a:noFill/>
              </a:ln>
              <a:effectLst/>
            </c:spPr>
            <c:txPr>
              <a:bodyPr/>
              <a:lstStyle/>
              <a:p>
                <a:pPr>
                  <a:defRPr sz="11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Leasing/hire purchase</c:v>
                </c:pt>
                <c:pt idx="1">
                  <c:v>Venture capitalists</c:v>
                </c:pt>
                <c:pt idx="2">
                  <c:v>Crowd funding platforms (a)</c:v>
                </c:pt>
                <c:pt idx="3">
                  <c:v>P2P lending</c:v>
                </c:pt>
                <c:pt idx="4">
                  <c:v>Business angels</c:v>
                </c:pt>
                <c:pt idx="5">
                  <c:v>Mezzanine finance</c:v>
                </c:pt>
              </c:strCache>
            </c:strRef>
          </c:cat>
          <c:val>
            <c:numRef>
              <c:f>Sheet1!$C$2:$C$7</c:f>
              <c:numCache>
                <c:formatCode>General</c:formatCode>
                <c:ptCount val="6"/>
                <c:pt idx="0">
                  <c:v>86</c:v>
                </c:pt>
                <c:pt idx="1">
                  <c:v>62</c:v>
                </c:pt>
                <c:pt idx="2">
                  <c:v>60</c:v>
                </c:pt>
                <c:pt idx="3">
                  <c:v>47</c:v>
                </c:pt>
                <c:pt idx="4">
                  <c:v>32</c:v>
                </c:pt>
                <c:pt idx="5">
                  <c:v>12</c:v>
                </c:pt>
              </c:numCache>
            </c:numRef>
          </c:val>
          <c:extLst>
            <c:ext xmlns:c16="http://schemas.microsoft.com/office/drawing/2014/chart" uri="{C3380CC4-5D6E-409C-BE32-E72D297353CC}">
              <c16:uniqueId val="{00000003-B37C-443A-B594-55A0BC80616B}"/>
            </c:ext>
          </c:extLst>
        </c:ser>
        <c:ser>
          <c:idx val="2"/>
          <c:order val="2"/>
          <c:tx>
            <c:strRef>
              <c:f>Sheet1!$D$1</c:f>
              <c:strCache>
                <c:ptCount val="1"/>
                <c:pt idx="0">
                  <c:v>2016</c:v>
                </c:pt>
              </c:strCache>
            </c:strRef>
          </c:tx>
          <c:spPr>
            <a:solidFill>
              <a:srgbClr val="088899"/>
            </a:solidFill>
          </c:spPr>
          <c:invertIfNegative val="0"/>
          <c:dLbls>
            <c:numFmt formatCode="0\%" sourceLinked="0"/>
            <c:spPr>
              <a:noFill/>
              <a:ln>
                <a:noFill/>
              </a:ln>
              <a:effectLst/>
            </c:spPr>
            <c:txPr>
              <a:bodyPr/>
              <a:lstStyle/>
              <a:p>
                <a:pPr>
                  <a:defRPr sz="11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Leasing/hire purchase</c:v>
                </c:pt>
                <c:pt idx="1">
                  <c:v>Venture capitalists</c:v>
                </c:pt>
                <c:pt idx="2">
                  <c:v>Crowd funding platforms (a)</c:v>
                </c:pt>
                <c:pt idx="3">
                  <c:v>P2P lending</c:v>
                </c:pt>
                <c:pt idx="4">
                  <c:v>Business angels</c:v>
                </c:pt>
                <c:pt idx="5">
                  <c:v>Mezzanine finance</c:v>
                </c:pt>
              </c:strCache>
            </c:strRef>
          </c:cat>
          <c:val>
            <c:numRef>
              <c:f>Sheet1!$D$2:$D$7</c:f>
              <c:numCache>
                <c:formatCode>General</c:formatCode>
                <c:ptCount val="6"/>
                <c:pt idx="0">
                  <c:v>88</c:v>
                </c:pt>
                <c:pt idx="1">
                  <c:v>64</c:v>
                </c:pt>
                <c:pt idx="2">
                  <c:v>51</c:v>
                </c:pt>
                <c:pt idx="3">
                  <c:v>45</c:v>
                </c:pt>
                <c:pt idx="4">
                  <c:v>38</c:v>
                </c:pt>
                <c:pt idx="5">
                  <c:v>13</c:v>
                </c:pt>
              </c:numCache>
            </c:numRef>
          </c:val>
          <c:extLst>
            <c:ext xmlns:c16="http://schemas.microsoft.com/office/drawing/2014/chart" uri="{C3380CC4-5D6E-409C-BE32-E72D297353CC}">
              <c16:uniqueId val="{00000004-B37C-443A-B594-55A0BC80616B}"/>
            </c:ext>
          </c:extLst>
        </c:ser>
        <c:dLbls>
          <c:showLegendKey val="0"/>
          <c:showVal val="1"/>
          <c:showCatName val="0"/>
          <c:showSerName val="0"/>
          <c:showPercent val="0"/>
          <c:showBubbleSize val="0"/>
        </c:dLbls>
        <c:gapWidth val="40"/>
        <c:axId val="128893696"/>
        <c:axId val="128895232"/>
      </c:barChart>
      <c:catAx>
        <c:axId val="128893696"/>
        <c:scaling>
          <c:orientation val="maxMin"/>
        </c:scaling>
        <c:delete val="0"/>
        <c:axPos val="l"/>
        <c:numFmt formatCode="General" sourceLinked="1"/>
        <c:majorTickMark val="out"/>
        <c:minorTickMark val="none"/>
        <c:tickLblPos val="nextTo"/>
        <c:txPr>
          <a:bodyPr rot="0" vert="horz" anchor="ctr" anchorCtr="0"/>
          <a:lstStyle/>
          <a:p>
            <a:pPr algn="r">
              <a:defRPr sz="1400">
                <a:latin typeface="Verdana" panose="020B0604030504040204" pitchFamily="34" charset="0"/>
              </a:defRPr>
            </a:pPr>
            <a:endParaRPr lang="en-US"/>
          </a:p>
        </c:txPr>
        <c:crossAx val="128895232"/>
        <c:crosses val="autoZero"/>
        <c:auto val="0"/>
        <c:lblAlgn val="ctr"/>
        <c:lblOffset val="100"/>
        <c:noMultiLvlLbl val="0"/>
      </c:catAx>
      <c:valAx>
        <c:axId val="128895232"/>
        <c:scaling>
          <c:orientation val="minMax"/>
          <c:max val="110"/>
        </c:scaling>
        <c:delete val="1"/>
        <c:axPos val="t"/>
        <c:numFmt formatCode="0.00%" sourceLinked="0"/>
        <c:majorTickMark val="out"/>
        <c:minorTickMark val="none"/>
        <c:tickLblPos val="none"/>
        <c:crossAx val="128893696"/>
        <c:crosses val="autoZero"/>
        <c:crossBetween val="between"/>
      </c:valAx>
    </c:plotArea>
    <c:legend>
      <c:legendPos val="r"/>
      <c:layout>
        <c:manualLayout>
          <c:xMode val="edge"/>
          <c:yMode val="edge"/>
          <c:x val="0.86484103246245847"/>
          <c:y val="0.53963816401393017"/>
          <c:w val="0.10291765744471815"/>
          <c:h val="0.27212170875226399"/>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42640456564828"/>
          <c:y val="0"/>
          <c:w val="0.7681323116088199"/>
          <c:h val="0.97877576241402087"/>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C8EC-4741-BB10-7A437AA6560C}"/>
              </c:ext>
            </c:extLst>
          </c:dPt>
          <c:dLbls>
            <c:dLbl>
              <c:idx val="0"/>
              <c:layout>
                <c:manualLayout>
                  <c:x val="1.4461803416492827E-3"/>
                  <c:y val="1.6779339032329057E-2"/>
                </c:manualLayout>
              </c:layout>
              <c:showLegendKey val="0"/>
              <c:showVal val="1"/>
              <c:showCatName val="0"/>
              <c:showSerName val="0"/>
              <c:showPercent val="0"/>
              <c:showBubbleSize val="0"/>
              <c:extLst>
                <c:ext xmlns:c15="http://schemas.microsoft.com/office/drawing/2012/chart" uri="{CE6537A1-D6FC-4f65-9D91-7224C49458BB}">
                  <c15:layout>
                    <c:manualLayout>
                      <c:w val="5.1816641641293973E-2"/>
                      <c:h val="4.9242005125167E-2"/>
                    </c:manualLayout>
                  </c15:layout>
                </c:ext>
                <c:ext xmlns:c16="http://schemas.microsoft.com/office/drawing/2014/chart" uri="{C3380CC4-5D6E-409C-BE32-E72D297353CC}">
                  <c16:uniqueId val="{00000001-C8EC-4741-BB10-7A437AA6560C}"/>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Leasing/hire purchase</c:v>
                </c:pt>
                <c:pt idx="1">
                  <c:v>Crowd funding platforms (a)</c:v>
                </c:pt>
                <c:pt idx="2">
                  <c:v>Venture capitalists</c:v>
                </c:pt>
                <c:pt idx="3">
                  <c:v>P2P lending</c:v>
                </c:pt>
                <c:pt idx="4">
                  <c:v>Business angels</c:v>
                </c:pt>
                <c:pt idx="5">
                  <c:v>Mezzanine finance</c:v>
                </c:pt>
              </c:strCache>
            </c:strRef>
          </c:cat>
          <c:val>
            <c:numRef>
              <c:f>Sheet1!$B$2:$B$7</c:f>
              <c:numCache>
                <c:formatCode>General</c:formatCode>
                <c:ptCount val="6"/>
                <c:pt idx="0">
                  <c:v>53</c:v>
                </c:pt>
                <c:pt idx="1">
                  <c:v>33</c:v>
                </c:pt>
                <c:pt idx="2">
                  <c:v>22</c:v>
                </c:pt>
                <c:pt idx="3">
                  <c:v>21</c:v>
                </c:pt>
                <c:pt idx="4">
                  <c:v>14</c:v>
                </c:pt>
                <c:pt idx="5">
                  <c:v>6</c:v>
                </c:pt>
              </c:numCache>
            </c:numRef>
          </c:val>
          <c:extLst>
            <c:ext xmlns:c16="http://schemas.microsoft.com/office/drawing/2014/chart" uri="{C3380CC4-5D6E-409C-BE32-E72D297353CC}">
              <c16:uniqueId val="{00000002-C8EC-4741-BB10-7A437AA6560C}"/>
            </c:ext>
          </c:extLst>
        </c:ser>
        <c:ser>
          <c:idx val="1"/>
          <c:order val="1"/>
          <c:tx>
            <c:strRef>
              <c:f>Sheet1!$C$1</c:f>
              <c:strCache>
                <c:ptCount val="1"/>
                <c:pt idx="0">
                  <c:v>2017</c:v>
                </c:pt>
              </c:strCache>
            </c:strRef>
          </c:tx>
          <c:spPr>
            <a:solidFill>
              <a:srgbClr val="B61A1D"/>
            </a:solidFill>
          </c:spPr>
          <c:invertIfNegative val="0"/>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Leasing/hire purchase</c:v>
                </c:pt>
                <c:pt idx="1">
                  <c:v>Crowd funding platforms (a)</c:v>
                </c:pt>
                <c:pt idx="2">
                  <c:v>Venture capitalists</c:v>
                </c:pt>
                <c:pt idx="3">
                  <c:v>P2P lending</c:v>
                </c:pt>
                <c:pt idx="4">
                  <c:v>Business angels</c:v>
                </c:pt>
                <c:pt idx="5">
                  <c:v>Mezzanine finance</c:v>
                </c:pt>
              </c:strCache>
            </c:strRef>
          </c:cat>
          <c:val>
            <c:numRef>
              <c:f>Sheet1!$C$2:$C$7</c:f>
              <c:numCache>
                <c:formatCode>General</c:formatCode>
                <c:ptCount val="6"/>
                <c:pt idx="0">
                  <c:v>47</c:v>
                </c:pt>
                <c:pt idx="1">
                  <c:v>25</c:v>
                </c:pt>
                <c:pt idx="2">
                  <c:v>17</c:v>
                </c:pt>
                <c:pt idx="3">
                  <c:v>17</c:v>
                </c:pt>
                <c:pt idx="4">
                  <c:v>10</c:v>
                </c:pt>
                <c:pt idx="5">
                  <c:v>5</c:v>
                </c:pt>
              </c:numCache>
            </c:numRef>
          </c:val>
          <c:extLst>
            <c:ext xmlns:c16="http://schemas.microsoft.com/office/drawing/2014/chart" uri="{C3380CC4-5D6E-409C-BE32-E72D297353CC}">
              <c16:uniqueId val="{00000003-C8EC-4741-BB10-7A437AA6560C}"/>
            </c:ext>
          </c:extLst>
        </c:ser>
        <c:ser>
          <c:idx val="2"/>
          <c:order val="2"/>
          <c:tx>
            <c:strRef>
              <c:f>Sheet1!$D$1</c:f>
              <c:strCache>
                <c:ptCount val="1"/>
                <c:pt idx="0">
                  <c:v>2016</c:v>
                </c:pt>
              </c:strCache>
            </c:strRef>
          </c:tx>
          <c:spPr>
            <a:solidFill>
              <a:srgbClr val="088899"/>
            </a:solidFill>
          </c:spPr>
          <c:invertIfNegative val="0"/>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Leasing/hire purchase</c:v>
                </c:pt>
                <c:pt idx="1">
                  <c:v>Crowd funding platforms (a)</c:v>
                </c:pt>
                <c:pt idx="2">
                  <c:v>Venture capitalists</c:v>
                </c:pt>
                <c:pt idx="3">
                  <c:v>P2P lending</c:v>
                </c:pt>
                <c:pt idx="4">
                  <c:v>Business angels</c:v>
                </c:pt>
                <c:pt idx="5">
                  <c:v>Mezzanine finance</c:v>
                </c:pt>
              </c:strCache>
            </c:strRef>
          </c:cat>
          <c:val>
            <c:numRef>
              <c:f>Sheet1!$D$2:$D$7</c:f>
              <c:numCache>
                <c:formatCode>General</c:formatCode>
                <c:ptCount val="6"/>
                <c:pt idx="0">
                  <c:v>56</c:v>
                </c:pt>
                <c:pt idx="1">
                  <c:v>22</c:v>
                </c:pt>
                <c:pt idx="2">
                  <c:v>19</c:v>
                </c:pt>
                <c:pt idx="3">
                  <c:v>18</c:v>
                </c:pt>
                <c:pt idx="4">
                  <c:v>12</c:v>
                </c:pt>
                <c:pt idx="5">
                  <c:v>5</c:v>
                </c:pt>
              </c:numCache>
            </c:numRef>
          </c:val>
          <c:extLst>
            <c:ext xmlns:c16="http://schemas.microsoft.com/office/drawing/2014/chart" uri="{C3380CC4-5D6E-409C-BE32-E72D297353CC}">
              <c16:uniqueId val="{00000004-C8EC-4741-BB10-7A437AA6560C}"/>
            </c:ext>
          </c:extLst>
        </c:ser>
        <c:dLbls>
          <c:showLegendKey val="0"/>
          <c:showVal val="1"/>
          <c:showCatName val="0"/>
          <c:showSerName val="0"/>
          <c:showPercent val="0"/>
          <c:showBubbleSize val="0"/>
        </c:dLbls>
        <c:gapWidth val="40"/>
        <c:axId val="175884928"/>
        <c:axId val="175448448"/>
      </c:barChart>
      <c:catAx>
        <c:axId val="175884928"/>
        <c:scaling>
          <c:orientation val="maxMin"/>
        </c:scaling>
        <c:delete val="0"/>
        <c:axPos val="l"/>
        <c:numFmt formatCode="General" sourceLinked="1"/>
        <c:majorTickMark val="out"/>
        <c:minorTickMark val="none"/>
        <c:tickLblPos val="nextTo"/>
        <c:txPr>
          <a:bodyPr rot="0" vert="horz" anchor="ctr" anchorCtr="0"/>
          <a:lstStyle/>
          <a:p>
            <a:pPr algn="r">
              <a:defRPr sz="1400">
                <a:latin typeface="Verdana" panose="020B0604030504040204" pitchFamily="34" charset="0"/>
              </a:defRPr>
            </a:pPr>
            <a:endParaRPr lang="en-US"/>
          </a:p>
        </c:txPr>
        <c:crossAx val="175448448"/>
        <c:crosses val="autoZero"/>
        <c:auto val="0"/>
        <c:lblAlgn val="ctr"/>
        <c:lblOffset val="100"/>
        <c:noMultiLvlLbl val="0"/>
      </c:catAx>
      <c:valAx>
        <c:axId val="175448448"/>
        <c:scaling>
          <c:orientation val="minMax"/>
          <c:max val="110"/>
        </c:scaling>
        <c:delete val="1"/>
        <c:axPos val="t"/>
        <c:numFmt formatCode="0.00%" sourceLinked="0"/>
        <c:majorTickMark val="out"/>
        <c:minorTickMark val="none"/>
        <c:tickLblPos val="none"/>
        <c:crossAx val="175884928"/>
        <c:crosses val="autoZero"/>
        <c:crossBetween val="between"/>
      </c:valAx>
    </c:plotArea>
    <c:legend>
      <c:legendPos val="r"/>
      <c:layout>
        <c:manualLayout>
          <c:xMode val="edge"/>
          <c:yMode val="edge"/>
          <c:x val="0.80922934074445707"/>
          <c:y val="0.54632598363563134"/>
          <c:w val="8.3108568060549198E-2"/>
          <c:h val="0.27288763896467327"/>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44375320324005"/>
          <c:y val="0"/>
          <c:w val="0.68320696593868779"/>
          <c:h val="0.99994056982837165"/>
        </c:manualLayout>
      </c:layout>
      <c:barChart>
        <c:barDir val="bar"/>
        <c:grouping val="clustered"/>
        <c:varyColors val="0"/>
        <c:ser>
          <c:idx val="0"/>
          <c:order val="0"/>
          <c:tx>
            <c:strRef>
              <c:f>Sheet1!$B$1</c:f>
              <c:strCache>
                <c:ptCount val="1"/>
                <c:pt idx="0">
                  <c:v>London</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869E-4236-AA9A-81DC0262479B}"/>
              </c:ext>
            </c:extLst>
          </c:dPt>
          <c:dLbls>
            <c:dLbl>
              <c:idx val="0"/>
              <c:layout>
                <c:manualLayout>
                  <c:x val="-1.0093551897503219E-2"/>
                  <c:y val="1.112146516767926E-2"/>
                </c:manualLayout>
              </c:layout>
              <c:showLegendKey val="0"/>
              <c:showVal val="1"/>
              <c:showCatName val="0"/>
              <c:showSerName val="0"/>
              <c:showPercent val="0"/>
              <c:showBubbleSize val="0"/>
              <c:extLst>
                <c:ext xmlns:c15="http://schemas.microsoft.com/office/drawing/2012/chart" uri="{CE6537A1-D6FC-4f65-9D91-7224C49458BB}">
                  <c15:layout>
                    <c:manualLayout>
                      <c:w val="0.17234409049129551"/>
                      <c:h val="4.8977295891532803E-2"/>
                    </c:manualLayout>
                  </c15:layout>
                </c:ext>
                <c:ext xmlns:c16="http://schemas.microsoft.com/office/drawing/2014/chart" uri="{C3380CC4-5D6E-409C-BE32-E72D297353CC}">
                  <c16:uniqueId val="{00000001-869E-4236-AA9A-81DC0262479B}"/>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Leasing/hire purchase</c:v>
                </c:pt>
                <c:pt idx="1">
                  <c:v>Crowdfunding</c:v>
                </c:pt>
                <c:pt idx="2">
                  <c:v>IF/Factoring</c:v>
                </c:pt>
                <c:pt idx="3">
                  <c:v>Venture capitalists</c:v>
                </c:pt>
                <c:pt idx="4">
                  <c:v>Equity</c:v>
                </c:pt>
                <c:pt idx="5">
                  <c:v>P2P lending</c:v>
                </c:pt>
                <c:pt idx="6">
                  <c:v>Business angels</c:v>
                </c:pt>
                <c:pt idx="7">
                  <c:v>Mezzanine finance</c:v>
                </c:pt>
              </c:strCache>
            </c:strRef>
          </c:cat>
          <c:val>
            <c:numRef>
              <c:f>Sheet1!$B$2:$B$9</c:f>
              <c:numCache>
                <c:formatCode>General</c:formatCode>
                <c:ptCount val="8"/>
                <c:pt idx="0">
                  <c:v>52</c:v>
                </c:pt>
                <c:pt idx="1">
                  <c:v>42</c:v>
                </c:pt>
                <c:pt idx="2">
                  <c:v>33</c:v>
                </c:pt>
                <c:pt idx="3">
                  <c:v>30</c:v>
                </c:pt>
                <c:pt idx="4">
                  <c:v>27</c:v>
                </c:pt>
                <c:pt idx="5">
                  <c:v>20</c:v>
                </c:pt>
                <c:pt idx="6">
                  <c:v>17</c:v>
                </c:pt>
                <c:pt idx="7">
                  <c:v>6</c:v>
                </c:pt>
              </c:numCache>
            </c:numRef>
          </c:val>
          <c:extLst>
            <c:ext xmlns:c16="http://schemas.microsoft.com/office/drawing/2014/chart" uri="{C3380CC4-5D6E-409C-BE32-E72D297353CC}">
              <c16:uniqueId val="{00000002-869E-4236-AA9A-81DC0262479B}"/>
            </c:ext>
          </c:extLst>
        </c:ser>
        <c:ser>
          <c:idx val="1"/>
          <c:order val="1"/>
          <c:tx>
            <c:strRef>
              <c:f>Sheet1!$C$1</c:f>
              <c:strCache>
                <c:ptCount val="1"/>
                <c:pt idx="0">
                  <c:v>Rest of UK</c:v>
                </c:pt>
              </c:strCache>
            </c:strRef>
          </c:tx>
          <c:spPr>
            <a:solidFill>
              <a:srgbClr val="B61A1D"/>
            </a:solidFill>
          </c:spPr>
          <c:invertIfNegative val="0"/>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Leasing/hire purchase</c:v>
                </c:pt>
                <c:pt idx="1">
                  <c:v>Crowdfunding</c:v>
                </c:pt>
                <c:pt idx="2">
                  <c:v>IF/Factoring</c:v>
                </c:pt>
                <c:pt idx="3">
                  <c:v>Venture capitalists</c:v>
                </c:pt>
                <c:pt idx="4">
                  <c:v>Equity</c:v>
                </c:pt>
                <c:pt idx="5">
                  <c:v>P2P lending</c:v>
                </c:pt>
                <c:pt idx="6">
                  <c:v>Business angels</c:v>
                </c:pt>
                <c:pt idx="7">
                  <c:v>Mezzanine finance</c:v>
                </c:pt>
              </c:strCache>
            </c:strRef>
          </c:cat>
          <c:val>
            <c:numRef>
              <c:f>Sheet1!$C$2:$C$9</c:f>
              <c:numCache>
                <c:formatCode>General</c:formatCode>
                <c:ptCount val="8"/>
                <c:pt idx="0">
                  <c:v>53</c:v>
                </c:pt>
                <c:pt idx="1">
                  <c:v>31</c:v>
                </c:pt>
                <c:pt idx="2">
                  <c:v>26</c:v>
                </c:pt>
                <c:pt idx="3">
                  <c:v>21</c:v>
                </c:pt>
                <c:pt idx="4">
                  <c:v>23</c:v>
                </c:pt>
                <c:pt idx="5">
                  <c:v>21</c:v>
                </c:pt>
                <c:pt idx="6">
                  <c:v>13</c:v>
                </c:pt>
                <c:pt idx="7">
                  <c:v>5</c:v>
                </c:pt>
              </c:numCache>
            </c:numRef>
          </c:val>
          <c:extLst>
            <c:ext xmlns:c16="http://schemas.microsoft.com/office/drawing/2014/chart" uri="{C3380CC4-5D6E-409C-BE32-E72D297353CC}">
              <c16:uniqueId val="{00000003-869E-4236-AA9A-81DC0262479B}"/>
            </c:ext>
          </c:extLst>
        </c:ser>
        <c:dLbls>
          <c:showLegendKey val="0"/>
          <c:showVal val="1"/>
          <c:showCatName val="0"/>
          <c:showSerName val="0"/>
          <c:showPercent val="0"/>
          <c:showBubbleSize val="0"/>
        </c:dLbls>
        <c:gapWidth val="40"/>
        <c:axId val="172890368"/>
        <c:axId val="172892160"/>
      </c:barChart>
      <c:catAx>
        <c:axId val="172890368"/>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172892160"/>
        <c:crosses val="autoZero"/>
        <c:auto val="0"/>
        <c:lblAlgn val="ctr"/>
        <c:lblOffset val="100"/>
        <c:noMultiLvlLbl val="0"/>
      </c:catAx>
      <c:valAx>
        <c:axId val="172892160"/>
        <c:scaling>
          <c:orientation val="minMax"/>
          <c:max val="110"/>
        </c:scaling>
        <c:delete val="1"/>
        <c:axPos val="t"/>
        <c:numFmt formatCode="0.00%" sourceLinked="0"/>
        <c:majorTickMark val="out"/>
        <c:minorTickMark val="none"/>
        <c:tickLblPos val="none"/>
        <c:crossAx val="172890368"/>
        <c:crosses val="autoZero"/>
        <c:crossBetween val="between"/>
      </c:valAx>
    </c:plotArea>
    <c:legend>
      <c:legendPos val="r"/>
      <c:layout>
        <c:manualLayout>
          <c:xMode val="edge"/>
          <c:yMode val="edge"/>
          <c:x val="0.75951239135078952"/>
          <c:y val="0.71477380579527372"/>
          <c:w val="0.22882109682235693"/>
          <c:h val="0.27172490101879415"/>
        </c:manualLayout>
      </c:layout>
      <c:overlay val="0"/>
      <c:spPr>
        <a:ln>
          <a:solidFill>
            <a:sysClr val="window" lastClr="FFFFFF">
              <a:lumMod val="65000"/>
            </a:sysClr>
          </a:solidFill>
        </a:ln>
      </c:spPr>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61669692647826"/>
          <c:y val="0"/>
          <c:w val="0.74238330307352174"/>
          <c:h val="1"/>
        </c:manualLayout>
      </c:layout>
      <c:barChart>
        <c:barDir val="bar"/>
        <c:grouping val="clustered"/>
        <c:varyColors val="0"/>
        <c:ser>
          <c:idx val="0"/>
          <c:order val="0"/>
          <c:tx>
            <c:strRef>
              <c:f>Sheet1!$B$1</c:f>
              <c:strCache>
                <c:ptCount val="1"/>
                <c:pt idx="0">
                  <c:v>London</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0A4E-492C-8324-8C5EDE0355F9}"/>
              </c:ext>
            </c:extLst>
          </c:dPt>
          <c:dLbls>
            <c:dLbl>
              <c:idx val="0"/>
              <c:layout>
                <c:manualLayout>
                  <c:x val="-8.0098778250900927E-4"/>
                  <c:y val="3.8763078205051081E-3"/>
                </c:manualLayout>
              </c:layout>
              <c:showLegendKey val="0"/>
              <c:showVal val="1"/>
              <c:showCatName val="0"/>
              <c:showSerName val="0"/>
              <c:showPercent val="0"/>
              <c:showBubbleSize val="0"/>
              <c:extLst>
                <c:ext xmlns:c15="http://schemas.microsoft.com/office/drawing/2012/chart" uri="{CE6537A1-D6FC-4f65-9D91-7224C49458BB}">
                  <c15:layout>
                    <c:manualLayout>
                      <c:w val="0.11358712244678229"/>
                      <c:h val="4.7853629004656249E-2"/>
                    </c:manualLayout>
                  </c15:layout>
                </c:ext>
                <c:ext xmlns:c16="http://schemas.microsoft.com/office/drawing/2014/chart" uri="{C3380CC4-5D6E-409C-BE32-E72D297353CC}">
                  <c16:uniqueId val="{00000001-0A4E-492C-8324-8C5EDE0355F9}"/>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Leasing/hire purchase</c:v>
                </c:pt>
                <c:pt idx="1">
                  <c:v>Equity</c:v>
                </c:pt>
                <c:pt idx="2">
                  <c:v>Venture capitalists</c:v>
                </c:pt>
                <c:pt idx="3">
                  <c:v>Crowdfunding</c:v>
                </c:pt>
                <c:pt idx="4">
                  <c:v>IF/Factoring</c:v>
                </c:pt>
                <c:pt idx="5">
                  <c:v>P2P lending</c:v>
                </c:pt>
                <c:pt idx="6">
                  <c:v>Business angels</c:v>
                </c:pt>
                <c:pt idx="7">
                  <c:v>Mezzanine finance</c:v>
                </c:pt>
              </c:strCache>
            </c:strRef>
          </c:cat>
          <c:val>
            <c:numRef>
              <c:f>Sheet1!$B$2:$B$9</c:f>
              <c:numCache>
                <c:formatCode>General</c:formatCode>
                <c:ptCount val="8"/>
                <c:pt idx="0">
                  <c:v>88</c:v>
                </c:pt>
                <c:pt idx="1">
                  <c:v>61</c:v>
                </c:pt>
                <c:pt idx="2">
                  <c:v>74</c:v>
                </c:pt>
                <c:pt idx="3">
                  <c:v>73</c:v>
                </c:pt>
                <c:pt idx="4">
                  <c:v>56</c:v>
                </c:pt>
                <c:pt idx="5">
                  <c:v>55</c:v>
                </c:pt>
                <c:pt idx="6">
                  <c:v>47</c:v>
                </c:pt>
                <c:pt idx="7">
                  <c:v>11</c:v>
                </c:pt>
              </c:numCache>
            </c:numRef>
          </c:val>
          <c:extLst>
            <c:ext xmlns:c16="http://schemas.microsoft.com/office/drawing/2014/chart" uri="{C3380CC4-5D6E-409C-BE32-E72D297353CC}">
              <c16:uniqueId val="{00000002-0A4E-492C-8324-8C5EDE0355F9}"/>
            </c:ext>
          </c:extLst>
        </c:ser>
        <c:ser>
          <c:idx val="1"/>
          <c:order val="1"/>
          <c:tx>
            <c:strRef>
              <c:f>Sheet1!$C$1</c:f>
              <c:strCache>
                <c:ptCount val="1"/>
                <c:pt idx="0">
                  <c:v>Rest of UK</c:v>
                </c:pt>
              </c:strCache>
            </c:strRef>
          </c:tx>
          <c:spPr>
            <a:solidFill>
              <a:srgbClr val="B61A1D"/>
            </a:solidFill>
          </c:spPr>
          <c:invertIfNegative val="0"/>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Leasing/hire purchase</c:v>
                </c:pt>
                <c:pt idx="1">
                  <c:v>Equity</c:v>
                </c:pt>
                <c:pt idx="2">
                  <c:v>Venture capitalists</c:v>
                </c:pt>
                <c:pt idx="3">
                  <c:v>Crowdfunding</c:v>
                </c:pt>
                <c:pt idx="4">
                  <c:v>IF/Factoring</c:v>
                </c:pt>
                <c:pt idx="5">
                  <c:v>P2P lending</c:v>
                </c:pt>
                <c:pt idx="6">
                  <c:v>Business angels</c:v>
                </c:pt>
                <c:pt idx="7">
                  <c:v>Mezzanine finance</c:v>
                </c:pt>
              </c:strCache>
            </c:strRef>
          </c:cat>
          <c:val>
            <c:numRef>
              <c:f>Sheet1!$C$2:$C$9</c:f>
              <c:numCache>
                <c:formatCode>General</c:formatCode>
                <c:ptCount val="8"/>
                <c:pt idx="0">
                  <c:v>89</c:v>
                </c:pt>
                <c:pt idx="1">
                  <c:v>63</c:v>
                </c:pt>
                <c:pt idx="2">
                  <c:v>67</c:v>
                </c:pt>
                <c:pt idx="3">
                  <c:v>69</c:v>
                </c:pt>
                <c:pt idx="4">
                  <c:v>52</c:v>
                </c:pt>
                <c:pt idx="5">
                  <c:v>52</c:v>
                </c:pt>
                <c:pt idx="6">
                  <c:v>40</c:v>
                </c:pt>
                <c:pt idx="7">
                  <c:v>13</c:v>
                </c:pt>
              </c:numCache>
            </c:numRef>
          </c:val>
          <c:extLst>
            <c:ext xmlns:c16="http://schemas.microsoft.com/office/drawing/2014/chart" uri="{C3380CC4-5D6E-409C-BE32-E72D297353CC}">
              <c16:uniqueId val="{00000003-0A4E-492C-8324-8C5EDE0355F9}"/>
            </c:ext>
          </c:extLst>
        </c:ser>
        <c:dLbls>
          <c:showLegendKey val="0"/>
          <c:showVal val="1"/>
          <c:showCatName val="0"/>
          <c:showSerName val="0"/>
          <c:showPercent val="0"/>
          <c:showBubbleSize val="0"/>
        </c:dLbls>
        <c:gapWidth val="40"/>
        <c:axId val="172974080"/>
        <c:axId val="172975616"/>
      </c:barChart>
      <c:catAx>
        <c:axId val="172974080"/>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172975616"/>
        <c:crosses val="autoZero"/>
        <c:auto val="0"/>
        <c:lblAlgn val="ctr"/>
        <c:lblOffset val="100"/>
        <c:noMultiLvlLbl val="0"/>
      </c:catAx>
      <c:valAx>
        <c:axId val="172975616"/>
        <c:scaling>
          <c:orientation val="minMax"/>
          <c:max val="110"/>
        </c:scaling>
        <c:delete val="1"/>
        <c:axPos val="t"/>
        <c:numFmt formatCode="0.00%" sourceLinked="0"/>
        <c:majorTickMark val="out"/>
        <c:minorTickMark val="none"/>
        <c:tickLblPos val="none"/>
        <c:crossAx val="1729740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44375320324005"/>
          <c:y val="0"/>
          <c:w val="0.66111493969888024"/>
          <c:h val="1"/>
        </c:manualLayout>
      </c:layout>
      <c:barChart>
        <c:barDir val="bar"/>
        <c:grouping val="clustered"/>
        <c:varyColors val="0"/>
        <c:ser>
          <c:idx val="0"/>
          <c:order val="0"/>
          <c:tx>
            <c:strRef>
              <c:f>Sheet1!$B$1</c:f>
              <c:strCache>
                <c:ptCount val="1"/>
                <c:pt idx="0">
                  <c:v>% Currently use</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C9EC-416D-B0BF-1DBB97C64A1D}"/>
              </c:ext>
            </c:extLst>
          </c:dPt>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EC-416D-B0BF-1DBB97C64A1D}"/>
                </c:ext>
              </c:extLst>
            </c:dLbl>
            <c:dLbl>
              <c:idx val="18"/>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EC-416D-B0BF-1DBB97C64A1D}"/>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9"/>
                <c:pt idx="0">
                  <c:v>Credit card finance</c:v>
                </c:pt>
                <c:pt idx="1">
                  <c:v>Bank overdraft</c:v>
                </c:pt>
                <c:pt idx="2">
                  <c:v>Leasing/hire purchase</c:v>
                </c:pt>
                <c:pt idx="3">
                  <c:v>Loans from directors</c:v>
                </c:pt>
                <c:pt idx="4">
                  <c:v>Bank loan</c:v>
                </c:pt>
                <c:pt idx="5">
                  <c:v>Family/friend loan</c:v>
                </c:pt>
                <c:pt idx="6">
                  <c:v>Equity from directors or friends or family</c:v>
                </c:pt>
                <c:pt idx="7">
                  <c:v>Loans from another individual/organisation </c:v>
                </c:pt>
                <c:pt idx="8">
                  <c:v>Something else </c:v>
                </c:pt>
              </c:strCache>
            </c:strRef>
          </c:cat>
          <c:val>
            <c:numRef>
              <c:f>Sheet1!$B$2:$B$19</c:f>
              <c:numCache>
                <c:formatCode>General</c:formatCode>
                <c:ptCount val="9"/>
                <c:pt idx="0">
                  <c:v>36</c:v>
                </c:pt>
                <c:pt idx="1">
                  <c:v>26</c:v>
                </c:pt>
                <c:pt idx="2">
                  <c:v>15</c:v>
                </c:pt>
                <c:pt idx="3">
                  <c:v>12</c:v>
                </c:pt>
                <c:pt idx="4">
                  <c:v>9</c:v>
                </c:pt>
                <c:pt idx="5">
                  <c:v>6</c:v>
                </c:pt>
                <c:pt idx="6">
                  <c:v>6</c:v>
                </c:pt>
                <c:pt idx="7">
                  <c:v>2</c:v>
                </c:pt>
                <c:pt idx="8">
                  <c:v>1</c:v>
                </c:pt>
              </c:numCache>
            </c:numRef>
          </c:val>
          <c:extLst>
            <c:ext xmlns:c16="http://schemas.microsoft.com/office/drawing/2014/chart" uri="{C3380CC4-5D6E-409C-BE32-E72D297353CC}">
              <c16:uniqueId val="{00000003-C9EC-416D-B0BF-1DBB97C64A1D}"/>
            </c:ext>
          </c:extLst>
        </c:ser>
        <c:ser>
          <c:idx val="1"/>
          <c:order val="1"/>
          <c:tx>
            <c:strRef>
              <c:f>Sheet1!$C$1</c:f>
              <c:strCache>
                <c:ptCount val="1"/>
                <c:pt idx="0">
                  <c:v>% Sought on last occasion</c:v>
                </c:pt>
              </c:strCache>
            </c:strRef>
          </c:tx>
          <c:spPr>
            <a:solidFill>
              <a:srgbClr val="B61A1D"/>
            </a:solidFill>
          </c:spPr>
          <c:invertIfNegative val="0"/>
          <c:dLbls>
            <c:dLbl>
              <c:idx val="16"/>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EC-416D-B0BF-1DBB97C64A1D}"/>
                </c:ext>
              </c:extLst>
            </c:dLbl>
            <c:dLbl>
              <c:idx val="17"/>
              <c:tx>
                <c:rich>
                  <a:bodyPr/>
                  <a:lstStyle/>
                  <a:p>
                    <a:r>
                      <a:rPr lang="en-US" dirty="0"/>
                      <a:t>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EC-416D-B0BF-1DBB97C64A1D}"/>
                </c:ext>
              </c:extLst>
            </c:dLbl>
            <c:dLbl>
              <c:idx val="19"/>
              <c:numFmt formatCode="0\%" sourceLinked="0"/>
              <c:spPr>
                <a:noFill/>
                <a:ln>
                  <a:noFill/>
                </a:ln>
                <a:effectLst/>
              </c:spPr>
              <c:txPr>
                <a:bodyPr wrap="square" lIns="38100" tIns="19050" rIns="38100" bIns="19050" anchor="ctr">
                  <a:no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9EC-416D-B0BF-1DBB97C64A1D}"/>
                </c:ext>
              </c:extLst>
            </c:dLbl>
            <c:numFmt formatCode="0\%" sourceLinked="0"/>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9"/>
                <c:pt idx="0">
                  <c:v>Credit card finance</c:v>
                </c:pt>
                <c:pt idx="1">
                  <c:v>Bank overdraft</c:v>
                </c:pt>
                <c:pt idx="2">
                  <c:v>Leasing/hire purchase</c:v>
                </c:pt>
                <c:pt idx="3">
                  <c:v>Loans from directors</c:v>
                </c:pt>
                <c:pt idx="4">
                  <c:v>Bank loan</c:v>
                </c:pt>
                <c:pt idx="5">
                  <c:v>Family/friend loan</c:v>
                </c:pt>
                <c:pt idx="6">
                  <c:v>Equity from directors or friends or family</c:v>
                </c:pt>
                <c:pt idx="7">
                  <c:v>Loans from another individual/organisation </c:v>
                </c:pt>
                <c:pt idx="8">
                  <c:v>Something else </c:v>
                </c:pt>
              </c:strCache>
            </c:strRef>
          </c:cat>
          <c:val>
            <c:numRef>
              <c:f>Sheet1!$C$2:$C$19</c:f>
              <c:numCache>
                <c:formatCode>General</c:formatCode>
                <c:ptCount val="9"/>
                <c:pt idx="0">
                  <c:v>10</c:v>
                </c:pt>
                <c:pt idx="1">
                  <c:v>17</c:v>
                </c:pt>
                <c:pt idx="2">
                  <c:v>20</c:v>
                </c:pt>
                <c:pt idx="3">
                  <c:v>3</c:v>
                </c:pt>
                <c:pt idx="4">
                  <c:v>15</c:v>
                </c:pt>
                <c:pt idx="5">
                  <c:v>4</c:v>
                </c:pt>
                <c:pt idx="6">
                  <c:v>1</c:v>
                </c:pt>
                <c:pt idx="7">
                  <c:v>5</c:v>
                </c:pt>
                <c:pt idx="8">
                  <c:v>6</c:v>
                </c:pt>
              </c:numCache>
            </c:numRef>
          </c:val>
          <c:extLst>
            <c:ext xmlns:c16="http://schemas.microsoft.com/office/drawing/2014/chart" uri="{C3380CC4-5D6E-409C-BE32-E72D297353CC}">
              <c16:uniqueId val="{00000008-C9EC-416D-B0BF-1DBB97C64A1D}"/>
            </c:ext>
          </c:extLst>
        </c:ser>
        <c:dLbls>
          <c:showLegendKey val="0"/>
          <c:showVal val="1"/>
          <c:showCatName val="0"/>
          <c:showSerName val="0"/>
          <c:showPercent val="0"/>
          <c:showBubbleSize val="0"/>
        </c:dLbls>
        <c:gapWidth val="40"/>
        <c:axId val="175500288"/>
        <c:axId val="175503616"/>
      </c:barChart>
      <c:catAx>
        <c:axId val="175500288"/>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175503616"/>
        <c:crosses val="autoZero"/>
        <c:auto val="0"/>
        <c:lblAlgn val="ctr"/>
        <c:lblOffset val="100"/>
        <c:noMultiLvlLbl val="0"/>
      </c:catAx>
      <c:valAx>
        <c:axId val="175503616"/>
        <c:scaling>
          <c:orientation val="minMax"/>
          <c:max val="70"/>
        </c:scaling>
        <c:delete val="1"/>
        <c:axPos val="t"/>
        <c:numFmt formatCode="0.00%" sourceLinked="0"/>
        <c:majorTickMark val="out"/>
        <c:minorTickMark val="none"/>
        <c:tickLblPos val="nextTo"/>
        <c:crossAx val="175500288"/>
        <c:crosses val="autoZero"/>
        <c:crossBetween val="between"/>
      </c:valAx>
    </c:plotArea>
    <c:legend>
      <c:legendPos val="r"/>
      <c:layout>
        <c:manualLayout>
          <c:xMode val="edge"/>
          <c:yMode val="edge"/>
          <c:x val="0.69829347664783437"/>
          <c:y val="0.15839342879936202"/>
          <c:w val="0.2902058651771956"/>
          <c:h val="0.28302574910146794"/>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44375320324005"/>
          <c:y val="0"/>
          <c:w val="0.66111493969888024"/>
          <c:h val="1"/>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A0E9-4196-B60A-F973FEFF9950}"/>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Personal savings</c:v>
                </c:pt>
                <c:pt idx="1">
                  <c:v>Credit card</c:v>
                </c:pt>
                <c:pt idx="2">
                  <c:v>Director Loan</c:v>
                </c:pt>
                <c:pt idx="3">
                  <c:v>Family/friends - loan</c:v>
                </c:pt>
                <c:pt idx="4">
                  <c:v>Loan from bank/building society/finance company</c:v>
                </c:pt>
                <c:pt idx="5">
                  <c:v>Family/friends - gift</c:v>
                </c:pt>
                <c:pt idx="6">
                  <c:v>Government/Local government grant</c:v>
                </c:pt>
                <c:pt idx="7">
                  <c:v>Mortgage/re-mortgage on home</c:v>
                </c:pt>
              </c:strCache>
            </c:strRef>
          </c:cat>
          <c:val>
            <c:numRef>
              <c:f>Sheet1!$B$2:$B$9</c:f>
              <c:numCache>
                <c:formatCode>General</c:formatCode>
                <c:ptCount val="8"/>
                <c:pt idx="0">
                  <c:v>86</c:v>
                </c:pt>
                <c:pt idx="1">
                  <c:v>14</c:v>
                </c:pt>
                <c:pt idx="2">
                  <c:v>9</c:v>
                </c:pt>
                <c:pt idx="3">
                  <c:v>8</c:v>
                </c:pt>
                <c:pt idx="4">
                  <c:v>7</c:v>
                </c:pt>
                <c:pt idx="5">
                  <c:v>6</c:v>
                </c:pt>
                <c:pt idx="6">
                  <c:v>5</c:v>
                </c:pt>
                <c:pt idx="7">
                  <c:v>2</c:v>
                </c:pt>
              </c:numCache>
            </c:numRef>
          </c:val>
          <c:extLst>
            <c:ext xmlns:c16="http://schemas.microsoft.com/office/drawing/2014/chart" uri="{C3380CC4-5D6E-409C-BE32-E72D297353CC}">
              <c16:uniqueId val="{00000002-A0E9-4196-B60A-F973FEFF9950}"/>
            </c:ext>
          </c:extLst>
        </c:ser>
        <c:dLbls>
          <c:showLegendKey val="0"/>
          <c:showVal val="1"/>
          <c:showCatName val="0"/>
          <c:showSerName val="0"/>
          <c:showPercent val="0"/>
          <c:showBubbleSize val="0"/>
        </c:dLbls>
        <c:gapWidth val="40"/>
        <c:axId val="175500288"/>
        <c:axId val="175503616"/>
      </c:barChart>
      <c:catAx>
        <c:axId val="175500288"/>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175503616"/>
        <c:crosses val="autoZero"/>
        <c:auto val="0"/>
        <c:lblAlgn val="ctr"/>
        <c:lblOffset val="100"/>
        <c:noMultiLvlLbl val="0"/>
      </c:catAx>
      <c:valAx>
        <c:axId val="175503616"/>
        <c:scaling>
          <c:orientation val="minMax"/>
          <c:max val="100"/>
        </c:scaling>
        <c:delete val="1"/>
        <c:axPos val="t"/>
        <c:numFmt formatCode="0.00%" sourceLinked="0"/>
        <c:majorTickMark val="out"/>
        <c:minorTickMark val="none"/>
        <c:tickLblPos val="nextTo"/>
        <c:crossAx val="1755002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372897791655E-2"/>
          <c:y val="0"/>
          <c:w val="0.95213392313706546"/>
          <c:h val="0.92210816801392814"/>
        </c:manualLayout>
      </c:layout>
      <c:barChart>
        <c:barDir val="bar"/>
        <c:grouping val="clustered"/>
        <c:varyColors val="0"/>
        <c:ser>
          <c:idx val="3"/>
          <c:order val="0"/>
          <c:tx>
            <c:strRef>
              <c:f>Sheet1!$B$1</c:f>
              <c:strCache>
                <c:ptCount val="1"/>
                <c:pt idx="0">
                  <c:v>No employees</c:v>
                </c:pt>
              </c:strCache>
            </c:strRef>
          </c:tx>
          <c:spPr>
            <a:solidFill>
              <a:srgbClr val="212952"/>
            </a:solidFill>
          </c:spPr>
          <c:invertIfNegative val="0"/>
          <c:dLbls>
            <c:dLbl>
              <c:idx val="0"/>
              <c:tx>
                <c:rich>
                  <a:bodyPr/>
                  <a:lstStyle/>
                  <a:p>
                    <a:fld id="{45A7FFE3-01D4-4945-A91E-0FA6D0F6BE3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7D-4A3D-9D3D-9E6B14BBF9C1}"/>
                </c:ext>
              </c:extLst>
            </c:dLbl>
            <c:dLbl>
              <c:idx val="1"/>
              <c:tx>
                <c:rich>
                  <a:bodyPr/>
                  <a:lstStyle/>
                  <a:p>
                    <a:fld id="{CAF3F5C5-91E3-401A-BF66-4C5326C1929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7D-4A3D-9D3D-9E6B14BBF9C1}"/>
                </c:ext>
              </c:extLst>
            </c:dLbl>
            <c:dLbl>
              <c:idx val="2"/>
              <c:tx>
                <c:rich>
                  <a:bodyPr/>
                  <a:lstStyle/>
                  <a:p>
                    <a:fld id="{D60F9BE6-D0C0-47CE-8087-9344A8B94577}"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7D-4A3D-9D3D-9E6B14BBF9C1}"/>
                </c:ext>
              </c:extLst>
            </c:dLbl>
            <c:dLbl>
              <c:idx val="3"/>
              <c:tx>
                <c:rich>
                  <a:bodyPr/>
                  <a:lstStyle/>
                  <a:p>
                    <a:fld id="{5E158622-8585-4C3A-9775-C34F3A4910B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7D-4A3D-9D3D-9E6B14BBF9C1}"/>
                </c:ext>
              </c:extLst>
            </c:dLbl>
            <c:dLbl>
              <c:idx val="4"/>
              <c:tx>
                <c:rich>
                  <a:bodyPr/>
                  <a:lstStyle/>
                  <a:p>
                    <a:fld id="{00AC8249-C1B9-4364-AF33-07D7BC56C082}"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47D-4A3D-9D3D-9E6B14BBF9C1}"/>
                </c:ext>
              </c:extLst>
            </c:dLbl>
            <c:dLbl>
              <c:idx val="5"/>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D-4A3D-9D3D-9E6B14BBF9C1}"/>
                </c:ext>
              </c:extLst>
            </c:dLbl>
            <c:dLbl>
              <c:idx val="6"/>
              <c:tx>
                <c:rich>
                  <a:bodyPr/>
                  <a:lstStyle/>
                  <a:p>
                    <a:fld id="{E067D74C-1F8A-48FF-BE91-CA27FBEE670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7D-4A3D-9D3D-9E6B14BBF9C1}"/>
                </c:ext>
              </c:extLst>
            </c:dLbl>
            <c:dLbl>
              <c:idx val="7"/>
              <c:tx>
                <c:rich>
                  <a:bodyPr/>
                  <a:lstStyle/>
                  <a:p>
                    <a:fld id="{46489DBE-7290-467E-BF77-70E913F7048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47D-4A3D-9D3D-9E6B14BBF9C1}"/>
                </c:ext>
              </c:extLst>
            </c:dLbl>
            <c:dLbl>
              <c:idx val="8"/>
              <c:tx>
                <c:rich>
                  <a:bodyPr/>
                  <a:lstStyle/>
                  <a:p>
                    <a:fld id="{5C8DDE5D-373F-4380-8399-95EC71D2824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47D-4A3D-9D3D-9E6B14BBF9C1}"/>
                </c:ext>
              </c:extLst>
            </c:dLbl>
            <c:dLbl>
              <c:idx val="9"/>
              <c:tx>
                <c:rich>
                  <a:bodyPr/>
                  <a:lstStyle/>
                  <a:p>
                    <a:fld id="{0D98AA1D-33B5-4F3B-9A16-6EBF8BF7653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47D-4A3D-9D3D-9E6B14BBF9C1}"/>
                </c:ext>
              </c:extLst>
            </c:dLbl>
            <c:spPr>
              <a:noFill/>
              <a:ln>
                <a:noFill/>
              </a:ln>
              <a:effectLst/>
            </c:spPr>
            <c:txPr>
              <a:bodyPr wrap="square" lIns="38100" tIns="19050" rIns="38100" bIns="19050" anchor="ctr">
                <a:spAutoFit/>
              </a:bodyPr>
              <a:lstStyle/>
              <a:p>
                <a:pPr>
                  <a:defRPr sz="13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Sheet1!$B$2:$B$6</c:f>
              <c:numCache>
                <c:formatCode>General</c:formatCode>
                <c:ptCount val="5"/>
                <c:pt idx="0">
                  <c:v>41</c:v>
                </c:pt>
                <c:pt idx="1">
                  <c:v>36</c:v>
                </c:pt>
                <c:pt idx="2">
                  <c:v>54</c:v>
                </c:pt>
                <c:pt idx="3">
                  <c:v>62</c:v>
                </c:pt>
                <c:pt idx="4">
                  <c:v>71</c:v>
                </c:pt>
              </c:numCache>
            </c:numRef>
          </c:val>
          <c:extLst>
            <c:ext xmlns:c16="http://schemas.microsoft.com/office/drawing/2014/chart" uri="{C3380CC4-5D6E-409C-BE32-E72D297353CC}">
              <c16:uniqueId val="{0000000A-947D-4A3D-9D3D-9E6B14BBF9C1}"/>
            </c:ext>
          </c:extLst>
        </c:ser>
        <c:dLbls>
          <c:showLegendKey val="0"/>
          <c:showVal val="1"/>
          <c:showCatName val="0"/>
          <c:showSerName val="0"/>
          <c:showPercent val="0"/>
          <c:showBubbleSize val="0"/>
        </c:dLbls>
        <c:gapWidth val="40"/>
        <c:axId val="175744512"/>
        <c:axId val="175751552"/>
      </c:barChart>
      <c:catAx>
        <c:axId val="175744512"/>
        <c:scaling>
          <c:orientation val="maxMin"/>
        </c:scaling>
        <c:delete val="0"/>
        <c:axPos val="l"/>
        <c:numFmt formatCode="General" sourceLinked="1"/>
        <c:majorTickMark val="out"/>
        <c:minorTickMark val="none"/>
        <c:tickLblPos val="nextTo"/>
        <c:txPr>
          <a:bodyPr rot="0" vert="horz" anchor="ctr" anchorCtr="0"/>
          <a:lstStyle/>
          <a:p>
            <a:pPr algn="just">
              <a:defRPr sz="1400">
                <a:latin typeface="Verdana" panose="020B0604030504040204" pitchFamily="34" charset="0"/>
              </a:defRPr>
            </a:pPr>
            <a:endParaRPr lang="en-US"/>
          </a:p>
        </c:txPr>
        <c:crossAx val="175751552"/>
        <c:crosses val="autoZero"/>
        <c:auto val="0"/>
        <c:lblAlgn val="ctr"/>
        <c:lblOffset val="100"/>
        <c:noMultiLvlLbl val="0"/>
      </c:catAx>
      <c:valAx>
        <c:axId val="175751552"/>
        <c:scaling>
          <c:orientation val="minMax"/>
          <c:max val="110"/>
        </c:scaling>
        <c:delete val="1"/>
        <c:axPos val="t"/>
        <c:numFmt formatCode="0.00%" sourceLinked="0"/>
        <c:majorTickMark val="out"/>
        <c:minorTickMark val="none"/>
        <c:tickLblPos val="none"/>
        <c:crossAx val="1757445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372897791655E-2"/>
          <c:y val="0"/>
          <c:w val="0.95213392313706546"/>
          <c:h val="0.92210816801392814"/>
        </c:manualLayout>
      </c:layout>
      <c:barChart>
        <c:barDir val="bar"/>
        <c:grouping val="clustered"/>
        <c:varyColors val="0"/>
        <c:ser>
          <c:idx val="3"/>
          <c:order val="0"/>
          <c:tx>
            <c:strRef>
              <c:f>Sheet1!$B$1</c:f>
              <c:strCache>
                <c:ptCount val="1"/>
                <c:pt idx="0">
                  <c:v>No employees</c:v>
                </c:pt>
              </c:strCache>
            </c:strRef>
          </c:tx>
          <c:spPr>
            <a:solidFill>
              <a:srgbClr val="212952"/>
            </a:solidFill>
          </c:spPr>
          <c:invertIfNegative val="0"/>
          <c:dLbls>
            <c:numFmt formatCode="0\%" sourceLinked="0"/>
            <c:spPr>
              <a:noFill/>
              <a:ln>
                <a:noFill/>
              </a:ln>
              <a:effectLst/>
            </c:spPr>
            <c:txPr>
              <a:bodyPr wrap="square" lIns="38100" tIns="19050" rIns="38100" bIns="19050" anchor="ctr">
                <a:spAutoFit/>
              </a:bodyPr>
              <a:lstStyle/>
              <a:p>
                <a:pPr>
                  <a:defRPr sz="13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All</c:v>
                </c:pt>
                <c:pt idx="1">
                  <c:v>Production</c:v>
                </c:pt>
                <c:pt idx="2">
                  <c:v>Construction</c:v>
                </c:pt>
                <c:pt idx="3">
                  <c:v>Distribution</c:v>
                </c:pt>
                <c:pt idx="4">
                  <c:v>Business services</c:v>
                </c:pt>
                <c:pt idx="5">
                  <c:v>Other services</c:v>
                </c:pt>
              </c:strCache>
            </c:strRef>
          </c:cat>
          <c:val>
            <c:numRef>
              <c:f>Sheet1!$B$2:$B$7</c:f>
              <c:numCache>
                <c:formatCode>General</c:formatCode>
                <c:ptCount val="6"/>
                <c:pt idx="0">
                  <c:v>41</c:v>
                </c:pt>
                <c:pt idx="1">
                  <c:v>52</c:v>
                </c:pt>
                <c:pt idx="2">
                  <c:v>43</c:v>
                </c:pt>
                <c:pt idx="3">
                  <c:v>39</c:v>
                </c:pt>
                <c:pt idx="4">
                  <c:v>39</c:v>
                </c:pt>
                <c:pt idx="5">
                  <c:v>38</c:v>
                </c:pt>
              </c:numCache>
            </c:numRef>
          </c:val>
          <c:extLst>
            <c:ext xmlns:c16="http://schemas.microsoft.com/office/drawing/2014/chart" uri="{C3380CC4-5D6E-409C-BE32-E72D297353CC}">
              <c16:uniqueId val="{00000000-B9F5-44B3-9E83-03633F229361}"/>
            </c:ext>
          </c:extLst>
        </c:ser>
        <c:dLbls>
          <c:showLegendKey val="0"/>
          <c:showVal val="1"/>
          <c:showCatName val="0"/>
          <c:showSerName val="0"/>
          <c:showPercent val="0"/>
          <c:showBubbleSize val="0"/>
        </c:dLbls>
        <c:gapWidth val="40"/>
        <c:axId val="175543040"/>
        <c:axId val="175545728"/>
      </c:barChart>
      <c:catAx>
        <c:axId val="175543040"/>
        <c:scaling>
          <c:orientation val="maxMin"/>
        </c:scaling>
        <c:delete val="0"/>
        <c:axPos val="l"/>
        <c:numFmt formatCode="General" sourceLinked="1"/>
        <c:majorTickMark val="out"/>
        <c:minorTickMark val="none"/>
        <c:tickLblPos val="nextTo"/>
        <c:txPr>
          <a:bodyPr rot="0" vert="horz" anchor="ctr" anchorCtr="0"/>
          <a:lstStyle/>
          <a:p>
            <a:pPr algn="just">
              <a:defRPr sz="1400">
                <a:latin typeface="Verdana" panose="020B0604030504040204" pitchFamily="34" charset="0"/>
              </a:defRPr>
            </a:pPr>
            <a:endParaRPr lang="en-US"/>
          </a:p>
        </c:txPr>
        <c:crossAx val="175545728"/>
        <c:crosses val="autoZero"/>
        <c:auto val="0"/>
        <c:lblAlgn val="ctr"/>
        <c:lblOffset val="100"/>
        <c:noMultiLvlLbl val="0"/>
      </c:catAx>
      <c:valAx>
        <c:axId val="175545728"/>
        <c:scaling>
          <c:orientation val="minMax"/>
          <c:max val="110"/>
        </c:scaling>
        <c:delete val="1"/>
        <c:axPos val="t"/>
        <c:numFmt formatCode="0.00%" sourceLinked="0"/>
        <c:majorTickMark val="out"/>
        <c:minorTickMark val="none"/>
        <c:tickLblPos val="none"/>
        <c:crossAx val="17554304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81483650029408E-3"/>
          <c:y val="0"/>
          <c:w val="0.99458387836303974"/>
          <c:h val="0.78831058551373479"/>
        </c:manualLayout>
      </c:layout>
      <c:barChart>
        <c:barDir val="col"/>
        <c:grouping val="stacked"/>
        <c:varyColors val="0"/>
        <c:ser>
          <c:idx val="0"/>
          <c:order val="0"/>
          <c:tx>
            <c:strRef>
              <c:f>Sheet1!$D$1</c:f>
              <c:strCache>
                <c:ptCount val="1"/>
                <c:pt idx="0">
                  <c:v>% Don't know/Refused</c:v>
                </c:pt>
              </c:strCache>
            </c:strRef>
          </c:tx>
          <c:spPr>
            <a:solidFill>
              <a:srgbClr val="088899"/>
            </a:solidFill>
          </c:spPr>
          <c:invertIfNegative val="0"/>
          <c:dLbls>
            <c:dLbl>
              <c:idx val="0"/>
              <c:layout>
                <c:manualLayout>
                  <c:x val="-8.6797105450926892E-2"/>
                  <c:y val="-3.3087890180343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3E-4A3D-9C7B-5B4AAE53CFFE}"/>
                </c:ext>
              </c:extLst>
            </c:dLbl>
            <c:dLbl>
              <c:idx val="1"/>
              <c:layout>
                <c:manualLayout>
                  <c:x val="-5.2078919382926312E-3"/>
                  <c:y val="-5.064078537079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D7-4E57-BCB7-65940C1F6711}"/>
                </c:ext>
              </c:extLst>
            </c:dLbl>
            <c:dLbl>
              <c:idx val="2"/>
              <c:layout>
                <c:manualLayout>
                  <c:x val="-1.3875409728506169E-3"/>
                  <c:y val="-7.3385276690086368E-3"/>
                </c:manualLayout>
              </c:layout>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E7-4313-9BF9-6F253FE881F8}"/>
                </c:ext>
              </c:extLst>
            </c:dLbl>
            <c:dLbl>
              <c:idx val="4"/>
              <c:layout>
                <c:manualLayout>
                  <c:x val="-8.315158109412206E-2"/>
                  <c:y val="-4.0463870857122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28-47F2-87EB-B05B98B1BDA1}"/>
                </c:ext>
              </c:extLst>
            </c:dLbl>
            <c:dLbl>
              <c:idx val="7"/>
              <c:delete val="1"/>
              <c:extLst>
                <c:ext xmlns:c15="http://schemas.microsoft.com/office/drawing/2012/chart" uri="{CE6537A1-D6FC-4f65-9D91-7224C49458BB}"/>
                <c:ext xmlns:c16="http://schemas.microsoft.com/office/drawing/2014/chart" uri="{C3380CC4-5D6E-409C-BE32-E72D297353CC}">
                  <c16:uniqueId val="{00000003-8DE7-4313-9BF9-6F253FE881F8}"/>
                </c:ext>
              </c:extLst>
            </c:dLbl>
            <c:dLbl>
              <c:idx val="10"/>
              <c:delete val="1"/>
              <c:extLst>
                <c:ext xmlns:c15="http://schemas.microsoft.com/office/drawing/2012/chart" uri="{CE6537A1-D6FC-4f65-9D91-7224C49458BB}"/>
                <c:ext xmlns:c16="http://schemas.microsoft.com/office/drawing/2014/chart" uri="{C3380CC4-5D6E-409C-BE32-E72D297353CC}">
                  <c16:uniqueId val="{00000004-8DE7-4313-9BF9-6F253FE881F8}"/>
                </c:ext>
              </c:extLst>
            </c:dLbl>
            <c:dLbl>
              <c:idx val="11"/>
              <c:layout>
                <c:manualLayout>
                  <c:x val="0"/>
                  <c:y val="1.6576015223830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3E-4A3D-9C7B-5B4AAE53CFFE}"/>
                </c:ext>
              </c:extLst>
            </c:dLbl>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5"/>
                <c:pt idx="0">
                  <c:v>Leasing or hire purchase</c:v>
                </c:pt>
                <c:pt idx="1">
                  <c:v>Loans from another individual or organisation</c:v>
                </c:pt>
                <c:pt idx="2">
                  <c:v>Invoice finance or factoring</c:v>
                </c:pt>
                <c:pt idx="3">
                  <c:v>Commercial mortgage</c:v>
                </c:pt>
                <c:pt idx="4">
                  <c:v>Credit cards</c:v>
                </c:pt>
              </c:strCache>
            </c:strRef>
          </c:cat>
          <c:val>
            <c:numRef>
              <c:f>Sheet1!$D$2:$D$8</c:f>
              <c:numCache>
                <c:formatCode>General</c:formatCode>
                <c:ptCount val="5"/>
                <c:pt idx="0">
                  <c:v>1</c:v>
                </c:pt>
                <c:pt idx="1">
                  <c:v>9</c:v>
                </c:pt>
                <c:pt idx="2">
                  <c:v>7</c:v>
                </c:pt>
                <c:pt idx="4">
                  <c:v>2</c:v>
                </c:pt>
              </c:numCache>
            </c:numRef>
          </c:val>
          <c:extLst>
            <c:ext xmlns:c16="http://schemas.microsoft.com/office/drawing/2014/chart" uri="{C3380CC4-5D6E-409C-BE32-E72D297353CC}">
              <c16:uniqueId val="{00000005-8DE7-4313-9BF9-6F253FE881F8}"/>
            </c:ext>
          </c:extLst>
        </c:ser>
        <c:ser>
          <c:idx val="2"/>
          <c:order val="1"/>
          <c:tx>
            <c:strRef>
              <c:f>Sheet1!$B$1</c:f>
              <c:strCache>
                <c:ptCount val="1"/>
                <c:pt idx="0">
                  <c:v>% Another source</c:v>
                </c:pt>
              </c:strCache>
            </c:strRef>
          </c:tx>
          <c:spPr>
            <a:solidFill>
              <a:srgbClr val="B61A1D"/>
            </a:solidFill>
          </c:spPr>
          <c:invertIfNegative val="0"/>
          <c:dLbls>
            <c:numFmt formatCode="#,##0" sourceLinked="0"/>
            <c:spPr>
              <a:noFill/>
              <a:ln>
                <a:noFill/>
              </a:ln>
              <a:effectLst/>
            </c:spPr>
            <c:txPr>
              <a:bodyPr/>
              <a:lstStyle/>
              <a:p>
                <a:pPr>
                  <a:defRPr sz="1100" b="1">
                    <a:solidFill>
                      <a:schemeClr val="bg1"/>
                    </a:solidFill>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5"/>
                <c:pt idx="0">
                  <c:v>Leasing or hire purchase</c:v>
                </c:pt>
                <c:pt idx="1">
                  <c:v>Loans from another individual or organisation</c:v>
                </c:pt>
                <c:pt idx="2">
                  <c:v>Invoice finance or factoring</c:v>
                </c:pt>
                <c:pt idx="3">
                  <c:v>Commercial mortgage</c:v>
                </c:pt>
                <c:pt idx="4">
                  <c:v>Credit cards</c:v>
                </c:pt>
              </c:strCache>
            </c:strRef>
          </c:cat>
          <c:val>
            <c:numRef>
              <c:f>Sheet1!$B$2:$B$8</c:f>
              <c:numCache>
                <c:formatCode>General</c:formatCode>
                <c:ptCount val="5"/>
                <c:pt idx="0">
                  <c:v>88</c:v>
                </c:pt>
                <c:pt idx="1">
                  <c:v>66</c:v>
                </c:pt>
                <c:pt idx="2">
                  <c:v>42</c:v>
                </c:pt>
                <c:pt idx="3">
                  <c:v>35</c:v>
                </c:pt>
                <c:pt idx="4">
                  <c:v>22</c:v>
                </c:pt>
              </c:numCache>
            </c:numRef>
          </c:val>
          <c:extLst>
            <c:ext xmlns:c16="http://schemas.microsoft.com/office/drawing/2014/chart" uri="{C3380CC4-5D6E-409C-BE32-E72D297353CC}">
              <c16:uniqueId val="{00000000-8DE7-4313-9BF9-6F253FE881F8}"/>
            </c:ext>
          </c:extLst>
        </c:ser>
        <c:ser>
          <c:idx val="3"/>
          <c:order val="2"/>
          <c:tx>
            <c:strRef>
              <c:f>Sheet1!$C$1</c:f>
              <c:strCache>
                <c:ptCount val="1"/>
                <c:pt idx="0">
                  <c:v>% Bank</c:v>
                </c:pt>
              </c:strCache>
            </c:strRef>
          </c:tx>
          <c:spPr>
            <a:solidFill>
              <a:srgbClr val="212952"/>
            </a:solidFill>
          </c:spPr>
          <c:invertIfNegative val="0"/>
          <c:dLbls>
            <c:dLbl>
              <c:idx val="1"/>
              <c:layout>
                <c:manualLayout>
                  <c:x val="-3.1237405883478165E-3"/>
                  <c:y val="2.0720019029787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3E-4A3D-9C7B-5B4AAE53CFFE}"/>
                </c:ext>
              </c:extLst>
            </c:dLbl>
            <c:numFmt formatCode="#,##0" sourceLinked="0"/>
            <c:spPr>
              <a:noFill/>
              <a:ln>
                <a:noFill/>
              </a:ln>
              <a:effectLst/>
            </c:spPr>
            <c:txPr>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5"/>
                <c:pt idx="0">
                  <c:v>Leasing or hire purchase</c:v>
                </c:pt>
                <c:pt idx="1">
                  <c:v>Loans from another individual or organisation</c:v>
                </c:pt>
                <c:pt idx="2">
                  <c:v>Invoice finance or factoring</c:v>
                </c:pt>
                <c:pt idx="3">
                  <c:v>Commercial mortgage</c:v>
                </c:pt>
                <c:pt idx="4">
                  <c:v>Credit cards</c:v>
                </c:pt>
              </c:strCache>
            </c:strRef>
          </c:cat>
          <c:val>
            <c:numRef>
              <c:f>Sheet1!$C$2:$C$8</c:f>
              <c:numCache>
                <c:formatCode>General</c:formatCode>
                <c:ptCount val="5"/>
                <c:pt idx="0">
                  <c:v>11</c:v>
                </c:pt>
                <c:pt idx="1">
                  <c:v>25</c:v>
                </c:pt>
                <c:pt idx="2">
                  <c:v>51</c:v>
                </c:pt>
                <c:pt idx="3">
                  <c:v>65</c:v>
                </c:pt>
                <c:pt idx="4">
                  <c:v>76</c:v>
                </c:pt>
              </c:numCache>
            </c:numRef>
          </c:val>
          <c:extLst>
            <c:ext xmlns:c16="http://schemas.microsoft.com/office/drawing/2014/chart" uri="{C3380CC4-5D6E-409C-BE32-E72D297353CC}">
              <c16:uniqueId val="{00000001-8DE7-4313-9BF9-6F253FE881F8}"/>
            </c:ext>
          </c:extLst>
        </c:ser>
        <c:dLbls>
          <c:showLegendKey val="0"/>
          <c:showVal val="1"/>
          <c:showCatName val="0"/>
          <c:showSerName val="0"/>
          <c:showPercent val="0"/>
          <c:showBubbleSize val="0"/>
        </c:dLbls>
        <c:gapWidth val="40"/>
        <c:overlap val="100"/>
        <c:axId val="217916544"/>
        <c:axId val="217918080"/>
      </c:barChart>
      <c:catAx>
        <c:axId val="217916544"/>
        <c:scaling>
          <c:orientation val="maxMin"/>
        </c:scaling>
        <c:delete val="0"/>
        <c:axPos val="b"/>
        <c:numFmt formatCode="General" sourceLinked="1"/>
        <c:majorTickMark val="out"/>
        <c:minorTickMark val="none"/>
        <c:tickLblPos val="nextTo"/>
        <c:txPr>
          <a:bodyPr rot="0" vert="horz" anchor="ctr" anchorCtr="0"/>
          <a:lstStyle/>
          <a:p>
            <a:pPr algn="ctr">
              <a:defRPr sz="1200">
                <a:latin typeface="Verdana" panose="020B0604030504040204" pitchFamily="34" charset="0"/>
              </a:defRPr>
            </a:pPr>
            <a:endParaRPr lang="en-US"/>
          </a:p>
        </c:txPr>
        <c:crossAx val="217918080"/>
        <c:crosses val="autoZero"/>
        <c:auto val="0"/>
        <c:lblAlgn val="ctr"/>
        <c:lblOffset val="100"/>
        <c:noMultiLvlLbl val="0"/>
      </c:catAx>
      <c:valAx>
        <c:axId val="217918080"/>
        <c:scaling>
          <c:orientation val="minMax"/>
          <c:max val="110"/>
        </c:scaling>
        <c:delete val="1"/>
        <c:axPos val="r"/>
        <c:numFmt formatCode="0.00%" sourceLinked="0"/>
        <c:majorTickMark val="out"/>
        <c:minorTickMark val="none"/>
        <c:tickLblPos val="nextTo"/>
        <c:crossAx val="217916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422904666307306E-2"/>
          <c:y val="2.4116263944547519E-3"/>
          <c:w val="0.94093851955550734"/>
          <c:h val="0.84991168916142656"/>
        </c:manualLayout>
      </c:layout>
      <c:barChart>
        <c:barDir val="col"/>
        <c:grouping val="clustered"/>
        <c:varyColors val="0"/>
        <c:ser>
          <c:idx val="0"/>
          <c:order val="0"/>
          <c:tx>
            <c:v>2018</c:v>
          </c:tx>
          <c:spPr>
            <a:solidFill>
              <a:srgbClr val="212952"/>
            </a:solidFill>
          </c:spPr>
          <c:invertIfNegative val="0"/>
          <c:dPt>
            <c:idx val="0"/>
            <c:invertIfNegative val="0"/>
            <c:bubble3D val="0"/>
            <c:extLst>
              <c:ext xmlns:c16="http://schemas.microsoft.com/office/drawing/2014/chart" uri="{C3380CC4-5D6E-409C-BE32-E72D297353CC}">
                <c16:uniqueId val="{00000000-A343-43FD-B184-38B1C7834855}"/>
              </c:ext>
            </c:extLst>
          </c:dPt>
          <c:dLbls>
            <c:numFmt formatCode="0\%" sourceLinked="0"/>
            <c:spPr>
              <a:noFill/>
              <a:ln>
                <a:noFill/>
              </a:ln>
              <a:effectLst/>
            </c:spPr>
            <c:txPr>
              <a:bodyPr/>
              <a:lstStyle/>
              <a:p>
                <a:pPr>
                  <a:defRPr sz="11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Start business</c:v>
                </c:pt>
                <c:pt idx="1">
                  <c:v>Refinancing</c:v>
                </c:pt>
                <c:pt idx="2">
                  <c:v>Expansion</c:v>
                </c:pt>
                <c:pt idx="3">
                  <c:v>Purchase fixed assets</c:v>
                </c:pt>
                <c:pt idx="4">
                  <c:v>Working capital/cashflow</c:v>
                </c:pt>
              </c:strCache>
            </c:strRef>
          </c:cat>
          <c:val>
            <c:numRef>
              <c:f>Sheet1!$B$2:$B$6</c:f>
              <c:numCache>
                <c:formatCode>General</c:formatCode>
                <c:ptCount val="5"/>
                <c:pt idx="0">
                  <c:v>4</c:v>
                </c:pt>
                <c:pt idx="1">
                  <c:v>1</c:v>
                </c:pt>
                <c:pt idx="2">
                  <c:v>9</c:v>
                </c:pt>
                <c:pt idx="3">
                  <c:v>33</c:v>
                </c:pt>
                <c:pt idx="4">
                  <c:v>40</c:v>
                </c:pt>
              </c:numCache>
            </c:numRef>
          </c:val>
          <c:extLst>
            <c:ext xmlns:c16="http://schemas.microsoft.com/office/drawing/2014/chart" uri="{C3380CC4-5D6E-409C-BE32-E72D297353CC}">
              <c16:uniqueId val="{00000001-A343-43FD-B184-38B1C7834855}"/>
            </c:ext>
          </c:extLst>
        </c:ser>
        <c:ser>
          <c:idx val="1"/>
          <c:order val="1"/>
          <c:tx>
            <c:v>2017</c:v>
          </c:tx>
          <c:spPr>
            <a:solidFill>
              <a:srgbClr val="B61A1D"/>
            </a:solidFill>
          </c:spPr>
          <c:invertIfNegative val="0"/>
          <c:dLbls>
            <c:numFmt formatCode="0\%" sourceLinked="0"/>
            <c:spPr>
              <a:noFill/>
              <a:ln>
                <a:noFill/>
              </a:ln>
              <a:effectLst/>
            </c:spPr>
            <c:txPr>
              <a:bodyPr/>
              <a:lstStyle/>
              <a:p>
                <a:pPr>
                  <a:defRPr sz="11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Start business</c:v>
                </c:pt>
                <c:pt idx="1">
                  <c:v>Refinancing</c:v>
                </c:pt>
                <c:pt idx="2">
                  <c:v>Expansion</c:v>
                </c:pt>
                <c:pt idx="3">
                  <c:v>Purchase fixed assets</c:v>
                </c:pt>
                <c:pt idx="4">
                  <c:v>Working capital/cashflow</c:v>
                </c:pt>
              </c:strCache>
            </c:strRef>
          </c:cat>
          <c:val>
            <c:numRef>
              <c:f>Sheet1!$C$2:$C$6</c:f>
              <c:numCache>
                <c:formatCode>General</c:formatCode>
                <c:ptCount val="5"/>
                <c:pt idx="0">
                  <c:v>3</c:v>
                </c:pt>
                <c:pt idx="1">
                  <c:v>3</c:v>
                </c:pt>
                <c:pt idx="2">
                  <c:v>5</c:v>
                </c:pt>
                <c:pt idx="3">
                  <c:v>34</c:v>
                </c:pt>
                <c:pt idx="4">
                  <c:v>42</c:v>
                </c:pt>
              </c:numCache>
            </c:numRef>
          </c:val>
          <c:extLst>
            <c:ext xmlns:c16="http://schemas.microsoft.com/office/drawing/2014/chart" uri="{C3380CC4-5D6E-409C-BE32-E72D297353CC}">
              <c16:uniqueId val="{00000002-A343-43FD-B184-38B1C7834855}"/>
            </c:ext>
          </c:extLst>
        </c:ser>
        <c:ser>
          <c:idx val="2"/>
          <c:order val="2"/>
          <c:tx>
            <c:v>2016</c:v>
          </c:tx>
          <c:spPr>
            <a:solidFill>
              <a:srgbClr val="088899"/>
            </a:solidFill>
          </c:spPr>
          <c:invertIfNegative val="0"/>
          <c:dLbls>
            <c:numFmt formatCode="0\%" sourceLinked="0"/>
            <c:spPr>
              <a:noFill/>
              <a:ln>
                <a:noFill/>
              </a:ln>
              <a:effectLst/>
            </c:spPr>
            <c:txPr>
              <a:bodyPr/>
              <a:lstStyle/>
              <a:p>
                <a:pPr>
                  <a:defRPr sz="11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Start business</c:v>
                </c:pt>
                <c:pt idx="1">
                  <c:v>Refinancing</c:v>
                </c:pt>
                <c:pt idx="2">
                  <c:v>Expansion</c:v>
                </c:pt>
                <c:pt idx="3">
                  <c:v>Purchase fixed assets</c:v>
                </c:pt>
                <c:pt idx="4">
                  <c:v>Working capital/cashflow</c:v>
                </c:pt>
              </c:strCache>
            </c:strRef>
          </c:cat>
          <c:val>
            <c:numRef>
              <c:f>Sheet1!$D$2:$D$6</c:f>
              <c:numCache>
                <c:formatCode>General</c:formatCode>
                <c:ptCount val="5"/>
                <c:pt idx="0">
                  <c:v>3</c:v>
                </c:pt>
                <c:pt idx="1">
                  <c:v>4</c:v>
                </c:pt>
                <c:pt idx="2">
                  <c:v>7</c:v>
                </c:pt>
                <c:pt idx="3">
                  <c:v>36</c:v>
                </c:pt>
                <c:pt idx="4">
                  <c:v>42</c:v>
                </c:pt>
              </c:numCache>
            </c:numRef>
          </c:val>
          <c:extLst>
            <c:ext xmlns:c16="http://schemas.microsoft.com/office/drawing/2014/chart" uri="{C3380CC4-5D6E-409C-BE32-E72D297353CC}">
              <c16:uniqueId val="{00000003-A343-43FD-B184-38B1C7834855}"/>
            </c:ext>
          </c:extLst>
        </c:ser>
        <c:ser>
          <c:idx val="3"/>
          <c:order val="3"/>
          <c:tx>
            <c:v>2015</c:v>
          </c:tx>
          <c:spPr>
            <a:solidFill>
              <a:sysClr val="window" lastClr="FFFFFF">
                <a:lumMod val="65000"/>
              </a:sysClr>
            </a:solidFill>
          </c:spPr>
          <c:invertIfNegative val="0"/>
          <c:dLbls>
            <c:numFmt formatCode="0\%" sourceLinked="0"/>
            <c:spPr>
              <a:noFill/>
              <a:ln>
                <a:noFill/>
              </a:ln>
              <a:effectLst/>
            </c:spPr>
            <c:txPr>
              <a:bodyPr wrap="square" lIns="38100" tIns="19050" rIns="38100" bIns="19050" anchor="ctr">
                <a:spAutoFit/>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Start business</c:v>
                </c:pt>
                <c:pt idx="1">
                  <c:v>Refinancing</c:v>
                </c:pt>
                <c:pt idx="2">
                  <c:v>Expansion</c:v>
                </c:pt>
                <c:pt idx="3">
                  <c:v>Purchase fixed assets</c:v>
                </c:pt>
                <c:pt idx="4">
                  <c:v>Working capital/cashflow</c:v>
                </c:pt>
              </c:strCache>
            </c:strRef>
          </c:cat>
          <c:val>
            <c:numRef>
              <c:f>Sheet1!$E$2:$E$6</c:f>
            </c:numRef>
          </c:val>
          <c:extLst>
            <c:ext xmlns:c16="http://schemas.microsoft.com/office/drawing/2014/chart" uri="{C3380CC4-5D6E-409C-BE32-E72D297353CC}">
              <c16:uniqueId val="{00000004-A343-43FD-B184-38B1C7834855}"/>
            </c:ext>
          </c:extLst>
        </c:ser>
        <c:ser>
          <c:idx val="4"/>
          <c:order val="4"/>
          <c:tx>
            <c:v>2014</c:v>
          </c:tx>
          <c:spPr>
            <a:solidFill>
              <a:srgbClr val="1F497D"/>
            </a:solidFill>
          </c:spPr>
          <c:invertIfNegative val="0"/>
          <c:dLbls>
            <c:numFmt formatCode="0\%" sourceLinked="0"/>
            <c:spPr>
              <a:noFill/>
              <a:ln>
                <a:noFill/>
              </a:ln>
              <a:effectLst/>
            </c:spPr>
            <c:txPr>
              <a:bodyPr wrap="square" lIns="38100" tIns="19050" rIns="38100" bIns="19050" anchor="ctr">
                <a:spAutoFit/>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Start business</c:v>
                </c:pt>
                <c:pt idx="1">
                  <c:v>Refinancing</c:v>
                </c:pt>
                <c:pt idx="2">
                  <c:v>Expansion</c:v>
                </c:pt>
                <c:pt idx="3">
                  <c:v>Purchase fixed assets</c:v>
                </c:pt>
                <c:pt idx="4">
                  <c:v>Working capital/cashflow</c:v>
                </c:pt>
              </c:strCache>
            </c:strRef>
          </c:cat>
          <c:val>
            <c:numRef>
              <c:f>Sheet1!$F$2:$F$6</c:f>
            </c:numRef>
          </c:val>
          <c:extLst>
            <c:ext xmlns:c16="http://schemas.microsoft.com/office/drawing/2014/chart" uri="{C3380CC4-5D6E-409C-BE32-E72D297353CC}">
              <c16:uniqueId val="{00000005-A343-43FD-B184-38B1C7834855}"/>
            </c:ext>
          </c:extLst>
        </c:ser>
        <c:ser>
          <c:idx val="5"/>
          <c:order val="5"/>
          <c:tx>
            <c:v>2012</c:v>
          </c:tx>
          <c:invertIfNegative val="0"/>
          <c:dLbls>
            <c:dLbl>
              <c:idx val="0"/>
              <c:tx>
                <c:rich>
                  <a:bodyPr/>
                  <a:lstStyle/>
                  <a:p>
                    <a:fld id="{EAFEDC1B-5251-480F-B474-0C43311E583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6B2-418F-BBED-55A6E80BCD7F}"/>
                </c:ext>
              </c:extLst>
            </c:dLbl>
            <c:dLbl>
              <c:idx val="1"/>
              <c:tx>
                <c:rich>
                  <a:bodyPr/>
                  <a:lstStyle/>
                  <a:p>
                    <a:fld id="{A4374BF0-CCDC-4202-AC67-7AEFFDA61F6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B2-418F-BBED-55A6E80BCD7F}"/>
                </c:ext>
              </c:extLst>
            </c:dLbl>
            <c:dLbl>
              <c:idx val="2"/>
              <c:tx>
                <c:rich>
                  <a:bodyPr/>
                  <a:lstStyle/>
                  <a:p>
                    <a:fld id="{1F8DFB65-B515-4699-B1E6-9F107DA6E2A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6B2-418F-BBED-55A6E80BCD7F}"/>
                </c:ext>
              </c:extLst>
            </c:dLbl>
            <c:dLbl>
              <c:idx val="3"/>
              <c:tx>
                <c:rich>
                  <a:bodyPr/>
                  <a:lstStyle/>
                  <a:p>
                    <a:fld id="{36B37DF4-341A-4998-AF5A-0ACCFDD4F57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B2-418F-BBED-55A6E80BCD7F}"/>
                </c:ext>
              </c:extLst>
            </c:dLbl>
            <c:dLbl>
              <c:idx val="4"/>
              <c:tx>
                <c:rich>
                  <a:bodyPr/>
                  <a:lstStyle/>
                  <a:p>
                    <a:fld id="{6B4FB4B4-F7A5-402B-A648-CA258E01A4D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B2-418F-BBED-55A6E80BCD7F}"/>
                </c:ext>
              </c:extLst>
            </c:dLbl>
            <c:dLbl>
              <c:idx val="5"/>
              <c:tx>
                <c:rich>
                  <a:bodyPr/>
                  <a:lstStyle/>
                  <a:p>
                    <a:fld id="{9EED1BE5-9712-4798-9784-F8D46734F13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B2-418F-BBED-55A6E80BCD7F}"/>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Start business</c:v>
                </c:pt>
                <c:pt idx="1">
                  <c:v>Refinancing</c:v>
                </c:pt>
                <c:pt idx="2">
                  <c:v>Expansion</c:v>
                </c:pt>
                <c:pt idx="3">
                  <c:v>Purchase fixed assets</c:v>
                </c:pt>
                <c:pt idx="4">
                  <c:v>Working capital/cashflow</c:v>
                </c:pt>
              </c:strCache>
            </c:strRef>
          </c:cat>
          <c:val>
            <c:numRef>
              <c:f>Sheet1!$G$2:$G$6</c:f>
            </c:numRef>
          </c:val>
          <c:extLst>
            <c:ext xmlns:c16="http://schemas.microsoft.com/office/drawing/2014/chart" uri="{C3380CC4-5D6E-409C-BE32-E72D297353CC}">
              <c16:uniqueId val="{00000001-22DC-4B17-8A26-57477C02B3ED}"/>
            </c:ext>
          </c:extLst>
        </c:ser>
        <c:dLbls>
          <c:showLegendKey val="0"/>
          <c:showVal val="1"/>
          <c:showCatName val="0"/>
          <c:showSerName val="0"/>
          <c:showPercent val="0"/>
          <c:showBubbleSize val="0"/>
        </c:dLbls>
        <c:gapWidth val="40"/>
        <c:axId val="177336320"/>
        <c:axId val="177337856"/>
      </c:barChart>
      <c:catAx>
        <c:axId val="177336320"/>
        <c:scaling>
          <c:orientation val="maxMin"/>
        </c:scaling>
        <c:delete val="0"/>
        <c:axPos val="b"/>
        <c:numFmt formatCode="General" sourceLinked="1"/>
        <c:majorTickMark val="out"/>
        <c:minorTickMark val="none"/>
        <c:tickLblPos val="nextTo"/>
        <c:txPr>
          <a:bodyPr rot="0" vert="horz" anchor="ctr" anchorCtr="0"/>
          <a:lstStyle/>
          <a:p>
            <a:pPr algn="ctr">
              <a:defRPr sz="1200">
                <a:latin typeface="Verdana" panose="020B0604030504040204" pitchFamily="34" charset="0"/>
              </a:defRPr>
            </a:pPr>
            <a:endParaRPr lang="en-US"/>
          </a:p>
        </c:txPr>
        <c:crossAx val="177337856"/>
        <c:crosses val="autoZero"/>
        <c:auto val="0"/>
        <c:lblAlgn val="ctr"/>
        <c:lblOffset val="100"/>
        <c:noMultiLvlLbl val="0"/>
      </c:catAx>
      <c:valAx>
        <c:axId val="177337856"/>
        <c:scaling>
          <c:orientation val="minMax"/>
          <c:max val="60"/>
        </c:scaling>
        <c:delete val="1"/>
        <c:axPos val="r"/>
        <c:numFmt formatCode="0.00%" sourceLinked="0"/>
        <c:majorTickMark val="out"/>
        <c:minorTickMark val="none"/>
        <c:tickLblPos val="nextTo"/>
        <c:crossAx val="177336320"/>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437090642226134"/>
          <c:y val="0"/>
          <c:w val="0.75019395350633733"/>
          <c:h val="0.76098985398915131"/>
        </c:manualLayout>
      </c:layout>
      <c:barChart>
        <c:barDir val="bar"/>
        <c:grouping val="percentStacked"/>
        <c:varyColors val="0"/>
        <c:ser>
          <c:idx val="0"/>
          <c:order val="0"/>
          <c:tx>
            <c:strRef>
              <c:f>Sheet1!$B$1</c:f>
              <c:strCache>
                <c:ptCount val="1"/>
                <c:pt idx="0">
                  <c:v>% Grow substantially (20%+)</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36C8-4A11-BAD0-2EF612C4D87E}"/>
              </c:ext>
            </c:extLst>
          </c:dPt>
          <c:dPt>
            <c:idx val="1"/>
            <c:invertIfNegative val="0"/>
            <c:bubble3D val="0"/>
            <c:extLst>
              <c:ext xmlns:c16="http://schemas.microsoft.com/office/drawing/2014/chart" uri="{C3380CC4-5D6E-409C-BE32-E72D297353CC}">
                <c16:uniqueId val="{00000001-36C8-4A11-BAD0-2EF612C4D87E}"/>
              </c:ext>
            </c:extLst>
          </c:dPt>
          <c:dPt>
            <c:idx val="2"/>
            <c:invertIfNegative val="0"/>
            <c:bubble3D val="0"/>
            <c:extLst>
              <c:ext xmlns:c16="http://schemas.microsoft.com/office/drawing/2014/chart" uri="{C3380CC4-5D6E-409C-BE32-E72D297353CC}">
                <c16:uniqueId val="{00000002-36C8-4A11-BAD0-2EF612C4D87E}"/>
              </c:ext>
            </c:extLst>
          </c:dPt>
          <c:dPt>
            <c:idx val="3"/>
            <c:invertIfNegative val="0"/>
            <c:bubble3D val="0"/>
            <c:extLst>
              <c:ext xmlns:c16="http://schemas.microsoft.com/office/drawing/2014/chart" uri="{C3380CC4-5D6E-409C-BE32-E72D297353CC}">
                <c16:uniqueId val="{00000003-36C8-4A11-BAD0-2EF612C4D87E}"/>
              </c:ext>
            </c:extLst>
          </c:dPt>
          <c:dPt>
            <c:idx val="4"/>
            <c:invertIfNegative val="0"/>
            <c:bubble3D val="0"/>
            <c:extLst>
              <c:ext xmlns:c16="http://schemas.microsoft.com/office/drawing/2014/chart" uri="{C3380CC4-5D6E-409C-BE32-E72D297353CC}">
                <c16:uniqueId val="{00000004-36C8-4A11-BAD0-2EF612C4D87E}"/>
              </c:ext>
            </c:extLst>
          </c:dPt>
          <c:dPt>
            <c:idx val="5"/>
            <c:invertIfNegative val="0"/>
            <c:bubble3D val="0"/>
            <c:extLst>
              <c:ext xmlns:c16="http://schemas.microsoft.com/office/drawing/2014/chart" uri="{C3380CC4-5D6E-409C-BE32-E72D297353CC}">
                <c16:uniqueId val="{00000005-36C8-4A11-BAD0-2EF612C4D87E}"/>
              </c:ext>
            </c:extLst>
          </c:dPt>
          <c:dPt>
            <c:idx val="6"/>
            <c:invertIfNegative val="0"/>
            <c:bubble3D val="0"/>
            <c:extLst>
              <c:ext xmlns:c16="http://schemas.microsoft.com/office/drawing/2014/chart" uri="{C3380CC4-5D6E-409C-BE32-E72D297353CC}">
                <c16:uniqueId val="{00000006-36C8-4A11-BAD0-2EF612C4D87E}"/>
              </c:ext>
            </c:extLst>
          </c:dPt>
          <c:dPt>
            <c:idx val="7"/>
            <c:invertIfNegative val="0"/>
            <c:bubble3D val="0"/>
            <c:extLst>
              <c:ext xmlns:c16="http://schemas.microsoft.com/office/drawing/2014/chart" uri="{C3380CC4-5D6E-409C-BE32-E72D297353CC}">
                <c16:uniqueId val="{00000007-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Sheet1!$B$2:$B$6</c:f>
              <c:numCache>
                <c:formatCode>General</c:formatCode>
                <c:ptCount val="5"/>
                <c:pt idx="0">
                  <c:v>9</c:v>
                </c:pt>
                <c:pt idx="1">
                  <c:v>8</c:v>
                </c:pt>
                <c:pt idx="2">
                  <c:v>11</c:v>
                </c:pt>
                <c:pt idx="3">
                  <c:v>14</c:v>
                </c:pt>
                <c:pt idx="4">
                  <c:v>10</c:v>
                </c:pt>
              </c:numCache>
            </c:numRef>
          </c:val>
          <c:extLst>
            <c:ext xmlns:c16="http://schemas.microsoft.com/office/drawing/2014/chart" uri="{C3380CC4-5D6E-409C-BE32-E72D297353CC}">
              <c16:uniqueId val="{00000008-36C8-4A11-BAD0-2EF612C4D87E}"/>
            </c:ext>
          </c:extLst>
        </c:ser>
        <c:ser>
          <c:idx val="1"/>
          <c:order val="1"/>
          <c:tx>
            <c:strRef>
              <c:f>Sheet1!$C$1</c:f>
              <c:strCache>
                <c:ptCount val="1"/>
                <c:pt idx="0">
                  <c:v>% Grow significantly (10%-20%)</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36C8-4A11-BAD0-2EF612C4D87E}"/>
              </c:ext>
            </c:extLst>
          </c:dPt>
          <c:dPt>
            <c:idx val="1"/>
            <c:invertIfNegative val="0"/>
            <c:bubble3D val="0"/>
            <c:extLst>
              <c:ext xmlns:c16="http://schemas.microsoft.com/office/drawing/2014/chart" uri="{C3380CC4-5D6E-409C-BE32-E72D297353CC}">
                <c16:uniqueId val="{0000000A-36C8-4A11-BAD0-2EF612C4D87E}"/>
              </c:ext>
            </c:extLst>
          </c:dPt>
          <c:dPt>
            <c:idx val="2"/>
            <c:invertIfNegative val="0"/>
            <c:bubble3D val="0"/>
            <c:extLst>
              <c:ext xmlns:c16="http://schemas.microsoft.com/office/drawing/2014/chart" uri="{C3380CC4-5D6E-409C-BE32-E72D297353CC}">
                <c16:uniqueId val="{0000000B-36C8-4A11-BAD0-2EF612C4D87E}"/>
              </c:ext>
            </c:extLst>
          </c:dPt>
          <c:dPt>
            <c:idx val="3"/>
            <c:invertIfNegative val="0"/>
            <c:bubble3D val="0"/>
            <c:extLst>
              <c:ext xmlns:c16="http://schemas.microsoft.com/office/drawing/2014/chart" uri="{C3380CC4-5D6E-409C-BE32-E72D297353CC}">
                <c16:uniqueId val="{0000000C-36C8-4A11-BAD0-2EF612C4D87E}"/>
              </c:ext>
            </c:extLst>
          </c:dPt>
          <c:dPt>
            <c:idx val="4"/>
            <c:invertIfNegative val="0"/>
            <c:bubble3D val="0"/>
            <c:extLst>
              <c:ext xmlns:c16="http://schemas.microsoft.com/office/drawing/2014/chart" uri="{C3380CC4-5D6E-409C-BE32-E72D297353CC}">
                <c16:uniqueId val="{0000000D-36C8-4A11-BAD0-2EF612C4D87E}"/>
              </c:ext>
            </c:extLst>
          </c:dPt>
          <c:dPt>
            <c:idx val="5"/>
            <c:invertIfNegative val="0"/>
            <c:bubble3D val="0"/>
            <c:extLst>
              <c:ext xmlns:c16="http://schemas.microsoft.com/office/drawing/2014/chart" uri="{C3380CC4-5D6E-409C-BE32-E72D297353CC}">
                <c16:uniqueId val="{0000000E-36C8-4A11-BAD0-2EF612C4D87E}"/>
              </c:ext>
            </c:extLst>
          </c:dPt>
          <c:dPt>
            <c:idx val="6"/>
            <c:invertIfNegative val="0"/>
            <c:bubble3D val="0"/>
            <c:extLst>
              <c:ext xmlns:c16="http://schemas.microsoft.com/office/drawing/2014/chart" uri="{C3380CC4-5D6E-409C-BE32-E72D297353CC}">
                <c16:uniqueId val="{0000000F-36C8-4A11-BAD0-2EF612C4D87E}"/>
              </c:ext>
            </c:extLst>
          </c:dPt>
          <c:dPt>
            <c:idx val="7"/>
            <c:invertIfNegative val="0"/>
            <c:bubble3D val="0"/>
            <c:extLst>
              <c:ext xmlns:c16="http://schemas.microsoft.com/office/drawing/2014/chart" uri="{C3380CC4-5D6E-409C-BE32-E72D297353CC}">
                <c16:uniqueId val="{00000010-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Sheet1!$C$2:$C$6</c:f>
              <c:numCache>
                <c:formatCode>General</c:formatCode>
                <c:ptCount val="5"/>
                <c:pt idx="0">
                  <c:v>9</c:v>
                </c:pt>
                <c:pt idx="1">
                  <c:v>8</c:v>
                </c:pt>
                <c:pt idx="2">
                  <c:v>12</c:v>
                </c:pt>
                <c:pt idx="3">
                  <c:v>13</c:v>
                </c:pt>
                <c:pt idx="4">
                  <c:v>15</c:v>
                </c:pt>
              </c:numCache>
            </c:numRef>
          </c:val>
          <c:extLst>
            <c:ext xmlns:c16="http://schemas.microsoft.com/office/drawing/2014/chart" uri="{C3380CC4-5D6E-409C-BE32-E72D297353CC}">
              <c16:uniqueId val="{00000011-36C8-4A11-BAD0-2EF612C4D87E}"/>
            </c:ext>
          </c:extLst>
        </c:ser>
        <c:ser>
          <c:idx val="2"/>
          <c:order val="2"/>
          <c:tx>
            <c:strRef>
              <c:f>Sheet1!$D$1</c:f>
              <c:strCache>
                <c:ptCount val="1"/>
                <c:pt idx="0">
                  <c:v>% Grow moderately (up to 10%)</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36C8-4A11-BAD0-2EF612C4D87E}"/>
              </c:ext>
            </c:extLst>
          </c:dPt>
          <c:dPt>
            <c:idx val="1"/>
            <c:invertIfNegative val="0"/>
            <c:bubble3D val="0"/>
            <c:extLst>
              <c:ext xmlns:c16="http://schemas.microsoft.com/office/drawing/2014/chart" uri="{C3380CC4-5D6E-409C-BE32-E72D297353CC}">
                <c16:uniqueId val="{00000013-36C8-4A11-BAD0-2EF612C4D87E}"/>
              </c:ext>
            </c:extLst>
          </c:dPt>
          <c:dPt>
            <c:idx val="2"/>
            <c:invertIfNegative val="0"/>
            <c:bubble3D val="0"/>
            <c:extLst>
              <c:ext xmlns:c16="http://schemas.microsoft.com/office/drawing/2014/chart" uri="{C3380CC4-5D6E-409C-BE32-E72D297353CC}">
                <c16:uniqueId val="{00000014-36C8-4A11-BAD0-2EF612C4D87E}"/>
              </c:ext>
            </c:extLst>
          </c:dPt>
          <c:dPt>
            <c:idx val="3"/>
            <c:invertIfNegative val="0"/>
            <c:bubble3D val="0"/>
            <c:extLst>
              <c:ext xmlns:c16="http://schemas.microsoft.com/office/drawing/2014/chart" uri="{C3380CC4-5D6E-409C-BE32-E72D297353CC}">
                <c16:uniqueId val="{00000015-36C8-4A11-BAD0-2EF612C4D87E}"/>
              </c:ext>
            </c:extLst>
          </c:dPt>
          <c:dPt>
            <c:idx val="4"/>
            <c:invertIfNegative val="0"/>
            <c:bubble3D val="0"/>
            <c:extLst>
              <c:ext xmlns:c16="http://schemas.microsoft.com/office/drawing/2014/chart" uri="{C3380CC4-5D6E-409C-BE32-E72D297353CC}">
                <c16:uniqueId val="{00000016-36C8-4A11-BAD0-2EF612C4D87E}"/>
              </c:ext>
            </c:extLst>
          </c:dPt>
          <c:dPt>
            <c:idx val="5"/>
            <c:invertIfNegative val="0"/>
            <c:bubble3D val="0"/>
            <c:extLst>
              <c:ext xmlns:c16="http://schemas.microsoft.com/office/drawing/2014/chart" uri="{C3380CC4-5D6E-409C-BE32-E72D297353CC}">
                <c16:uniqueId val="{00000017-36C8-4A11-BAD0-2EF612C4D87E}"/>
              </c:ext>
            </c:extLst>
          </c:dPt>
          <c:dPt>
            <c:idx val="6"/>
            <c:invertIfNegative val="0"/>
            <c:bubble3D val="0"/>
            <c:extLst>
              <c:ext xmlns:c16="http://schemas.microsoft.com/office/drawing/2014/chart" uri="{C3380CC4-5D6E-409C-BE32-E72D297353CC}">
                <c16:uniqueId val="{00000018-36C8-4A11-BAD0-2EF612C4D87E}"/>
              </c:ext>
            </c:extLst>
          </c:dPt>
          <c:dPt>
            <c:idx val="7"/>
            <c:invertIfNegative val="0"/>
            <c:bubble3D val="0"/>
            <c:extLst>
              <c:ext xmlns:c16="http://schemas.microsoft.com/office/drawing/2014/chart" uri="{C3380CC4-5D6E-409C-BE32-E72D297353CC}">
                <c16:uniqueId val="{00000019-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Sheet1!$D$2:$D$6</c:f>
              <c:numCache>
                <c:formatCode>General</c:formatCode>
                <c:ptCount val="5"/>
                <c:pt idx="0">
                  <c:v>18</c:v>
                </c:pt>
                <c:pt idx="1">
                  <c:v>16</c:v>
                </c:pt>
                <c:pt idx="2">
                  <c:v>25</c:v>
                </c:pt>
                <c:pt idx="3">
                  <c:v>27</c:v>
                </c:pt>
                <c:pt idx="4">
                  <c:v>41</c:v>
                </c:pt>
              </c:numCache>
            </c:numRef>
          </c:val>
          <c:extLst>
            <c:ext xmlns:c16="http://schemas.microsoft.com/office/drawing/2014/chart" uri="{C3380CC4-5D6E-409C-BE32-E72D297353CC}">
              <c16:uniqueId val="{0000001A-36C8-4A11-BAD0-2EF612C4D87E}"/>
            </c:ext>
          </c:extLst>
        </c:ser>
        <c:ser>
          <c:idx val="3"/>
          <c:order val="3"/>
          <c:tx>
            <c:strRef>
              <c:f>Sheet1!$E$1</c:f>
              <c:strCache>
                <c:ptCount val="1"/>
                <c:pt idx="0">
                  <c:v>% Same size</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36C8-4A11-BAD0-2EF612C4D87E}"/>
              </c:ext>
            </c:extLst>
          </c:dPt>
          <c:dPt>
            <c:idx val="1"/>
            <c:invertIfNegative val="0"/>
            <c:bubble3D val="0"/>
            <c:extLst>
              <c:ext xmlns:c16="http://schemas.microsoft.com/office/drawing/2014/chart" uri="{C3380CC4-5D6E-409C-BE32-E72D297353CC}">
                <c16:uniqueId val="{0000001C-36C8-4A11-BAD0-2EF612C4D87E}"/>
              </c:ext>
            </c:extLst>
          </c:dPt>
          <c:dPt>
            <c:idx val="2"/>
            <c:invertIfNegative val="0"/>
            <c:bubble3D val="0"/>
            <c:extLst>
              <c:ext xmlns:c16="http://schemas.microsoft.com/office/drawing/2014/chart" uri="{C3380CC4-5D6E-409C-BE32-E72D297353CC}">
                <c16:uniqueId val="{0000001D-36C8-4A11-BAD0-2EF612C4D87E}"/>
              </c:ext>
            </c:extLst>
          </c:dPt>
          <c:dPt>
            <c:idx val="3"/>
            <c:invertIfNegative val="0"/>
            <c:bubble3D val="0"/>
            <c:extLst>
              <c:ext xmlns:c16="http://schemas.microsoft.com/office/drawing/2014/chart" uri="{C3380CC4-5D6E-409C-BE32-E72D297353CC}">
                <c16:uniqueId val="{0000001E-36C8-4A11-BAD0-2EF612C4D87E}"/>
              </c:ext>
            </c:extLst>
          </c:dPt>
          <c:dPt>
            <c:idx val="4"/>
            <c:invertIfNegative val="0"/>
            <c:bubble3D val="0"/>
            <c:extLst>
              <c:ext xmlns:c16="http://schemas.microsoft.com/office/drawing/2014/chart" uri="{C3380CC4-5D6E-409C-BE32-E72D297353CC}">
                <c16:uniqueId val="{0000001F-36C8-4A11-BAD0-2EF612C4D87E}"/>
              </c:ext>
            </c:extLst>
          </c:dPt>
          <c:dPt>
            <c:idx val="5"/>
            <c:invertIfNegative val="0"/>
            <c:bubble3D val="0"/>
            <c:extLst>
              <c:ext xmlns:c16="http://schemas.microsoft.com/office/drawing/2014/chart" uri="{C3380CC4-5D6E-409C-BE32-E72D297353CC}">
                <c16:uniqueId val="{00000020-36C8-4A11-BAD0-2EF612C4D87E}"/>
              </c:ext>
            </c:extLst>
          </c:dPt>
          <c:dPt>
            <c:idx val="6"/>
            <c:invertIfNegative val="0"/>
            <c:bubble3D val="0"/>
            <c:extLst>
              <c:ext xmlns:c16="http://schemas.microsoft.com/office/drawing/2014/chart" uri="{C3380CC4-5D6E-409C-BE32-E72D297353CC}">
                <c16:uniqueId val="{00000021-36C8-4A11-BAD0-2EF612C4D87E}"/>
              </c:ext>
            </c:extLst>
          </c:dPt>
          <c:dPt>
            <c:idx val="7"/>
            <c:invertIfNegative val="0"/>
            <c:bubble3D val="0"/>
            <c:extLst>
              <c:ext xmlns:c16="http://schemas.microsoft.com/office/drawing/2014/chart" uri="{C3380CC4-5D6E-409C-BE32-E72D297353CC}">
                <c16:uniqueId val="{00000022-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Sheet1!$E$2:$E$6</c:f>
              <c:numCache>
                <c:formatCode>General</c:formatCode>
                <c:ptCount val="5"/>
                <c:pt idx="0">
                  <c:v>44</c:v>
                </c:pt>
                <c:pt idx="1">
                  <c:v>46</c:v>
                </c:pt>
                <c:pt idx="2">
                  <c:v>38</c:v>
                </c:pt>
                <c:pt idx="3">
                  <c:v>35</c:v>
                </c:pt>
                <c:pt idx="4">
                  <c:v>26</c:v>
                </c:pt>
              </c:numCache>
            </c:numRef>
          </c:val>
          <c:extLst>
            <c:ext xmlns:c16="http://schemas.microsoft.com/office/drawing/2014/chart" uri="{C3380CC4-5D6E-409C-BE32-E72D297353CC}">
              <c16:uniqueId val="{00000023-36C8-4A11-BAD0-2EF612C4D87E}"/>
            </c:ext>
          </c:extLst>
        </c:ser>
        <c:ser>
          <c:idx val="4"/>
          <c:order val="4"/>
          <c:tx>
            <c:strRef>
              <c:f>Sheet1!$F$1</c:f>
              <c:strCache>
                <c:ptCount val="1"/>
                <c:pt idx="0">
                  <c:v>% Shrink/sell/close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Sheet1!$F$2:$F$6</c:f>
              <c:numCache>
                <c:formatCode>General</c:formatCode>
                <c:ptCount val="5"/>
                <c:pt idx="0">
                  <c:v>18</c:v>
                </c:pt>
                <c:pt idx="1">
                  <c:v>20</c:v>
                </c:pt>
                <c:pt idx="2">
                  <c:v>10</c:v>
                </c:pt>
                <c:pt idx="3">
                  <c:v>8</c:v>
                </c:pt>
                <c:pt idx="4">
                  <c:v>4</c:v>
                </c:pt>
              </c:numCache>
            </c:numRef>
          </c:val>
          <c:extLst>
            <c:ext xmlns:c16="http://schemas.microsoft.com/office/drawing/2014/chart" uri="{C3380CC4-5D6E-409C-BE32-E72D297353CC}">
              <c16:uniqueId val="{00000024-36C8-4A11-BAD0-2EF612C4D87E}"/>
            </c:ext>
          </c:extLst>
        </c:ser>
        <c:ser>
          <c:idx val="5"/>
          <c:order val="5"/>
          <c:tx>
            <c:strRef>
              <c:f>Sheet1!$G$1</c:f>
              <c:strCache>
                <c:ptCount val="1"/>
                <c:pt idx="0">
                  <c:v>% Don't know/Other</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Sheet1!$G$2:$G$6</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25-36C8-4A11-BAD0-2EF612C4D87E}"/>
            </c:ext>
          </c:extLst>
        </c:ser>
        <c:dLbls>
          <c:showLegendKey val="0"/>
          <c:showVal val="0"/>
          <c:showCatName val="0"/>
          <c:showSerName val="0"/>
          <c:showPercent val="0"/>
          <c:showBubbleSize val="0"/>
        </c:dLbls>
        <c:gapWidth val="37"/>
        <c:overlap val="100"/>
        <c:axId val="217816448"/>
        <c:axId val="217822336"/>
      </c:barChart>
      <c:catAx>
        <c:axId val="217816448"/>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17822336"/>
        <c:crosses val="autoZero"/>
        <c:auto val="1"/>
        <c:lblAlgn val="ctr"/>
        <c:lblOffset val="100"/>
        <c:noMultiLvlLbl val="0"/>
      </c:catAx>
      <c:valAx>
        <c:axId val="217822336"/>
        <c:scaling>
          <c:orientation val="minMax"/>
          <c:max val="1"/>
          <c:min val="0"/>
        </c:scaling>
        <c:delete val="0"/>
        <c:axPos val="b"/>
        <c:numFmt formatCode="0%" sourceLinked="0"/>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217816448"/>
        <c:crosses val="max"/>
        <c:crossBetween val="between"/>
        <c:majorUnit val="0.1"/>
      </c:valAx>
      <c:spPr>
        <a:noFill/>
        <a:ln w="25400">
          <a:noFill/>
        </a:ln>
      </c:spPr>
    </c:plotArea>
    <c:legend>
      <c:legendPos val="b"/>
      <c:layout>
        <c:manualLayout>
          <c:xMode val="edge"/>
          <c:yMode val="edge"/>
          <c:x val="0"/>
          <c:y val="0.87818960749254782"/>
          <c:w val="0.99811467811442978"/>
          <c:h val="0.1177614318764344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310214157260244"/>
          <c:y val="0"/>
          <c:w val="0.55611331027410493"/>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7904-466B-9BBF-DB2F643C2B77}"/>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 continue trading / for general running of business</c:v>
                </c:pt>
                <c:pt idx="1">
                  <c:v>To cover a short term gap until funds were received from customers</c:v>
                </c:pt>
                <c:pt idx="2">
                  <c:v>For flexibility / convenience</c:v>
                </c:pt>
                <c:pt idx="3">
                  <c:v>As a safety net just in case</c:v>
                </c:pt>
                <c:pt idx="4">
                  <c:v>To fund general growth</c:v>
                </c:pt>
                <c:pt idx="5">
                  <c:v>To cover a short term gap due to unexpected expense</c:v>
                </c:pt>
                <c:pt idx="6">
                  <c:v>To fund export activity</c:v>
                </c:pt>
              </c:strCache>
            </c:strRef>
          </c:cat>
          <c:val>
            <c:numRef>
              <c:f>Sheet1!$B$2:$B$8</c:f>
              <c:numCache>
                <c:formatCode>General</c:formatCode>
                <c:ptCount val="7"/>
                <c:pt idx="0">
                  <c:v>56</c:v>
                </c:pt>
                <c:pt idx="1">
                  <c:v>37</c:v>
                </c:pt>
                <c:pt idx="2">
                  <c:v>32</c:v>
                </c:pt>
                <c:pt idx="3">
                  <c:v>24</c:v>
                </c:pt>
                <c:pt idx="4">
                  <c:v>22</c:v>
                </c:pt>
                <c:pt idx="5">
                  <c:v>16</c:v>
                </c:pt>
                <c:pt idx="6">
                  <c:v>5</c:v>
                </c:pt>
              </c:numCache>
            </c:numRef>
          </c:val>
          <c:extLst>
            <c:ext xmlns:c16="http://schemas.microsoft.com/office/drawing/2014/chart" uri="{C3380CC4-5D6E-409C-BE32-E72D297353CC}">
              <c16:uniqueId val="{00000002-7904-466B-9BBF-DB2F643C2B77}"/>
            </c:ext>
          </c:extLst>
        </c:ser>
        <c:dLbls>
          <c:showLegendKey val="0"/>
          <c:showVal val="1"/>
          <c:showCatName val="0"/>
          <c:showSerName val="0"/>
          <c:showPercent val="0"/>
          <c:showBubbleSize val="0"/>
        </c:dLbls>
        <c:gapWidth val="40"/>
        <c:axId val="177387776"/>
        <c:axId val="177617920"/>
      </c:barChart>
      <c:catAx>
        <c:axId val="177387776"/>
        <c:scaling>
          <c:orientation val="maxMin"/>
        </c:scaling>
        <c:delete val="0"/>
        <c:axPos val="l"/>
        <c:numFmt formatCode="General" sourceLinked="1"/>
        <c:majorTickMark val="out"/>
        <c:minorTickMark val="none"/>
        <c:tickLblPos val="nextTo"/>
        <c:txPr>
          <a:bodyPr rot="0" vert="horz" anchor="ctr" anchorCtr="0"/>
          <a:lstStyle/>
          <a:p>
            <a:pPr algn="r">
              <a:defRPr sz="1100">
                <a:latin typeface="Verdana" panose="020B0604030504040204" pitchFamily="34" charset="0"/>
              </a:defRPr>
            </a:pPr>
            <a:endParaRPr lang="en-US"/>
          </a:p>
        </c:txPr>
        <c:crossAx val="177617920"/>
        <c:crosses val="autoZero"/>
        <c:auto val="0"/>
        <c:lblAlgn val="ctr"/>
        <c:lblOffset val="100"/>
        <c:noMultiLvlLbl val="0"/>
      </c:catAx>
      <c:valAx>
        <c:axId val="177617920"/>
        <c:scaling>
          <c:orientation val="minMax"/>
          <c:max val="60"/>
        </c:scaling>
        <c:delete val="1"/>
        <c:axPos val="t"/>
        <c:numFmt formatCode="0.00%" sourceLinked="0"/>
        <c:majorTickMark val="out"/>
        <c:minorTickMark val="none"/>
        <c:tickLblPos val="nextTo"/>
        <c:crossAx val="1773877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64808919781029"/>
          <c:y val="2.42631915506827E-3"/>
          <c:w val="0.77694204980207138"/>
          <c:h val="0.681658779886683"/>
        </c:manualLayout>
      </c:layout>
      <c:barChart>
        <c:barDir val="bar"/>
        <c:grouping val="percentStacked"/>
        <c:varyColors val="0"/>
        <c:ser>
          <c:idx val="0"/>
          <c:order val="0"/>
          <c:tx>
            <c:strRef>
              <c:f>Sheet1!$B$1</c:f>
              <c:strCache>
                <c:ptCount val="1"/>
                <c:pt idx="0">
                  <c:v>% Less than £5,000</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C463-4783-81E6-9F973877AFF7}"/>
              </c:ext>
            </c:extLst>
          </c:dPt>
          <c:dPt>
            <c:idx val="1"/>
            <c:invertIfNegative val="0"/>
            <c:bubble3D val="0"/>
            <c:extLst>
              <c:ext xmlns:c16="http://schemas.microsoft.com/office/drawing/2014/chart" uri="{C3380CC4-5D6E-409C-BE32-E72D297353CC}">
                <c16:uniqueId val="{00000001-C463-4783-81E6-9F973877AFF7}"/>
              </c:ext>
            </c:extLst>
          </c:dPt>
          <c:dPt>
            <c:idx val="2"/>
            <c:invertIfNegative val="0"/>
            <c:bubble3D val="0"/>
            <c:extLst>
              <c:ext xmlns:c16="http://schemas.microsoft.com/office/drawing/2014/chart" uri="{C3380CC4-5D6E-409C-BE32-E72D297353CC}">
                <c16:uniqueId val="{00000002-C463-4783-81E6-9F973877AFF7}"/>
              </c:ext>
            </c:extLst>
          </c:dPt>
          <c:dPt>
            <c:idx val="3"/>
            <c:invertIfNegative val="0"/>
            <c:bubble3D val="0"/>
            <c:extLst>
              <c:ext xmlns:c16="http://schemas.microsoft.com/office/drawing/2014/chart" uri="{C3380CC4-5D6E-409C-BE32-E72D297353CC}">
                <c16:uniqueId val="{00000003-C463-4783-81E6-9F973877AFF7}"/>
              </c:ext>
            </c:extLst>
          </c:dPt>
          <c:dPt>
            <c:idx val="4"/>
            <c:invertIfNegative val="0"/>
            <c:bubble3D val="0"/>
            <c:extLst>
              <c:ext xmlns:c16="http://schemas.microsoft.com/office/drawing/2014/chart" uri="{C3380CC4-5D6E-409C-BE32-E72D297353CC}">
                <c16:uniqueId val="{00000004-C463-4783-81E6-9F973877AFF7}"/>
              </c:ext>
            </c:extLst>
          </c:dPt>
          <c:dPt>
            <c:idx val="5"/>
            <c:invertIfNegative val="0"/>
            <c:bubble3D val="0"/>
            <c:extLst>
              <c:ext xmlns:c16="http://schemas.microsoft.com/office/drawing/2014/chart" uri="{C3380CC4-5D6E-409C-BE32-E72D297353CC}">
                <c16:uniqueId val="{00000005-C463-4783-81E6-9F973877AFF7}"/>
              </c:ext>
            </c:extLst>
          </c:dPt>
          <c:dPt>
            <c:idx val="6"/>
            <c:invertIfNegative val="0"/>
            <c:bubble3D val="0"/>
            <c:extLst>
              <c:ext xmlns:c16="http://schemas.microsoft.com/office/drawing/2014/chart" uri="{C3380CC4-5D6E-409C-BE32-E72D297353CC}">
                <c16:uniqueId val="{00000006-C463-4783-81E6-9F973877AFF7}"/>
              </c:ext>
            </c:extLst>
          </c:dPt>
          <c:dPt>
            <c:idx val="7"/>
            <c:invertIfNegative val="0"/>
            <c:bubble3D val="0"/>
            <c:extLst>
              <c:ext xmlns:c16="http://schemas.microsoft.com/office/drawing/2014/chart" uri="{C3380CC4-5D6E-409C-BE32-E72D297353CC}">
                <c16:uniqueId val="{00000007-C463-4783-81E6-9F973877AFF7}"/>
              </c:ext>
            </c:extLst>
          </c:dPt>
          <c:dLbls>
            <c:spPr>
              <a:noFill/>
              <a:ln>
                <a:noFill/>
              </a:ln>
              <a:effectLst/>
            </c:spPr>
            <c:txPr>
              <a:bodyPr wrap="square" lIns="38100" tIns="19050" rIns="38100" bIns="19050" anchor="ctr" anchorCtr="0">
                <a:spAutoFit/>
              </a:bodyPr>
              <a:lstStyle/>
              <a:p>
                <a:pPr algn="ctr">
                  <a:defRPr lang="en-GB" sz="1400" b="1" i="0" u="none" strike="noStrike" kern="1200" baseline="0">
                    <a:solidFill>
                      <a:schemeClr val="bg1"/>
                    </a:solidFill>
                    <a:latin typeface="Verdana" panose="020B060403050404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SMEs</c:v>
                </c:pt>
                <c:pt idx="1">
                  <c:v>No Employees</c:v>
                </c:pt>
                <c:pt idx="2">
                  <c:v>Employees</c:v>
                </c:pt>
              </c:strCache>
            </c:strRef>
          </c:cat>
          <c:val>
            <c:numRef>
              <c:f>Sheet1!$B$2:$B$4</c:f>
              <c:numCache>
                <c:formatCode>General</c:formatCode>
                <c:ptCount val="3"/>
                <c:pt idx="0">
                  <c:v>25</c:v>
                </c:pt>
                <c:pt idx="1">
                  <c:v>31</c:v>
                </c:pt>
                <c:pt idx="2">
                  <c:v>13</c:v>
                </c:pt>
              </c:numCache>
            </c:numRef>
          </c:val>
          <c:extLst>
            <c:ext xmlns:c16="http://schemas.microsoft.com/office/drawing/2014/chart" uri="{C3380CC4-5D6E-409C-BE32-E72D297353CC}">
              <c16:uniqueId val="{00000008-C463-4783-81E6-9F973877AFF7}"/>
            </c:ext>
          </c:extLst>
        </c:ser>
        <c:ser>
          <c:idx val="1"/>
          <c:order val="1"/>
          <c:tx>
            <c:strRef>
              <c:f>Sheet1!$C$1</c:f>
              <c:strCache>
                <c:ptCount val="1"/>
                <c:pt idx="0">
                  <c:v>% £5,000-£9,999</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C463-4783-81E6-9F973877AFF7}"/>
              </c:ext>
            </c:extLst>
          </c:dPt>
          <c:dPt>
            <c:idx val="1"/>
            <c:invertIfNegative val="0"/>
            <c:bubble3D val="0"/>
            <c:extLst>
              <c:ext xmlns:c16="http://schemas.microsoft.com/office/drawing/2014/chart" uri="{C3380CC4-5D6E-409C-BE32-E72D297353CC}">
                <c16:uniqueId val="{0000000A-C463-4783-81E6-9F973877AFF7}"/>
              </c:ext>
            </c:extLst>
          </c:dPt>
          <c:dPt>
            <c:idx val="2"/>
            <c:invertIfNegative val="0"/>
            <c:bubble3D val="0"/>
            <c:extLst>
              <c:ext xmlns:c16="http://schemas.microsoft.com/office/drawing/2014/chart" uri="{C3380CC4-5D6E-409C-BE32-E72D297353CC}">
                <c16:uniqueId val="{0000000B-C463-4783-81E6-9F973877AFF7}"/>
              </c:ext>
            </c:extLst>
          </c:dPt>
          <c:dPt>
            <c:idx val="3"/>
            <c:invertIfNegative val="0"/>
            <c:bubble3D val="0"/>
            <c:extLst>
              <c:ext xmlns:c16="http://schemas.microsoft.com/office/drawing/2014/chart" uri="{C3380CC4-5D6E-409C-BE32-E72D297353CC}">
                <c16:uniqueId val="{0000000C-C463-4783-81E6-9F973877AFF7}"/>
              </c:ext>
            </c:extLst>
          </c:dPt>
          <c:dPt>
            <c:idx val="4"/>
            <c:invertIfNegative val="0"/>
            <c:bubble3D val="0"/>
            <c:extLst>
              <c:ext xmlns:c16="http://schemas.microsoft.com/office/drawing/2014/chart" uri="{C3380CC4-5D6E-409C-BE32-E72D297353CC}">
                <c16:uniqueId val="{0000000D-C463-4783-81E6-9F973877AFF7}"/>
              </c:ext>
            </c:extLst>
          </c:dPt>
          <c:dPt>
            <c:idx val="5"/>
            <c:invertIfNegative val="0"/>
            <c:bubble3D val="0"/>
            <c:extLst>
              <c:ext xmlns:c16="http://schemas.microsoft.com/office/drawing/2014/chart" uri="{C3380CC4-5D6E-409C-BE32-E72D297353CC}">
                <c16:uniqueId val="{0000000E-C463-4783-81E6-9F973877AFF7}"/>
              </c:ext>
            </c:extLst>
          </c:dPt>
          <c:dPt>
            <c:idx val="6"/>
            <c:invertIfNegative val="0"/>
            <c:bubble3D val="0"/>
            <c:extLst>
              <c:ext xmlns:c16="http://schemas.microsoft.com/office/drawing/2014/chart" uri="{C3380CC4-5D6E-409C-BE32-E72D297353CC}">
                <c16:uniqueId val="{0000000F-C463-4783-81E6-9F973877AFF7}"/>
              </c:ext>
            </c:extLst>
          </c:dPt>
          <c:dPt>
            <c:idx val="7"/>
            <c:invertIfNegative val="0"/>
            <c:bubble3D val="0"/>
            <c:extLst>
              <c:ext xmlns:c16="http://schemas.microsoft.com/office/drawing/2014/chart" uri="{C3380CC4-5D6E-409C-BE32-E72D297353CC}">
                <c16:uniqueId val="{00000010-C463-4783-81E6-9F973877AFF7}"/>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SMEs</c:v>
                </c:pt>
                <c:pt idx="1">
                  <c:v>No Employees</c:v>
                </c:pt>
                <c:pt idx="2">
                  <c:v>Employees</c:v>
                </c:pt>
              </c:strCache>
            </c:strRef>
          </c:cat>
          <c:val>
            <c:numRef>
              <c:f>Sheet1!$C$2:$C$4</c:f>
              <c:numCache>
                <c:formatCode>General</c:formatCode>
                <c:ptCount val="3"/>
                <c:pt idx="0">
                  <c:v>16</c:v>
                </c:pt>
                <c:pt idx="1">
                  <c:v>17</c:v>
                </c:pt>
                <c:pt idx="2">
                  <c:v>12</c:v>
                </c:pt>
              </c:numCache>
            </c:numRef>
          </c:val>
          <c:extLst>
            <c:ext xmlns:c16="http://schemas.microsoft.com/office/drawing/2014/chart" uri="{C3380CC4-5D6E-409C-BE32-E72D297353CC}">
              <c16:uniqueId val="{00000011-C463-4783-81E6-9F973877AFF7}"/>
            </c:ext>
          </c:extLst>
        </c:ser>
        <c:ser>
          <c:idx val="2"/>
          <c:order val="2"/>
          <c:tx>
            <c:strRef>
              <c:f>Sheet1!$D$1</c:f>
              <c:strCache>
                <c:ptCount val="1"/>
                <c:pt idx="0">
                  <c:v>% £10,000-£24,999</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C463-4783-81E6-9F973877AFF7}"/>
              </c:ext>
            </c:extLst>
          </c:dPt>
          <c:dPt>
            <c:idx val="1"/>
            <c:invertIfNegative val="0"/>
            <c:bubble3D val="0"/>
            <c:extLst>
              <c:ext xmlns:c16="http://schemas.microsoft.com/office/drawing/2014/chart" uri="{C3380CC4-5D6E-409C-BE32-E72D297353CC}">
                <c16:uniqueId val="{00000013-C463-4783-81E6-9F973877AFF7}"/>
              </c:ext>
            </c:extLst>
          </c:dPt>
          <c:dPt>
            <c:idx val="2"/>
            <c:invertIfNegative val="0"/>
            <c:bubble3D val="0"/>
            <c:extLst>
              <c:ext xmlns:c16="http://schemas.microsoft.com/office/drawing/2014/chart" uri="{C3380CC4-5D6E-409C-BE32-E72D297353CC}">
                <c16:uniqueId val="{00000014-C463-4783-81E6-9F973877AFF7}"/>
              </c:ext>
            </c:extLst>
          </c:dPt>
          <c:dPt>
            <c:idx val="3"/>
            <c:invertIfNegative val="0"/>
            <c:bubble3D val="0"/>
            <c:extLst>
              <c:ext xmlns:c16="http://schemas.microsoft.com/office/drawing/2014/chart" uri="{C3380CC4-5D6E-409C-BE32-E72D297353CC}">
                <c16:uniqueId val="{00000015-C463-4783-81E6-9F973877AFF7}"/>
              </c:ext>
            </c:extLst>
          </c:dPt>
          <c:dPt>
            <c:idx val="4"/>
            <c:invertIfNegative val="0"/>
            <c:bubble3D val="0"/>
            <c:extLst>
              <c:ext xmlns:c16="http://schemas.microsoft.com/office/drawing/2014/chart" uri="{C3380CC4-5D6E-409C-BE32-E72D297353CC}">
                <c16:uniqueId val="{00000016-C463-4783-81E6-9F973877AFF7}"/>
              </c:ext>
            </c:extLst>
          </c:dPt>
          <c:dPt>
            <c:idx val="5"/>
            <c:invertIfNegative val="0"/>
            <c:bubble3D val="0"/>
            <c:extLst>
              <c:ext xmlns:c16="http://schemas.microsoft.com/office/drawing/2014/chart" uri="{C3380CC4-5D6E-409C-BE32-E72D297353CC}">
                <c16:uniqueId val="{00000017-C463-4783-81E6-9F973877AFF7}"/>
              </c:ext>
            </c:extLst>
          </c:dPt>
          <c:dPt>
            <c:idx val="6"/>
            <c:invertIfNegative val="0"/>
            <c:bubble3D val="0"/>
            <c:extLst>
              <c:ext xmlns:c16="http://schemas.microsoft.com/office/drawing/2014/chart" uri="{C3380CC4-5D6E-409C-BE32-E72D297353CC}">
                <c16:uniqueId val="{00000018-C463-4783-81E6-9F973877AFF7}"/>
              </c:ext>
            </c:extLst>
          </c:dPt>
          <c:dPt>
            <c:idx val="7"/>
            <c:invertIfNegative val="0"/>
            <c:bubble3D val="0"/>
            <c:extLst>
              <c:ext xmlns:c16="http://schemas.microsoft.com/office/drawing/2014/chart" uri="{C3380CC4-5D6E-409C-BE32-E72D297353CC}">
                <c16:uniqueId val="{00000019-C463-4783-81E6-9F973877AFF7}"/>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SMEs</c:v>
                </c:pt>
                <c:pt idx="1">
                  <c:v>No Employees</c:v>
                </c:pt>
                <c:pt idx="2">
                  <c:v>Employees</c:v>
                </c:pt>
              </c:strCache>
            </c:strRef>
          </c:cat>
          <c:val>
            <c:numRef>
              <c:f>Sheet1!$D$2:$D$4</c:f>
              <c:numCache>
                <c:formatCode>General</c:formatCode>
                <c:ptCount val="3"/>
                <c:pt idx="0">
                  <c:v>27</c:v>
                </c:pt>
                <c:pt idx="1">
                  <c:v>29</c:v>
                </c:pt>
                <c:pt idx="2">
                  <c:v>24</c:v>
                </c:pt>
              </c:numCache>
            </c:numRef>
          </c:val>
          <c:extLst>
            <c:ext xmlns:c16="http://schemas.microsoft.com/office/drawing/2014/chart" uri="{C3380CC4-5D6E-409C-BE32-E72D297353CC}">
              <c16:uniqueId val="{0000001A-C463-4783-81E6-9F973877AFF7}"/>
            </c:ext>
          </c:extLst>
        </c:ser>
        <c:ser>
          <c:idx val="3"/>
          <c:order val="3"/>
          <c:tx>
            <c:strRef>
              <c:f>Sheet1!$E$1</c:f>
              <c:strCache>
                <c:ptCount val="1"/>
                <c:pt idx="0">
                  <c:v>% £25,000-£49,999</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C463-4783-81E6-9F973877AFF7}"/>
              </c:ext>
            </c:extLst>
          </c:dPt>
          <c:dPt>
            <c:idx val="1"/>
            <c:invertIfNegative val="0"/>
            <c:bubble3D val="0"/>
            <c:extLst>
              <c:ext xmlns:c16="http://schemas.microsoft.com/office/drawing/2014/chart" uri="{C3380CC4-5D6E-409C-BE32-E72D297353CC}">
                <c16:uniqueId val="{0000001C-C463-4783-81E6-9F973877AFF7}"/>
              </c:ext>
            </c:extLst>
          </c:dPt>
          <c:dPt>
            <c:idx val="2"/>
            <c:invertIfNegative val="0"/>
            <c:bubble3D val="0"/>
            <c:extLst>
              <c:ext xmlns:c16="http://schemas.microsoft.com/office/drawing/2014/chart" uri="{C3380CC4-5D6E-409C-BE32-E72D297353CC}">
                <c16:uniqueId val="{0000001D-C463-4783-81E6-9F973877AFF7}"/>
              </c:ext>
            </c:extLst>
          </c:dPt>
          <c:dPt>
            <c:idx val="3"/>
            <c:invertIfNegative val="0"/>
            <c:bubble3D val="0"/>
            <c:extLst>
              <c:ext xmlns:c16="http://schemas.microsoft.com/office/drawing/2014/chart" uri="{C3380CC4-5D6E-409C-BE32-E72D297353CC}">
                <c16:uniqueId val="{0000001E-C463-4783-81E6-9F973877AFF7}"/>
              </c:ext>
            </c:extLst>
          </c:dPt>
          <c:dPt>
            <c:idx val="4"/>
            <c:invertIfNegative val="0"/>
            <c:bubble3D val="0"/>
            <c:extLst>
              <c:ext xmlns:c16="http://schemas.microsoft.com/office/drawing/2014/chart" uri="{C3380CC4-5D6E-409C-BE32-E72D297353CC}">
                <c16:uniqueId val="{0000001F-C463-4783-81E6-9F973877AFF7}"/>
              </c:ext>
            </c:extLst>
          </c:dPt>
          <c:dPt>
            <c:idx val="5"/>
            <c:invertIfNegative val="0"/>
            <c:bubble3D val="0"/>
            <c:extLst>
              <c:ext xmlns:c16="http://schemas.microsoft.com/office/drawing/2014/chart" uri="{C3380CC4-5D6E-409C-BE32-E72D297353CC}">
                <c16:uniqueId val="{00000020-C463-4783-81E6-9F973877AFF7}"/>
              </c:ext>
            </c:extLst>
          </c:dPt>
          <c:dPt>
            <c:idx val="6"/>
            <c:invertIfNegative val="0"/>
            <c:bubble3D val="0"/>
            <c:extLst>
              <c:ext xmlns:c16="http://schemas.microsoft.com/office/drawing/2014/chart" uri="{C3380CC4-5D6E-409C-BE32-E72D297353CC}">
                <c16:uniqueId val="{00000021-C463-4783-81E6-9F973877AFF7}"/>
              </c:ext>
            </c:extLst>
          </c:dPt>
          <c:dPt>
            <c:idx val="7"/>
            <c:invertIfNegative val="0"/>
            <c:bubble3D val="0"/>
            <c:extLst>
              <c:ext xmlns:c16="http://schemas.microsoft.com/office/drawing/2014/chart" uri="{C3380CC4-5D6E-409C-BE32-E72D297353CC}">
                <c16:uniqueId val="{00000022-C463-4783-81E6-9F973877AFF7}"/>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SMEs</c:v>
                </c:pt>
                <c:pt idx="1">
                  <c:v>No Employees</c:v>
                </c:pt>
                <c:pt idx="2">
                  <c:v>Employees</c:v>
                </c:pt>
              </c:strCache>
            </c:strRef>
          </c:cat>
          <c:val>
            <c:numRef>
              <c:f>Sheet1!$E$2:$E$4</c:f>
              <c:numCache>
                <c:formatCode>General</c:formatCode>
                <c:ptCount val="3"/>
                <c:pt idx="0">
                  <c:v>9</c:v>
                </c:pt>
                <c:pt idx="1">
                  <c:v>7</c:v>
                </c:pt>
                <c:pt idx="2">
                  <c:v>12</c:v>
                </c:pt>
              </c:numCache>
            </c:numRef>
          </c:val>
          <c:extLst>
            <c:ext xmlns:c16="http://schemas.microsoft.com/office/drawing/2014/chart" uri="{C3380CC4-5D6E-409C-BE32-E72D297353CC}">
              <c16:uniqueId val="{00000023-C463-4783-81E6-9F973877AFF7}"/>
            </c:ext>
          </c:extLst>
        </c:ser>
        <c:ser>
          <c:idx val="4"/>
          <c:order val="4"/>
          <c:tx>
            <c:strRef>
              <c:f>Sheet1!$F$1</c:f>
              <c:strCache>
                <c:ptCount val="1"/>
                <c:pt idx="0">
                  <c:v>% £50,000-£99,999</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SMEs</c:v>
                </c:pt>
                <c:pt idx="1">
                  <c:v>No Employees</c:v>
                </c:pt>
                <c:pt idx="2">
                  <c:v>Employees</c:v>
                </c:pt>
              </c:strCache>
            </c:strRef>
          </c:cat>
          <c:val>
            <c:numRef>
              <c:f>Sheet1!$F$2:$F$4</c:f>
              <c:numCache>
                <c:formatCode>General</c:formatCode>
                <c:ptCount val="3"/>
                <c:pt idx="0">
                  <c:v>6</c:v>
                </c:pt>
                <c:pt idx="1">
                  <c:v>3</c:v>
                </c:pt>
                <c:pt idx="2">
                  <c:v>11</c:v>
                </c:pt>
              </c:numCache>
            </c:numRef>
          </c:val>
          <c:extLst>
            <c:ext xmlns:c16="http://schemas.microsoft.com/office/drawing/2014/chart" uri="{C3380CC4-5D6E-409C-BE32-E72D297353CC}">
              <c16:uniqueId val="{00000024-C463-4783-81E6-9F973877AFF7}"/>
            </c:ext>
          </c:extLst>
        </c:ser>
        <c:ser>
          <c:idx val="5"/>
          <c:order val="5"/>
          <c:tx>
            <c:strRef>
              <c:f>Sheet1!$G$1</c:f>
              <c:strCache>
                <c:ptCount val="1"/>
                <c:pt idx="0">
                  <c:v>% More than £100,000</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SMEs</c:v>
                </c:pt>
                <c:pt idx="1">
                  <c:v>No Employees</c:v>
                </c:pt>
                <c:pt idx="2">
                  <c:v>Employees</c:v>
                </c:pt>
              </c:strCache>
            </c:strRef>
          </c:cat>
          <c:val>
            <c:numRef>
              <c:f>Sheet1!$G$2:$G$4</c:f>
              <c:numCache>
                <c:formatCode>General</c:formatCode>
                <c:ptCount val="3"/>
                <c:pt idx="0">
                  <c:v>12</c:v>
                </c:pt>
                <c:pt idx="1">
                  <c:v>7</c:v>
                </c:pt>
                <c:pt idx="2">
                  <c:v>22</c:v>
                </c:pt>
              </c:numCache>
            </c:numRef>
          </c:val>
          <c:extLst>
            <c:ext xmlns:c16="http://schemas.microsoft.com/office/drawing/2014/chart" uri="{C3380CC4-5D6E-409C-BE32-E72D297353CC}">
              <c16:uniqueId val="{00000025-C463-4783-81E6-9F973877AFF7}"/>
            </c:ext>
          </c:extLst>
        </c:ser>
        <c:ser>
          <c:idx val="6"/>
          <c:order val="6"/>
          <c:tx>
            <c:strRef>
              <c:f>Sheet1!$H$1</c:f>
              <c:strCache>
                <c:ptCount val="1"/>
                <c:pt idx="0">
                  <c:v>% Don't know/Refused</c:v>
                </c:pt>
              </c:strCache>
            </c:strRef>
          </c:tx>
          <c:spPr>
            <a:solidFill>
              <a:sysClr val="windowText" lastClr="000000"/>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 SMEs</c:v>
                </c:pt>
                <c:pt idx="1">
                  <c:v>No Employees</c:v>
                </c:pt>
                <c:pt idx="2">
                  <c:v>Employees</c:v>
                </c:pt>
              </c:strCache>
            </c:strRef>
          </c:cat>
          <c:val>
            <c:numRef>
              <c:f>Sheet1!$H$2:$H$4</c:f>
              <c:numCache>
                <c:formatCode>General</c:formatCode>
                <c:ptCount val="3"/>
                <c:pt idx="0">
                  <c:v>5</c:v>
                </c:pt>
                <c:pt idx="1">
                  <c:v>5</c:v>
                </c:pt>
                <c:pt idx="2">
                  <c:v>7</c:v>
                </c:pt>
              </c:numCache>
            </c:numRef>
          </c:val>
          <c:extLst>
            <c:ext xmlns:c16="http://schemas.microsoft.com/office/drawing/2014/chart" uri="{C3380CC4-5D6E-409C-BE32-E72D297353CC}">
              <c16:uniqueId val="{00000026-C463-4783-81E6-9F973877AFF7}"/>
            </c:ext>
          </c:extLst>
        </c:ser>
        <c:dLbls>
          <c:showLegendKey val="0"/>
          <c:showVal val="1"/>
          <c:showCatName val="0"/>
          <c:showSerName val="0"/>
          <c:showPercent val="0"/>
          <c:showBubbleSize val="0"/>
        </c:dLbls>
        <c:gapWidth val="37"/>
        <c:overlap val="100"/>
        <c:axId val="176870144"/>
        <c:axId val="176871680"/>
      </c:barChart>
      <c:catAx>
        <c:axId val="176870144"/>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176871680"/>
        <c:crosses val="autoZero"/>
        <c:auto val="1"/>
        <c:lblAlgn val="ctr"/>
        <c:lblOffset val="100"/>
        <c:noMultiLvlLbl val="0"/>
      </c:catAx>
      <c:valAx>
        <c:axId val="176871680"/>
        <c:scaling>
          <c:orientation val="minMax"/>
          <c:max val="1"/>
        </c:scaling>
        <c:delete val="1"/>
        <c:axPos val="b"/>
        <c:numFmt formatCode="0%" sourceLinked="1"/>
        <c:majorTickMark val="out"/>
        <c:minorTickMark val="none"/>
        <c:tickLblPos val="nextTo"/>
        <c:crossAx val="176870144"/>
        <c:crosses val="max"/>
        <c:crossBetween val="between"/>
        <c:majorUnit val="0.1"/>
      </c:valAx>
      <c:spPr>
        <a:noFill/>
        <a:ln w="25400">
          <a:noFill/>
        </a:ln>
      </c:spPr>
    </c:plotArea>
    <c:legend>
      <c:legendPos val="b"/>
      <c:layout>
        <c:manualLayout>
          <c:xMode val="edge"/>
          <c:yMode val="edge"/>
          <c:x val="4.3545872106426506E-2"/>
          <c:y val="0.72197313343410852"/>
          <c:w val="0.73598586772563923"/>
          <c:h val="0.20889633688339579"/>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971232551174079"/>
          <c:y val="0"/>
          <c:w val="0.34507941552296406"/>
          <c:h val="0.95224759068966836"/>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983D-4395-8683-8A2B20C910EC}"/>
              </c:ext>
            </c:extLst>
          </c:dPt>
          <c:dLbls>
            <c:numFmt formatCode="0\%" sourceLinked="0"/>
            <c:spPr>
              <a:noFill/>
              <a:ln>
                <a:noFill/>
              </a:ln>
              <a:effectLst/>
            </c:spPr>
            <c:txPr>
              <a:bodyPr/>
              <a:lstStyle/>
              <a:p>
                <a:pPr>
                  <a:defRPr sz="14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Went directly to main bank</c:v>
                </c:pt>
                <c:pt idx="1">
                  <c:v>Researched finance types on internet</c:v>
                </c:pt>
                <c:pt idx="2">
                  <c:v>Spoke to supplier/dealer/manufacturer</c:v>
                </c:pt>
                <c:pt idx="3">
                  <c:v>Sought advice from other businesses/friends</c:v>
                </c:pt>
                <c:pt idx="4">
                  <c:v>Went to finance provider other than bank</c:v>
                </c:pt>
                <c:pt idx="5">
                  <c:v>Spoke to accountant</c:v>
                </c:pt>
                <c:pt idx="6">
                  <c:v>Spoke to finance adviser</c:v>
                </c:pt>
                <c:pt idx="7">
                  <c:v>Spoke to board/directors/seniors</c:v>
                </c:pt>
                <c:pt idx="8">
                  <c:v>Looked into finance options</c:v>
                </c:pt>
                <c:pt idx="9">
                  <c:v>Used a credit card/overdraft/existing facilities</c:v>
                </c:pt>
                <c:pt idx="10">
                  <c:v>Examined expenses/cash flow/company accounts</c:v>
                </c:pt>
                <c:pt idx="11">
                  <c:v>Went directly to another bank </c:v>
                </c:pt>
              </c:strCache>
            </c:strRef>
          </c:cat>
          <c:val>
            <c:numRef>
              <c:f>Sheet1!$B$2:$B$13</c:f>
              <c:numCache>
                <c:formatCode>General</c:formatCode>
                <c:ptCount val="12"/>
                <c:pt idx="0">
                  <c:v>33</c:v>
                </c:pt>
                <c:pt idx="1">
                  <c:v>14</c:v>
                </c:pt>
                <c:pt idx="2">
                  <c:v>11</c:v>
                </c:pt>
                <c:pt idx="3">
                  <c:v>6</c:v>
                </c:pt>
                <c:pt idx="4">
                  <c:v>5</c:v>
                </c:pt>
                <c:pt idx="5">
                  <c:v>4</c:v>
                </c:pt>
                <c:pt idx="6">
                  <c:v>3</c:v>
                </c:pt>
                <c:pt idx="7">
                  <c:v>3</c:v>
                </c:pt>
                <c:pt idx="8">
                  <c:v>3</c:v>
                </c:pt>
                <c:pt idx="9">
                  <c:v>2</c:v>
                </c:pt>
                <c:pt idx="10">
                  <c:v>2</c:v>
                </c:pt>
                <c:pt idx="11">
                  <c:v>2</c:v>
                </c:pt>
              </c:numCache>
            </c:numRef>
          </c:val>
          <c:extLst>
            <c:ext xmlns:c16="http://schemas.microsoft.com/office/drawing/2014/chart" uri="{C3380CC4-5D6E-409C-BE32-E72D297353CC}">
              <c16:uniqueId val="{00000002-983D-4395-8683-8A2B20C910EC}"/>
            </c:ext>
          </c:extLst>
        </c:ser>
        <c:dLbls>
          <c:showLegendKey val="0"/>
          <c:showVal val="1"/>
          <c:showCatName val="0"/>
          <c:showSerName val="0"/>
          <c:showPercent val="0"/>
          <c:showBubbleSize val="0"/>
        </c:dLbls>
        <c:gapWidth val="40"/>
        <c:axId val="178678784"/>
        <c:axId val="135058176"/>
      </c:barChart>
      <c:catAx>
        <c:axId val="178678784"/>
        <c:scaling>
          <c:orientation val="maxMin"/>
        </c:scaling>
        <c:delete val="0"/>
        <c:axPos val="l"/>
        <c:numFmt formatCode="General" sourceLinked="1"/>
        <c:majorTickMark val="out"/>
        <c:minorTickMark val="none"/>
        <c:tickLblPos val="nextTo"/>
        <c:txPr>
          <a:bodyPr rot="0" vert="horz" anchor="ctr" anchorCtr="0"/>
          <a:lstStyle/>
          <a:p>
            <a:pPr algn="r">
              <a:defRPr sz="1100">
                <a:latin typeface="Verdana" panose="020B0604030504040204" pitchFamily="34" charset="0"/>
              </a:defRPr>
            </a:pPr>
            <a:endParaRPr lang="en-US"/>
          </a:p>
        </c:txPr>
        <c:crossAx val="135058176"/>
        <c:crosses val="autoZero"/>
        <c:auto val="0"/>
        <c:lblAlgn val="ctr"/>
        <c:lblOffset val="100"/>
        <c:noMultiLvlLbl val="0"/>
      </c:catAx>
      <c:valAx>
        <c:axId val="135058176"/>
        <c:scaling>
          <c:orientation val="minMax"/>
          <c:max val="50"/>
        </c:scaling>
        <c:delete val="1"/>
        <c:axPos val="t"/>
        <c:numFmt formatCode="0.00%" sourceLinked="0"/>
        <c:majorTickMark val="out"/>
        <c:minorTickMark val="none"/>
        <c:tickLblPos val="none"/>
        <c:crossAx val="1786787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52944462530105"/>
          <c:y val="0"/>
          <c:w val="0.68036318547037333"/>
          <c:h val="1"/>
        </c:manualLayout>
      </c:layout>
      <c:barChart>
        <c:barDir val="bar"/>
        <c:grouping val="clustered"/>
        <c:varyColors val="0"/>
        <c:ser>
          <c:idx val="0"/>
          <c:order val="0"/>
          <c:tx>
            <c:strRef>
              <c:f>Sheet1!$B$1</c:f>
              <c:strCache>
                <c:ptCount val="1"/>
                <c:pt idx="0">
                  <c:v>% Influenced decision on type of finance</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51F8-4CB0-B46C-E0453C13CEBE}"/>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Self</c:v>
                </c:pt>
                <c:pt idx="1">
                  <c:v>Bank or finance provider</c:v>
                </c:pt>
                <c:pt idx="2">
                  <c:v>Internet</c:v>
                </c:pt>
                <c:pt idx="3">
                  <c:v>Advisor</c:v>
                </c:pt>
                <c:pt idx="4">
                  <c:v>Government</c:v>
                </c:pt>
                <c:pt idx="5">
                  <c:v>Other</c:v>
                </c:pt>
              </c:strCache>
            </c:strRef>
          </c:cat>
          <c:val>
            <c:numRef>
              <c:f>Sheet1!$B$2:$B$7</c:f>
              <c:numCache>
                <c:formatCode>General</c:formatCode>
                <c:ptCount val="6"/>
                <c:pt idx="0">
                  <c:v>27</c:v>
                </c:pt>
                <c:pt idx="1">
                  <c:v>24</c:v>
                </c:pt>
                <c:pt idx="2">
                  <c:v>12</c:v>
                </c:pt>
                <c:pt idx="3">
                  <c:v>7</c:v>
                </c:pt>
                <c:pt idx="4">
                  <c:v>1</c:v>
                </c:pt>
                <c:pt idx="5">
                  <c:v>19</c:v>
                </c:pt>
              </c:numCache>
            </c:numRef>
          </c:val>
          <c:extLst>
            <c:ext xmlns:c16="http://schemas.microsoft.com/office/drawing/2014/chart" uri="{C3380CC4-5D6E-409C-BE32-E72D297353CC}">
              <c16:uniqueId val="{00000002-51F8-4CB0-B46C-E0453C13CEBE}"/>
            </c:ext>
          </c:extLst>
        </c:ser>
        <c:ser>
          <c:idx val="2"/>
          <c:order val="1"/>
          <c:tx>
            <c:strRef>
              <c:f>Sheet1!$C$1</c:f>
              <c:strCache>
                <c:ptCount val="1"/>
                <c:pt idx="0">
                  <c:v>% Main influence on type of finance</c:v>
                </c:pt>
              </c:strCache>
            </c:strRef>
          </c:tx>
          <c:spPr>
            <a:solidFill>
              <a:srgbClr val="B61A1D"/>
            </a:solidFill>
          </c:spPr>
          <c:invertIfNegative val="0"/>
          <c:dLbls>
            <c:numFmt formatCode="0\%" sourceLinked="0"/>
            <c:spPr>
              <a:noFill/>
              <a:ln>
                <a:noFill/>
              </a:ln>
              <a:effectLst/>
            </c:spPr>
            <c:txPr>
              <a:bodyPr wrap="square" lIns="38100" tIns="19050" rIns="38100" bIns="19050" anchor="ctr" anchorCtr="0">
                <a:spAutoFit/>
              </a:bodyPr>
              <a:lstStyle/>
              <a:p>
                <a:pPr algn="ctr">
                  <a:defRPr lang="en-GB" sz="1200" b="0" i="0" u="none" strike="noStrike" kern="1200" baseline="0">
                    <a:solidFill>
                      <a:schemeClr val="tx1"/>
                    </a:solidFill>
                    <a:latin typeface="Verdana" panose="020B060403050404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Self</c:v>
                </c:pt>
                <c:pt idx="1">
                  <c:v>Bank or finance provider</c:v>
                </c:pt>
                <c:pt idx="2">
                  <c:v>Internet</c:v>
                </c:pt>
                <c:pt idx="3">
                  <c:v>Advisor</c:v>
                </c:pt>
                <c:pt idx="4">
                  <c:v>Government</c:v>
                </c:pt>
                <c:pt idx="5">
                  <c:v>Other</c:v>
                </c:pt>
              </c:strCache>
            </c:strRef>
          </c:cat>
          <c:val>
            <c:numRef>
              <c:f>Sheet1!$C$2:$C$7</c:f>
              <c:numCache>
                <c:formatCode>General</c:formatCode>
                <c:ptCount val="6"/>
                <c:pt idx="0">
                  <c:v>17</c:v>
                </c:pt>
                <c:pt idx="1">
                  <c:v>20</c:v>
                </c:pt>
                <c:pt idx="2">
                  <c:v>14</c:v>
                </c:pt>
                <c:pt idx="3">
                  <c:v>8</c:v>
                </c:pt>
                <c:pt idx="4">
                  <c:v>7</c:v>
                </c:pt>
                <c:pt idx="5">
                  <c:v>11</c:v>
                </c:pt>
              </c:numCache>
            </c:numRef>
          </c:val>
          <c:extLst>
            <c:ext xmlns:c16="http://schemas.microsoft.com/office/drawing/2014/chart" uri="{C3380CC4-5D6E-409C-BE32-E72D297353CC}">
              <c16:uniqueId val="{00000000-9CE0-4040-A70D-F8C388037E17}"/>
            </c:ext>
          </c:extLst>
        </c:ser>
        <c:ser>
          <c:idx val="1"/>
          <c:order val="2"/>
          <c:tx>
            <c:strRef>
              <c:f>Sheet1!$D$1</c:f>
              <c:strCache>
                <c:ptCount val="1"/>
                <c:pt idx="0">
                  <c:v>% Influenced decision on specific provider to approach</c:v>
                </c:pt>
              </c:strCache>
            </c:strRef>
          </c:tx>
          <c:spPr>
            <a:solidFill>
              <a:srgbClr val="7F7F7F"/>
            </a:solidFill>
          </c:spPr>
          <c:invertIfNegative val="0"/>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Self</c:v>
                </c:pt>
                <c:pt idx="1">
                  <c:v>Bank or finance provider</c:v>
                </c:pt>
                <c:pt idx="2">
                  <c:v>Internet</c:v>
                </c:pt>
                <c:pt idx="3">
                  <c:v>Advisor</c:v>
                </c:pt>
                <c:pt idx="4">
                  <c:v>Government</c:v>
                </c:pt>
                <c:pt idx="5">
                  <c:v>Other</c:v>
                </c:pt>
              </c:strCache>
            </c:strRef>
          </c:cat>
          <c:val>
            <c:numRef>
              <c:f>Sheet1!$D$2:$D$7</c:f>
              <c:numCache>
                <c:formatCode>General</c:formatCode>
                <c:ptCount val="6"/>
                <c:pt idx="0">
                  <c:v>24</c:v>
                </c:pt>
                <c:pt idx="1">
                  <c:v>29</c:v>
                </c:pt>
                <c:pt idx="2">
                  <c:v>10</c:v>
                </c:pt>
                <c:pt idx="3">
                  <c:v>4</c:v>
                </c:pt>
                <c:pt idx="4">
                  <c:v>1</c:v>
                </c:pt>
                <c:pt idx="5">
                  <c:v>21</c:v>
                </c:pt>
              </c:numCache>
            </c:numRef>
          </c:val>
          <c:extLst>
            <c:ext xmlns:c16="http://schemas.microsoft.com/office/drawing/2014/chart" uri="{C3380CC4-5D6E-409C-BE32-E72D297353CC}">
              <c16:uniqueId val="{00000003-51F8-4CB0-B46C-E0453C13CEBE}"/>
            </c:ext>
          </c:extLst>
        </c:ser>
        <c:dLbls>
          <c:showLegendKey val="0"/>
          <c:showVal val="1"/>
          <c:showCatName val="0"/>
          <c:showSerName val="0"/>
          <c:showPercent val="0"/>
          <c:showBubbleSize val="0"/>
        </c:dLbls>
        <c:gapWidth val="40"/>
        <c:axId val="217001344"/>
        <c:axId val="217011328"/>
      </c:barChart>
      <c:catAx>
        <c:axId val="217001344"/>
        <c:scaling>
          <c:orientation val="maxMin"/>
        </c:scaling>
        <c:delete val="0"/>
        <c:axPos val="l"/>
        <c:numFmt formatCode="General" sourceLinked="1"/>
        <c:majorTickMark val="out"/>
        <c:minorTickMark val="none"/>
        <c:tickLblPos val="nextTo"/>
        <c:txPr>
          <a:bodyPr rot="0" vert="horz" anchor="ctr" anchorCtr="0"/>
          <a:lstStyle/>
          <a:p>
            <a:pPr algn="r">
              <a:defRPr sz="1400">
                <a:latin typeface="Verdana" panose="020B0604030504040204" pitchFamily="34" charset="0"/>
              </a:defRPr>
            </a:pPr>
            <a:endParaRPr lang="en-US"/>
          </a:p>
        </c:txPr>
        <c:crossAx val="217011328"/>
        <c:crosses val="autoZero"/>
        <c:auto val="0"/>
        <c:lblAlgn val="ctr"/>
        <c:lblOffset val="100"/>
        <c:noMultiLvlLbl val="0"/>
      </c:catAx>
      <c:valAx>
        <c:axId val="217011328"/>
        <c:scaling>
          <c:orientation val="minMax"/>
          <c:max val="50"/>
        </c:scaling>
        <c:delete val="1"/>
        <c:axPos val="t"/>
        <c:numFmt formatCode="0.00%" sourceLinked="0"/>
        <c:majorTickMark val="out"/>
        <c:minorTickMark val="none"/>
        <c:tickLblPos val="none"/>
        <c:crossAx val="217001344"/>
        <c:crosses val="autoZero"/>
        <c:crossBetween val="between"/>
      </c:valAx>
    </c:plotArea>
    <c:legend>
      <c:legendPos val="r"/>
      <c:layout>
        <c:manualLayout>
          <c:xMode val="edge"/>
          <c:yMode val="edge"/>
          <c:x val="0.7693838177381751"/>
          <c:y val="0.10102248636633614"/>
          <c:w val="0.22915575442491284"/>
          <c:h val="0.72469067029434098"/>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840499033750919E-2"/>
          <c:y val="2.42631915506827E-3"/>
          <c:w val="0.88374954844546216"/>
          <c:h val="0.81174755117083852"/>
        </c:manualLayout>
      </c:layout>
      <c:barChart>
        <c:barDir val="bar"/>
        <c:grouping val="percentStacked"/>
        <c:varyColors val="0"/>
        <c:ser>
          <c:idx val="0"/>
          <c:order val="0"/>
          <c:tx>
            <c:strRef>
              <c:f>Sheet1!$B$1</c:f>
              <c:strCache>
                <c:ptCount val="1"/>
                <c:pt idx="0">
                  <c:v>% One</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1D05-4B04-B049-0B6179EF51F3}"/>
              </c:ext>
            </c:extLst>
          </c:dPt>
          <c:dPt>
            <c:idx val="1"/>
            <c:invertIfNegative val="0"/>
            <c:bubble3D val="0"/>
            <c:extLst>
              <c:ext xmlns:c16="http://schemas.microsoft.com/office/drawing/2014/chart" uri="{C3380CC4-5D6E-409C-BE32-E72D297353CC}">
                <c16:uniqueId val="{00000001-1D05-4B04-B049-0B6179EF51F3}"/>
              </c:ext>
            </c:extLst>
          </c:dPt>
          <c:dPt>
            <c:idx val="2"/>
            <c:invertIfNegative val="0"/>
            <c:bubble3D val="0"/>
            <c:extLst>
              <c:ext xmlns:c16="http://schemas.microsoft.com/office/drawing/2014/chart" uri="{C3380CC4-5D6E-409C-BE32-E72D297353CC}">
                <c16:uniqueId val="{00000002-1D05-4B04-B049-0B6179EF51F3}"/>
              </c:ext>
            </c:extLst>
          </c:dPt>
          <c:dPt>
            <c:idx val="3"/>
            <c:invertIfNegative val="0"/>
            <c:bubble3D val="0"/>
            <c:extLst>
              <c:ext xmlns:c16="http://schemas.microsoft.com/office/drawing/2014/chart" uri="{C3380CC4-5D6E-409C-BE32-E72D297353CC}">
                <c16:uniqueId val="{00000006-1D05-4B04-B049-0B6179EF51F3}"/>
              </c:ext>
            </c:extLst>
          </c:dPt>
          <c:dPt>
            <c:idx val="4"/>
            <c:invertIfNegative val="0"/>
            <c:bubble3D val="0"/>
            <c:extLst>
              <c:ext xmlns:c16="http://schemas.microsoft.com/office/drawing/2014/chart" uri="{C3380CC4-5D6E-409C-BE32-E72D297353CC}">
                <c16:uniqueId val="{00000007-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3"/>
                <c:pt idx="0">
                  <c:v>2018</c:v>
                </c:pt>
                <c:pt idx="1">
                  <c:v>2017</c:v>
                </c:pt>
                <c:pt idx="2">
                  <c:v>2016</c:v>
                </c:pt>
              </c:numCache>
            </c:numRef>
          </c:cat>
          <c:val>
            <c:numRef>
              <c:f>Sheet1!$B$2:$B$7</c:f>
              <c:numCache>
                <c:formatCode>General</c:formatCode>
                <c:ptCount val="3"/>
                <c:pt idx="0">
                  <c:v>55</c:v>
                </c:pt>
                <c:pt idx="1">
                  <c:v>56</c:v>
                </c:pt>
                <c:pt idx="2">
                  <c:v>60</c:v>
                </c:pt>
              </c:numCache>
            </c:numRef>
          </c:val>
          <c:extLst>
            <c:ext xmlns:c16="http://schemas.microsoft.com/office/drawing/2014/chart" uri="{C3380CC4-5D6E-409C-BE32-E72D297353CC}">
              <c16:uniqueId val="{00000008-1D05-4B04-B049-0B6179EF51F3}"/>
            </c:ext>
          </c:extLst>
        </c:ser>
        <c:ser>
          <c:idx val="1"/>
          <c:order val="1"/>
          <c:tx>
            <c:strRef>
              <c:f>Sheet1!$C$1</c:f>
              <c:strCache>
                <c:ptCount val="1"/>
                <c:pt idx="0">
                  <c:v>% Two</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1D05-4B04-B049-0B6179EF51F3}"/>
              </c:ext>
            </c:extLst>
          </c:dPt>
          <c:dPt>
            <c:idx val="1"/>
            <c:invertIfNegative val="0"/>
            <c:bubble3D val="0"/>
            <c:extLst>
              <c:ext xmlns:c16="http://schemas.microsoft.com/office/drawing/2014/chart" uri="{C3380CC4-5D6E-409C-BE32-E72D297353CC}">
                <c16:uniqueId val="{0000000A-1D05-4B04-B049-0B6179EF51F3}"/>
              </c:ext>
            </c:extLst>
          </c:dPt>
          <c:dPt>
            <c:idx val="2"/>
            <c:invertIfNegative val="0"/>
            <c:bubble3D val="0"/>
            <c:extLst>
              <c:ext xmlns:c16="http://schemas.microsoft.com/office/drawing/2014/chart" uri="{C3380CC4-5D6E-409C-BE32-E72D297353CC}">
                <c16:uniqueId val="{0000000B-1D05-4B04-B049-0B6179EF51F3}"/>
              </c:ext>
            </c:extLst>
          </c:dPt>
          <c:dPt>
            <c:idx val="3"/>
            <c:invertIfNegative val="0"/>
            <c:bubble3D val="0"/>
            <c:extLst>
              <c:ext xmlns:c16="http://schemas.microsoft.com/office/drawing/2014/chart" uri="{C3380CC4-5D6E-409C-BE32-E72D297353CC}">
                <c16:uniqueId val="{0000000F-1D05-4B04-B049-0B6179EF51F3}"/>
              </c:ext>
            </c:extLst>
          </c:dPt>
          <c:dPt>
            <c:idx val="4"/>
            <c:invertIfNegative val="0"/>
            <c:bubble3D val="0"/>
            <c:extLst>
              <c:ext xmlns:c16="http://schemas.microsoft.com/office/drawing/2014/chart" uri="{C3380CC4-5D6E-409C-BE32-E72D297353CC}">
                <c16:uniqueId val="{00000010-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3"/>
                <c:pt idx="0">
                  <c:v>2018</c:v>
                </c:pt>
                <c:pt idx="1">
                  <c:v>2017</c:v>
                </c:pt>
                <c:pt idx="2">
                  <c:v>2016</c:v>
                </c:pt>
              </c:numCache>
            </c:numRef>
          </c:cat>
          <c:val>
            <c:numRef>
              <c:f>Sheet1!$C$2:$C$7</c:f>
              <c:numCache>
                <c:formatCode>General</c:formatCode>
                <c:ptCount val="3"/>
                <c:pt idx="0">
                  <c:v>15</c:v>
                </c:pt>
                <c:pt idx="1">
                  <c:v>11</c:v>
                </c:pt>
                <c:pt idx="2">
                  <c:v>12</c:v>
                </c:pt>
              </c:numCache>
            </c:numRef>
          </c:val>
          <c:extLst>
            <c:ext xmlns:c16="http://schemas.microsoft.com/office/drawing/2014/chart" uri="{C3380CC4-5D6E-409C-BE32-E72D297353CC}">
              <c16:uniqueId val="{00000011-1D05-4B04-B049-0B6179EF51F3}"/>
            </c:ext>
          </c:extLst>
        </c:ser>
        <c:ser>
          <c:idx val="2"/>
          <c:order val="2"/>
          <c:tx>
            <c:strRef>
              <c:f>Sheet1!$D$1</c:f>
              <c:strCache>
                <c:ptCount val="1"/>
                <c:pt idx="0">
                  <c:v>% Three</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1D05-4B04-B049-0B6179EF51F3}"/>
              </c:ext>
            </c:extLst>
          </c:dPt>
          <c:dPt>
            <c:idx val="1"/>
            <c:invertIfNegative val="0"/>
            <c:bubble3D val="0"/>
            <c:extLst>
              <c:ext xmlns:c16="http://schemas.microsoft.com/office/drawing/2014/chart" uri="{C3380CC4-5D6E-409C-BE32-E72D297353CC}">
                <c16:uniqueId val="{00000013-1D05-4B04-B049-0B6179EF51F3}"/>
              </c:ext>
            </c:extLst>
          </c:dPt>
          <c:dPt>
            <c:idx val="2"/>
            <c:invertIfNegative val="0"/>
            <c:bubble3D val="0"/>
            <c:extLst>
              <c:ext xmlns:c16="http://schemas.microsoft.com/office/drawing/2014/chart" uri="{C3380CC4-5D6E-409C-BE32-E72D297353CC}">
                <c16:uniqueId val="{00000014-1D05-4B04-B049-0B6179EF51F3}"/>
              </c:ext>
            </c:extLst>
          </c:dPt>
          <c:dPt>
            <c:idx val="3"/>
            <c:invertIfNegative val="0"/>
            <c:bubble3D val="0"/>
            <c:extLst>
              <c:ext xmlns:c16="http://schemas.microsoft.com/office/drawing/2014/chart" uri="{C3380CC4-5D6E-409C-BE32-E72D297353CC}">
                <c16:uniqueId val="{00000018-1D05-4B04-B049-0B6179EF51F3}"/>
              </c:ext>
            </c:extLst>
          </c:dPt>
          <c:dPt>
            <c:idx val="4"/>
            <c:invertIfNegative val="0"/>
            <c:bubble3D val="0"/>
            <c:extLst>
              <c:ext xmlns:c16="http://schemas.microsoft.com/office/drawing/2014/chart" uri="{C3380CC4-5D6E-409C-BE32-E72D297353CC}">
                <c16:uniqueId val="{00000019-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3"/>
                <c:pt idx="0">
                  <c:v>2018</c:v>
                </c:pt>
                <c:pt idx="1">
                  <c:v>2017</c:v>
                </c:pt>
                <c:pt idx="2">
                  <c:v>2016</c:v>
                </c:pt>
              </c:numCache>
            </c:numRef>
          </c:cat>
          <c:val>
            <c:numRef>
              <c:f>Sheet1!$D$2:$D$7</c:f>
              <c:numCache>
                <c:formatCode>General</c:formatCode>
                <c:ptCount val="3"/>
                <c:pt idx="0">
                  <c:v>14</c:v>
                </c:pt>
                <c:pt idx="1">
                  <c:v>14</c:v>
                </c:pt>
                <c:pt idx="2">
                  <c:v>12</c:v>
                </c:pt>
              </c:numCache>
            </c:numRef>
          </c:val>
          <c:extLst>
            <c:ext xmlns:c16="http://schemas.microsoft.com/office/drawing/2014/chart" uri="{C3380CC4-5D6E-409C-BE32-E72D297353CC}">
              <c16:uniqueId val="{0000001A-1D05-4B04-B049-0B6179EF51F3}"/>
            </c:ext>
          </c:extLst>
        </c:ser>
        <c:ser>
          <c:idx val="3"/>
          <c:order val="3"/>
          <c:tx>
            <c:strRef>
              <c:f>Sheet1!$E$1</c:f>
              <c:strCache>
                <c:ptCount val="1"/>
                <c:pt idx="0">
                  <c:v>% Four</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1D05-4B04-B049-0B6179EF51F3}"/>
              </c:ext>
            </c:extLst>
          </c:dPt>
          <c:dPt>
            <c:idx val="1"/>
            <c:invertIfNegative val="0"/>
            <c:bubble3D val="0"/>
            <c:extLst>
              <c:ext xmlns:c16="http://schemas.microsoft.com/office/drawing/2014/chart" uri="{C3380CC4-5D6E-409C-BE32-E72D297353CC}">
                <c16:uniqueId val="{0000001C-1D05-4B04-B049-0B6179EF51F3}"/>
              </c:ext>
            </c:extLst>
          </c:dPt>
          <c:dPt>
            <c:idx val="2"/>
            <c:invertIfNegative val="0"/>
            <c:bubble3D val="0"/>
            <c:extLst>
              <c:ext xmlns:c16="http://schemas.microsoft.com/office/drawing/2014/chart" uri="{C3380CC4-5D6E-409C-BE32-E72D297353CC}">
                <c16:uniqueId val="{0000001D-1D05-4B04-B049-0B6179EF51F3}"/>
              </c:ext>
            </c:extLst>
          </c:dPt>
          <c:dPt>
            <c:idx val="3"/>
            <c:invertIfNegative val="0"/>
            <c:bubble3D val="0"/>
            <c:extLst>
              <c:ext xmlns:c16="http://schemas.microsoft.com/office/drawing/2014/chart" uri="{C3380CC4-5D6E-409C-BE32-E72D297353CC}">
                <c16:uniqueId val="{00000021-1D05-4B04-B049-0B6179EF51F3}"/>
              </c:ext>
            </c:extLst>
          </c:dPt>
          <c:dPt>
            <c:idx val="4"/>
            <c:invertIfNegative val="0"/>
            <c:bubble3D val="0"/>
            <c:extLst>
              <c:ext xmlns:c16="http://schemas.microsoft.com/office/drawing/2014/chart" uri="{C3380CC4-5D6E-409C-BE32-E72D297353CC}">
                <c16:uniqueId val="{00000022-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3"/>
                <c:pt idx="0">
                  <c:v>2018</c:v>
                </c:pt>
                <c:pt idx="1">
                  <c:v>2017</c:v>
                </c:pt>
                <c:pt idx="2">
                  <c:v>2016</c:v>
                </c:pt>
              </c:numCache>
            </c:numRef>
          </c:cat>
          <c:val>
            <c:numRef>
              <c:f>Sheet1!$E$2:$E$7</c:f>
              <c:numCache>
                <c:formatCode>General</c:formatCode>
                <c:ptCount val="3"/>
                <c:pt idx="0">
                  <c:v>3</c:v>
                </c:pt>
                <c:pt idx="1">
                  <c:v>5</c:v>
                </c:pt>
                <c:pt idx="2">
                  <c:v>5</c:v>
                </c:pt>
              </c:numCache>
            </c:numRef>
          </c:val>
          <c:extLst>
            <c:ext xmlns:c16="http://schemas.microsoft.com/office/drawing/2014/chart" uri="{C3380CC4-5D6E-409C-BE32-E72D297353CC}">
              <c16:uniqueId val="{00000023-1D05-4B04-B049-0B6179EF51F3}"/>
            </c:ext>
          </c:extLst>
        </c:ser>
        <c:ser>
          <c:idx val="4"/>
          <c:order val="4"/>
          <c:tx>
            <c:strRef>
              <c:f>Sheet1!$F$1</c:f>
              <c:strCache>
                <c:ptCount val="1"/>
                <c:pt idx="0">
                  <c:v>% Five+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3"/>
                <c:pt idx="0">
                  <c:v>2018</c:v>
                </c:pt>
                <c:pt idx="1">
                  <c:v>2017</c:v>
                </c:pt>
                <c:pt idx="2">
                  <c:v>2016</c:v>
                </c:pt>
              </c:numCache>
            </c:numRef>
          </c:cat>
          <c:val>
            <c:numRef>
              <c:f>Sheet1!$F$2:$F$7</c:f>
              <c:numCache>
                <c:formatCode>General</c:formatCode>
                <c:ptCount val="3"/>
                <c:pt idx="0">
                  <c:v>8</c:v>
                </c:pt>
                <c:pt idx="1">
                  <c:v>7</c:v>
                </c:pt>
                <c:pt idx="2">
                  <c:v>6</c:v>
                </c:pt>
              </c:numCache>
            </c:numRef>
          </c:val>
          <c:extLst>
            <c:ext xmlns:c16="http://schemas.microsoft.com/office/drawing/2014/chart" uri="{C3380CC4-5D6E-409C-BE32-E72D297353CC}">
              <c16:uniqueId val="{00000024-1D05-4B04-B049-0B6179EF51F3}"/>
            </c:ext>
          </c:extLst>
        </c:ser>
        <c:ser>
          <c:idx val="5"/>
          <c:order val="5"/>
          <c:tx>
            <c:strRef>
              <c:f>Sheet1!$H$1</c:f>
              <c:strCache>
                <c:ptCount val="1"/>
                <c:pt idx="0">
                  <c:v>% Don't know</c:v>
                </c:pt>
              </c:strCache>
            </c:strRef>
          </c:tx>
          <c:spPr>
            <a:solidFill>
              <a:srgbClr val="BE4B23"/>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43E-48A7-B390-308A378D3554}"/>
                </c:ext>
              </c:extLst>
            </c:dLbl>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3"/>
                <c:pt idx="0">
                  <c:v>2018</c:v>
                </c:pt>
                <c:pt idx="1">
                  <c:v>2017</c:v>
                </c:pt>
                <c:pt idx="2">
                  <c:v>2016</c:v>
                </c:pt>
              </c:numCache>
            </c:numRef>
          </c:cat>
          <c:val>
            <c:numRef>
              <c:f>Sheet1!$H$2:$H$7</c:f>
              <c:numCache>
                <c:formatCode>General</c:formatCode>
                <c:ptCount val="3"/>
                <c:pt idx="0">
                  <c:v>2</c:v>
                </c:pt>
                <c:pt idx="1">
                  <c:v>2</c:v>
                </c:pt>
                <c:pt idx="2">
                  <c:v>1</c:v>
                </c:pt>
              </c:numCache>
            </c:numRef>
          </c:val>
          <c:extLst>
            <c:ext xmlns:c16="http://schemas.microsoft.com/office/drawing/2014/chart" uri="{C3380CC4-5D6E-409C-BE32-E72D297353CC}">
              <c16:uniqueId val="{00000025-1D05-4B04-B049-0B6179EF51F3}"/>
            </c:ext>
          </c:extLst>
        </c:ser>
        <c:ser>
          <c:idx val="6"/>
          <c:order val="6"/>
          <c:tx>
            <c:strRef>
              <c:f>Sheet1!$G$1</c:f>
              <c:strCache>
                <c:ptCount val="1"/>
                <c:pt idx="0">
                  <c:v>None</c:v>
                </c:pt>
              </c:strCache>
            </c:strRef>
          </c:tx>
          <c:invertIfNegative val="0"/>
          <c:dLbls>
            <c:spPr>
              <a:noFill/>
              <a:ln>
                <a:noFill/>
              </a:ln>
              <a:effectLst/>
            </c:spPr>
            <c:txPr>
              <a:bodyPr wrap="square" lIns="38100" tIns="19050" rIns="38100" bIns="19050" anchor="ctr" anchorCtr="0">
                <a:spAutoFit/>
              </a:bodyPr>
              <a:lstStyle/>
              <a:p>
                <a:pPr algn="ctr">
                  <a:defRPr lang="en-GB" sz="1400" b="1" i="0" u="none" strike="noStrike" kern="1200" baseline="0">
                    <a:solidFill>
                      <a:schemeClr val="bg1"/>
                    </a:solidFill>
                    <a:latin typeface="Verdana" panose="020B060403050404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3"/>
                <c:pt idx="0">
                  <c:v>2018</c:v>
                </c:pt>
                <c:pt idx="1">
                  <c:v>2017</c:v>
                </c:pt>
                <c:pt idx="2">
                  <c:v>2016</c:v>
                </c:pt>
              </c:numCache>
            </c:numRef>
          </c:cat>
          <c:val>
            <c:numRef>
              <c:f>Sheet1!$G$2:$G$7</c:f>
              <c:numCache>
                <c:formatCode>General</c:formatCode>
                <c:ptCount val="3"/>
                <c:pt idx="0">
                  <c:v>3</c:v>
                </c:pt>
                <c:pt idx="1">
                  <c:v>5</c:v>
                </c:pt>
                <c:pt idx="2">
                  <c:v>3</c:v>
                </c:pt>
              </c:numCache>
            </c:numRef>
          </c:val>
          <c:extLst>
            <c:ext xmlns:c16="http://schemas.microsoft.com/office/drawing/2014/chart" uri="{C3380CC4-5D6E-409C-BE32-E72D297353CC}">
              <c16:uniqueId val="{00000000-BEFF-4473-9946-BA74B7DF81CB}"/>
            </c:ext>
          </c:extLst>
        </c:ser>
        <c:dLbls>
          <c:showLegendKey val="0"/>
          <c:showVal val="0"/>
          <c:showCatName val="0"/>
          <c:showSerName val="0"/>
          <c:showPercent val="0"/>
          <c:showBubbleSize val="0"/>
        </c:dLbls>
        <c:gapWidth val="37"/>
        <c:overlap val="100"/>
        <c:axId val="177238400"/>
        <c:axId val="177239936"/>
      </c:barChart>
      <c:catAx>
        <c:axId val="177238400"/>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177239936"/>
        <c:crosses val="autoZero"/>
        <c:auto val="1"/>
        <c:lblAlgn val="ctr"/>
        <c:lblOffset val="100"/>
        <c:noMultiLvlLbl val="0"/>
      </c:catAx>
      <c:valAx>
        <c:axId val="177239936"/>
        <c:scaling>
          <c:orientation val="minMax"/>
          <c:max val="1"/>
        </c:scaling>
        <c:delete val="0"/>
        <c:axPos val="b"/>
        <c:numFmt formatCode="0%" sourceLinked="1"/>
        <c:majorTickMark val="out"/>
        <c:minorTickMark val="none"/>
        <c:tickLblPos val="nextTo"/>
        <c:txPr>
          <a:bodyPr/>
          <a:lstStyle/>
          <a:p>
            <a:pPr>
              <a:defRPr sz="1000">
                <a:solidFill>
                  <a:schemeClr val="bg1">
                    <a:lumMod val="50000"/>
                  </a:schemeClr>
                </a:solidFill>
                <a:latin typeface="Verdana" panose="020B0604030504040204" pitchFamily="34" charset="0"/>
                <a:cs typeface="Calibri" panose="020F0502020204030204" pitchFamily="34" charset="0"/>
              </a:defRPr>
            </a:pPr>
            <a:endParaRPr lang="en-US"/>
          </a:p>
        </c:txPr>
        <c:crossAx val="177238400"/>
        <c:crosses val="max"/>
        <c:crossBetween val="between"/>
        <c:majorUnit val="0.1"/>
      </c:valAx>
      <c:spPr>
        <a:noFill/>
        <a:ln w="25400">
          <a:noFill/>
        </a:ln>
      </c:spPr>
    </c:plotArea>
    <c:legend>
      <c:legendPos val="b"/>
      <c:layout>
        <c:manualLayout>
          <c:xMode val="edge"/>
          <c:yMode val="edge"/>
          <c:x val="5.4697319904738292E-2"/>
          <c:y val="0.93700193840189527"/>
          <c:w val="0.9"/>
          <c:h val="6.2998061598104671E-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840499033750919E-2"/>
          <c:y val="2.42631915506827E-3"/>
          <c:w val="0.88374954844546216"/>
          <c:h val="0.81174755117083852"/>
        </c:manualLayout>
      </c:layout>
      <c:barChart>
        <c:barDir val="bar"/>
        <c:grouping val="stacked"/>
        <c:varyColors val="0"/>
        <c:ser>
          <c:idx val="0"/>
          <c:order val="0"/>
          <c:tx>
            <c:strRef>
              <c:f>Sheet1!$B$1</c:f>
              <c:strCache>
                <c:ptCount val="1"/>
                <c:pt idx="0">
                  <c:v>% One</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1D05-4B04-B049-0B6179EF51F3}"/>
              </c:ext>
            </c:extLst>
          </c:dPt>
          <c:dPt>
            <c:idx val="1"/>
            <c:invertIfNegative val="0"/>
            <c:bubble3D val="0"/>
            <c:extLst>
              <c:ext xmlns:c16="http://schemas.microsoft.com/office/drawing/2014/chart" uri="{C3380CC4-5D6E-409C-BE32-E72D297353CC}">
                <c16:uniqueId val="{00000001-1D05-4B04-B049-0B6179EF51F3}"/>
              </c:ext>
            </c:extLst>
          </c:dPt>
          <c:dPt>
            <c:idx val="2"/>
            <c:invertIfNegative val="0"/>
            <c:bubble3D val="0"/>
            <c:extLst>
              <c:ext xmlns:c16="http://schemas.microsoft.com/office/drawing/2014/chart" uri="{C3380CC4-5D6E-409C-BE32-E72D297353CC}">
                <c16:uniqueId val="{00000002-1D05-4B04-B049-0B6179EF51F3}"/>
              </c:ext>
            </c:extLst>
          </c:dPt>
          <c:dPt>
            <c:idx val="3"/>
            <c:invertIfNegative val="0"/>
            <c:bubble3D val="0"/>
            <c:extLst>
              <c:ext xmlns:c16="http://schemas.microsoft.com/office/drawing/2014/chart" uri="{C3380CC4-5D6E-409C-BE32-E72D297353CC}">
                <c16:uniqueId val="{00000003-1D05-4B04-B049-0B6179EF51F3}"/>
              </c:ext>
            </c:extLst>
          </c:dPt>
          <c:dPt>
            <c:idx val="4"/>
            <c:invertIfNegative val="0"/>
            <c:bubble3D val="0"/>
            <c:extLst>
              <c:ext xmlns:c16="http://schemas.microsoft.com/office/drawing/2014/chart" uri="{C3380CC4-5D6E-409C-BE32-E72D297353CC}">
                <c16:uniqueId val="{00000004-1D05-4B04-B049-0B6179EF51F3}"/>
              </c:ext>
            </c:extLst>
          </c:dPt>
          <c:dPt>
            <c:idx val="5"/>
            <c:invertIfNegative val="0"/>
            <c:bubble3D val="0"/>
            <c:extLst>
              <c:ext xmlns:c16="http://schemas.microsoft.com/office/drawing/2014/chart" uri="{C3380CC4-5D6E-409C-BE32-E72D297353CC}">
                <c16:uniqueId val="{00000005-1D05-4B04-B049-0B6179EF51F3}"/>
              </c:ext>
            </c:extLst>
          </c:dPt>
          <c:dPt>
            <c:idx val="6"/>
            <c:invertIfNegative val="0"/>
            <c:bubble3D val="0"/>
            <c:extLst>
              <c:ext xmlns:c16="http://schemas.microsoft.com/office/drawing/2014/chart" uri="{C3380CC4-5D6E-409C-BE32-E72D297353CC}">
                <c16:uniqueId val="{00000006-1D05-4B04-B049-0B6179EF51F3}"/>
              </c:ext>
            </c:extLst>
          </c:dPt>
          <c:dPt>
            <c:idx val="7"/>
            <c:invertIfNegative val="0"/>
            <c:bubble3D val="0"/>
            <c:extLst>
              <c:ext xmlns:c16="http://schemas.microsoft.com/office/drawing/2014/chart" uri="{C3380CC4-5D6E-409C-BE32-E72D297353CC}">
                <c16:uniqueId val="{00000007-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Sheet1!$B$2:$B$7</c:f>
              <c:numCache>
                <c:formatCode>General</c:formatCode>
                <c:ptCount val="6"/>
                <c:pt idx="0">
                  <c:v>58</c:v>
                </c:pt>
                <c:pt idx="1">
                  <c:v>58</c:v>
                </c:pt>
                <c:pt idx="2">
                  <c:v>69</c:v>
                </c:pt>
                <c:pt idx="3">
                  <c:v>61</c:v>
                </c:pt>
                <c:pt idx="4">
                  <c:v>66</c:v>
                </c:pt>
                <c:pt idx="5">
                  <c:v>71</c:v>
                </c:pt>
              </c:numCache>
            </c:numRef>
          </c:val>
          <c:extLst>
            <c:ext xmlns:c16="http://schemas.microsoft.com/office/drawing/2014/chart" uri="{C3380CC4-5D6E-409C-BE32-E72D297353CC}">
              <c16:uniqueId val="{00000008-1D05-4B04-B049-0B6179EF51F3}"/>
            </c:ext>
          </c:extLst>
        </c:ser>
        <c:ser>
          <c:idx val="1"/>
          <c:order val="1"/>
          <c:tx>
            <c:strRef>
              <c:f>Sheet1!$C$1</c:f>
              <c:strCache>
                <c:ptCount val="1"/>
                <c:pt idx="0">
                  <c:v>% Two</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1D05-4B04-B049-0B6179EF51F3}"/>
              </c:ext>
            </c:extLst>
          </c:dPt>
          <c:dPt>
            <c:idx val="1"/>
            <c:invertIfNegative val="0"/>
            <c:bubble3D val="0"/>
            <c:extLst>
              <c:ext xmlns:c16="http://schemas.microsoft.com/office/drawing/2014/chart" uri="{C3380CC4-5D6E-409C-BE32-E72D297353CC}">
                <c16:uniqueId val="{0000000A-1D05-4B04-B049-0B6179EF51F3}"/>
              </c:ext>
            </c:extLst>
          </c:dPt>
          <c:dPt>
            <c:idx val="2"/>
            <c:invertIfNegative val="0"/>
            <c:bubble3D val="0"/>
            <c:extLst>
              <c:ext xmlns:c16="http://schemas.microsoft.com/office/drawing/2014/chart" uri="{C3380CC4-5D6E-409C-BE32-E72D297353CC}">
                <c16:uniqueId val="{0000000B-1D05-4B04-B049-0B6179EF51F3}"/>
              </c:ext>
            </c:extLst>
          </c:dPt>
          <c:dPt>
            <c:idx val="3"/>
            <c:invertIfNegative val="0"/>
            <c:bubble3D val="0"/>
            <c:extLst>
              <c:ext xmlns:c16="http://schemas.microsoft.com/office/drawing/2014/chart" uri="{C3380CC4-5D6E-409C-BE32-E72D297353CC}">
                <c16:uniqueId val="{0000000C-1D05-4B04-B049-0B6179EF51F3}"/>
              </c:ext>
            </c:extLst>
          </c:dPt>
          <c:dPt>
            <c:idx val="4"/>
            <c:invertIfNegative val="0"/>
            <c:bubble3D val="0"/>
            <c:extLst>
              <c:ext xmlns:c16="http://schemas.microsoft.com/office/drawing/2014/chart" uri="{C3380CC4-5D6E-409C-BE32-E72D297353CC}">
                <c16:uniqueId val="{0000000D-1D05-4B04-B049-0B6179EF51F3}"/>
              </c:ext>
            </c:extLst>
          </c:dPt>
          <c:dPt>
            <c:idx val="5"/>
            <c:invertIfNegative val="0"/>
            <c:bubble3D val="0"/>
            <c:extLst>
              <c:ext xmlns:c16="http://schemas.microsoft.com/office/drawing/2014/chart" uri="{C3380CC4-5D6E-409C-BE32-E72D297353CC}">
                <c16:uniqueId val="{0000000E-1D05-4B04-B049-0B6179EF51F3}"/>
              </c:ext>
            </c:extLst>
          </c:dPt>
          <c:dPt>
            <c:idx val="6"/>
            <c:invertIfNegative val="0"/>
            <c:bubble3D val="0"/>
            <c:extLst>
              <c:ext xmlns:c16="http://schemas.microsoft.com/office/drawing/2014/chart" uri="{C3380CC4-5D6E-409C-BE32-E72D297353CC}">
                <c16:uniqueId val="{0000000F-1D05-4B04-B049-0B6179EF51F3}"/>
              </c:ext>
            </c:extLst>
          </c:dPt>
          <c:dPt>
            <c:idx val="7"/>
            <c:invertIfNegative val="0"/>
            <c:bubble3D val="0"/>
            <c:extLst>
              <c:ext xmlns:c16="http://schemas.microsoft.com/office/drawing/2014/chart" uri="{C3380CC4-5D6E-409C-BE32-E72D297353CC}">
                <c16:uniqueId val="{00000010-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Sheet1!$C$2:$C$7</c:f>
              <c:numCache>
                <c:formatCode>General</c:formatCode>
                <c:ptCount val="6"/>
                <c:pt idx="0">
                  <c:v>17</c:v>
                </c:pt>
                <c:pt idx="1">
                  <c:v>12</c:v>
                </c:pt>
                <c:pt idx="2">
                  <c:v>11</c:v>
                </c:pt>
                <c:pt idx="3">
                  <c:v>18</c:v>
                </c:pt>
                <c:pt idx="4">
                  <c:v>18</c:v>
                </c:pt>
                <c:pt idx="5">
                  <c:v>11</c:v>
                </c:pt>
              </c:numCache>
            </c:numRef>
          </c:val>
          <c:extLst>
            <c:ext xmlns:c16="http://schemas.microsoft.com/office/drawing/2014/chart" uri="{C3380CC4-5D6E-409C-BE32-E72D297353CC}">
              <c16:uniqueId val="{00000011-1D05-4B04-B049-0B6179EF51F3}"/>
            </c:ext>
          </c:extLst>
        </c:ser>
        <c:ser>
          <c:idx val="2"/>
          <c:order val="2"/>
          <c:tx>
            <c:strRef>
              <c:f>Sheet1!$D$1</c:f>
              <c:strCache>
                <c:ptCount val="1"/>
                <c:pt idx="0">
                  <c:v>% Three</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1D05-4B04-B049-0B6179EF51F3}"/>
              </c:ext>
            </c:extLst>
          </c:dPt>
          <c:dPt>
            <c:idx val="1"/>
            <c:invertIfNegative val="0"/>
            <c:bubble3D val="0"/>
            <c:extLst>
              <c:ext xmlns:c16="http://schemas.microsoft.com/office/drawing/2014/chart" uri="{C3380CC4-5D6E-409C-BE32-E72D297353CC}">
                <c16:uniqueId val="{00000013-1D05-4B04-B049-0B6179EF51F3}"/>
              </c:ext>
            </c:extLst>
          </c:dPt>
          <c:dPt>
            <c:idx val="2"/>
            <c:invertIfNegative val="0"/>
            <c:bubble3D val="0"/>
            <c:extLst>
              <c:ext xmlns:c16="http://schemas.microsoft.com/office/drawing/2014/chart" uri="{C3380CC4-5D6E-409C-BE32-E72D297353CC}">
                <c16:uniqueId val="{00000014-1D05-4B04-B049-0B6179EF51F3}"/>
              </c:ext>
            </c:extLst>
          </c:dPt>
          <c:dPt>
            <c:idx val="3"/>
            <c:invertIfNegative val="0"/>
            <c:bubble3D val="0"/>
            <c:extLst>
              <c:ext xmlns:c16="http://schemas.microsoft.com/office/drawing/2014/chart" uri="{C3380CC4-5D6E-409C-BE32-E72D297353CC}">
                <c16:uniqueId val="{00000015-1D05-4B04-B049-0B6179EF51F3}"/>
              </c:ext>
            </c:extLst>
          </c:dPt>
          <c:dPt>
            <c:idx val="4"/>
            <c:invertIfNegative val="0"/>
            <c:bubble3D val="0"/>
            <c:extLst>
              <c:ext xmlns:c16="http://schemas.microsoft.com/office/drawing/2014/chart" uri="{C3380CC4-5D6E-409C-BE32-E72D297353CC}">
                <c16:uniqueId val="{00000016-1D05-4B04-B049-0B6179EF51F3}"/>
              </c:ext>
            </c:extLst>
          </c:dPt>
          <c:dPt>
            <c:idx val="5"/>
            <c:invertIfNegative val="0"/>
            <c:bubble3D val="0"/>
            <c:extLst>
              <c:ext xmlns:c16="http://schemas.microsoft.com/office/drawing/2014/chart" uri="{C3380CC4-5D6E-409C-BE32-E72D297353CC}">
                <c16:uniqueId val="{00000017-1D05-4B04-B049-0B6179EF51F3}"/>
              </c:ext>
            </c:extLst>
          </c:dPt>
          <c:dPt>
            <c:idx val="6"/>
            <c:invertIfNegative val="0"/>
            <c:bubble3D val="0"/>
            <c:extLst>
              <c:ext xmlns:c16="http://schemas.microsoft.com/office/drawing/2014/chart" uri="{C3380CC4-5D6E-409C-BE32-E72D297353CC}">
                <c16:uniqueId val="{00000018-1D05-4B04-B049-0B6179EF51F3}"/>
              </c:ext>
            </c:extLst>
          </c:dPt>
          <c:dPt>
            <c:idx val="7"/>
            <c:invertIfNegative val="0"/>
            <c:bubble3D val="0"/>
            <c:extLst>
              <c:ext xmlns:c16="http://schemas.microsoft.com/office/drawing/2014/chart" uri="{C3380CC4-5D6E-409C-BE32-E72D297353CC}">
                <c16:uniqueId val="{00000019-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Sheet1!$D$2:$D$7</c:f>
              <c:numCache>
                <c:formatCode>General</c:formatCode>
                <c:ptCount val="6"/>
                <c:pt idx="0">
                  <c:v>10</c:v>
                </c:pt>
                <c:pt idx="1">
                  <c:v>11</c:v>
                </c:pt>
                <c:pt idx="2">
                  <c:v>7</c:v>
                </c:pt>
                <c:pt idx="3">
                  <c:v>10</c:v>
                </c:pt>
                <c:pt idx="4">
                  <c:v>11</c:v>
                </c:pt>
                <c:pt idx="5">
                  <c:v>7</c:v>
                </c:pt>
              </c:numCache>
            </c:numRef>
          </c:val>
          <c:extLst>
            <c:ext xmlns:c16="http://schemas.microsoft.com/office/drawing/2014/chart" uri="{C3380CC4-5D6E-409C-BE32-E72D297353CC}">
              <c16:uniqueId val="{0000001A-1D05-4B04-B049-0B6179EF51F3}"/>
            </c:ext>
          </c:extLst>
        </c:ser>
        <c:ser>
          <c:idx val="3"/>
          <c:order val="3"/>
          <c:tx>
            <c:strRef>
              <c:f>Sheet1!$E$1</c:f>
              <c:strCache>
                <c:ptCount val="1"/>
                <c:pt idx="0">
                  <c:v>% Four</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1D05-4B04-B049-0B6179EF51F3}"/>
              </c:ext>
            </c:extLst>
          </c:dPt>
          <c:dPt>
            <c:idx val="1"/>
            <c:invertIfNegative val="0"/>
            <c:bubble3D val="0"/>
            <c:extLst>
              <c:ext xmlns:c16="http://schemas.microsoft.com/office/drawing/2014/chart" uri="{C3380CC4-5D6E-409C-BE32-E72D297353CC}">
                <c16:uniqueId val="{0000001C-1D05-4B04-B049-0B6179EF51F3}"/>
              </c:ext>
            </c:extLst>
          </c:dPt>
          <c:dPt>
            <c:idx val="2"/>
            <c:invertIfNegative val="0"/>
            <c:bubble3D val="0"/>
            <c:extLst>
              <c:ext xmlns:c16="http://schemas.microsoft.com/office/drawing/2014/chart" uri="{C3380CC4-5D6E-409C-BE32-E72D297353CC}">
                <c16:uniqueId val="{0000001D-1D05-4B04-B049-0B6179EF51F3}"/>
              </c:ext>
            </c:extLst>
          </c:dPt>
          <c:dPt>
            <c:idx val="3"/>
            <c:invertIfNegative val="0"/>
            <c:bubble3D val="0"/>
            <c:extLst>
              <c:ext xmlns:c16="http://schemas.microsoft.com/office/drawing/2014/chart" uri="{C3380CC4-5D6E-409C-BE32-E72D297353CC}">
                <c16:uniqueId val="{0000001E-1D05-4B04-B049-0B6179EF51F3}"/>
              </c:ext>
            </c:extLst>
          </c:dPt>
          <c:dPt>
            <c:idx val="4"/>
            <c:invertIfNegative val="0"/>
            <c:bubble3D val="0"/>
            <c:extLst>
              <c:ext xmlns:c16="http://schemas.microsoft.com/office/drawing/2014/chart" uri="{C3380CC4-5D6E-409C-BE32-E72D297353CC}">
                <c16:uniqueId val="{0000001F-1D05-4B04-B049-0B6179EF51F3}"/>
              </c:ext>
            </c:extLst>
          </c:dPt>
          <c:dPt>
            <c:idx val="5"/>
            <c:invertIfNegative val="0"/>
            <c:bubble3D val="0"/>
            <c:extLst>
              <c:ext xmlns:c16="http://schemas.microsoft.com/office/drawing/2014/chart" uri="{C3380CC4-5D6E-409C-BE32-E72D297353CC}">
                <c16:uniqueId val="{00000020-1D05-4B04-B049-0B6179EF51F3}"/>
              </c:ext>
            </c:extLst>
          </c:dPt>
          <c:dPt>
            <c:idx val="6"/>
            <c:invertIfNegative val="0"/>
            <c:bubble3D val="0"/>
            <c:extLst>
              <c:ext xmlns:c16="http://schemas.microsoft.com/office/drawing/2014/chart" uri="{C3380CC4-5D6E-409C-BE32-E72D297353CC}">
                <c16:uniqueId val="{00000021-1D05-4B04-B049-0B6179EF51F3}"/>
              </c:ext>
            </c:extLst>
          </c:dPt>
          <c:dPt>
            <c:idx val="7"/>
            <c:invertIfNegative val="0"/>
            <c:bubble3D val="0"/>
            <c:extLst>
              <c:ext xmlns:c16="http://schemas.microsoft.com/office/drawing/2014/chart" uri="{C3380CC4-5D6E-409C-BE32-E72D297353CC}">
                <c16:uniqueId val="{00000022-1D05-4B04-B049-0B6179EF51F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Sheet1!$E$2:$E$7</c:f>
              <c:numCache>
                <c:formatCode>General</c:formatCode>
                <c:ptCount val="6"/>
                <c:pt idx="0">
                  <c:v>1</c:v>
                </c:pt>
                <c:pt idx="1">
                  <c:v>3</c:v>
                </c:pt>
                <c:pt idx="2">
                  <c:v>4</c:v>
                </c:pt>
                <c:pt idx="3">
                  <c:v>2</c:v>
                </c:pt>
                <c:pt idx="4">
                  <c:v>1</c:v>
                </c:pt>
                <c:pt idx="5">
                  <c:v>5</c:v>
                </c:pt>
              </c:numCache>
            </c:numRef>
          </c:val>
          <c:extLst>
            <c:ext xmlns:c16="http://schemas.microsoft.com/office/drawing/2014/chart" uri="{C3380CC4-5D6E-409C-BE32-E72D297353CC}">
              <c16:uniqueId val="{00000023-1D05-4B04-B049-0B6179EF51F3}"/>
            </c:ext>
          </c:extLst>
        </c:ser>
        <c:ser>
          <c:idx val="4"/>
          <c:order val="4"/>
          <c:tx>
            <c:strRef>
              <c:f>Sheet1!$F$1</c:f>
              <c:strCache>
                <c:ptCount val="1"/>
                <c:pt idx="0">
                  <c:v>% Five+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2018</c:v>
                </c:pt>
                <c:pt idx="1">
                  <c:v>2017</c:v>
                </c:pt>
                <c:pt idx="2">
                  <c:v>2016</c:v>
                </c:pt>
                <c:pt idx="3">
                  <c:v>2015</c:v>
                </c:pt>
                <c:pt idx="4">
                  <c:v>2014</c:v>
                </c:pt>
                <c:pt idx="5">
                  <c:v>2012</c:v>
                </c:pt>
              </c:numCache>
            </c:numRef>
          </c:cat>
          <c:val>
            <c:numRef>
              <c:f>Sheet1!$F$2:$F$7</c:f>
              <c:numCache>
                <c:formatCode>General</c:formatCode>
                <c:ptCount val="6"/>
                <c:pt idx="0">
                  <c:v>4</c:v>
                </c:pt>
                <c:pt idx="1">
                  <c:v>4</c:v>
                </c:pt>
                <c:pt idx="2">
                  <c:v>3</c:v>
                </c:pt>
                <c:pt idx="3">
                  <c:v>4</c:v>
                </c:pt>
                <c:pt idx="4">
                  <c:v>2</c:v>
                </c:pt>
                <c:pt idx="5">
                  <c:v>4</c:v>
                </c:pt>
              </c:numCache>
            </c:numRef>
          </c:val>
          <c:extLst>
            <c:ext xmlns:c16="http://schemas.microsoft.com/office/drawing/2014/chart" uri="{C3380CC4-5D6E-409C-BE32-E72D297353CC}">
              <c16:uniqueId val="{00000024-1D05-4B04-B049-0B6179EF51F3}"/>
            </c:ext>
          </c:extLst>
        </c:ser>
        <c:ser>
          <c:idx val="5"/>
          <c:order val="5"/>
          <c:tx>
            <c:strRef>
              <c:f>Sheet1!$G$1</c:f>
              <c:strCache>
                <c:ptCount val="1"/>
                <c:pt idx="0">
                  <c:v>% Don't know/Refused/Other</c:v>
                </c:pt>
              </c:strCache>
            </c:strRef>
          </c:tx>
          <c:spPr>
            <a:solidFill>
              <a:srgbClr val="BE4B23"/>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43E-48A7-B390-308A378D3554}"/>
                </c:ext>
              </c:extLst>
            </c:dLbl>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2018</c:v>
                </c:pt>
                <c:pt idx="1">
                  <c:v>2017</c:v>
                </c:pt>
                <c:pt idx="2">
                  <c:v>2016</c:v>
                </c:pt>
                <c:pt idx="3">
                  <c:v>2015</c:v>
                </c:pt>
                <c:pt idx="4">
                  <c:v>2014</c:v>
                </c:pt>
                <c:pt idx="5">
                  <c:v>2012</c:v>
                </c:pt>
              </c:numCache>
            </c:numRef>
          </c:cat>
          <c:val>
            <c:numRef>
              <c:f>Sheet1!$G$2:$G$7</c:f>
              <c:numCache>
                <c:formatCode>General</c:formatCode>
                <c:ptCount val="6"/>
                <c:pt idx="0">
                  <c:v>10</c:v>
                </c:pt>
                <c:pt idx="1">
                  <c:v>12</c:v>
                </c:pt>
                <c:pt idx="2">
                  <c:v>6</c:v>
                </c:pt>
                <c:pt idx="3">
                  <c:v>5</c:v>
                </c:pt>
                <c:pt idx="4">
                  <c:v>3</c:v>
                </c:pt>
                <c:pt idx="5">
                  <c:v>2</c:v>
                </c:pt>
              </c:numCache>
            </c:numRef>
          </c:val>
          <c:extLst>
            <c:ext xmlns:c16="http://schemas.microsoft.com/office/drawing/2014/chart" uri="{C3380CC4-5D6E-409C-BE32-E72D297353CC}">
              <c16:uniqueId val="{00000025-1D05-4B04-B049-0B6179EF51F3}"/>
            </c:ext>
          </c:extLst>
        </c:ser>
        <c:dLbls>
          <c:showLegendKey val="0"/>
          <c:showVal val="0"/>
          <c:showCatName val="0"/>
          <c:showSerName val="0"/>
          <c:showPercent val="0"/>
          <c:showBubbleSize val="0"/>
        </c:dLbls>
        <c:gapWidth val="37"/>
        <c:overlap val="100"/>
        <c:axId val="177238400"/>
        <c:axId val="177239936"/>
      </c:barChart>
      <c:catAx>
        <c:axId val="177238400"/>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177239936"/>
        <c:crosses val="autoZero"/>
        <c:auto val="1"/>
        <c:lblAlgn val="ctr"/>
        <c:lblOffset val="100"/>
        <c:noMultiLvlLbl val="0"/>
      </c:catAx>
      <c:valAx>
        <c:axId val="177239936"/>
        <c:scaling>
          <c:orientation val="minMax"/>
          <c:max val="100"/>
        </c:scaling>
        <c:delete val="0"/>
        <c:axPos val="b"/>
        <c:numFmt formatCode="General"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177238400"/>
        <c:crosses val="max"/>
        <c:crossBetween val="between"/>
        <c:majorUnit val="10"/>
      </c:valAx>
      <c:spPr>
        <a:noFill/>
        <a:ln w="25400">
          <a:noFill/>
        </a:ln>
      </c:spPr>
    </c:plotArea>
    <c:legend>
      <c:legendPos val="b"/>
      <c:layout>
        <c:manualLayout>
          <c:xMode val="edge"/>
          <c:yMode val="edge"/>
          <c:x val="5.4697319904738292E-2"/>
          <c:y val="0.93700193840189527"/>
          <c:w val="0.94393911634896099"/>
          <c:h val="5.624144970205941E-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8038878264289"/>
          <c:y val="0"/>
          <c:w val="0.54407940045120473"/>
          <c:h val="1"/>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FEF7-4C18-9965-47BB402BE74B}"/>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5"/>
                <c:pt idx="0">
                  <c:v>Existing provider/already have relationship</c:v>
                </c:pt>
                <c:pt idx="1">
                  <c:v>It was cheapest/most competitive in short or medium term</c:v>
                </c:pt>
                <c:pt idx="2">
                  <c:v>Ease of application (e.g. little paper work)</c:v>
                </c:pt>
                <c:pt idx="3">
                  <c:v>Trusted brand</c:v>
                </c:pt>
                <c:pt idx="4">
                  <c:v>Most suitable/appropriate for need</c:v>
                </c:pt>
                <c:pt idx="5">
                  <c:v>Long term costs/charges</c:v>
                </c:pt>
                <c:pt idx="6">
                  <c:v>Only option available/limited choice</c:v>
                </c:pt>
                <c:pt idx="7">
                  <c:v>Understanding/knowledge of our business</c:v>
                </c:pt>
                <c:pt idx="8">
                  <c:v>Customer service</c:v>
                </c:pt>
                <c:pt idx="9">
                  <c:v>Likelihood of successfully obtaining the finance</c:v>
                </c:pt>
                <c:pt idx="10">
                  <c:v>Speed of obtaining finance</c:v>
                </c:pt>
                <c:pt idx="11">
                  <c:v>Flexibility in drawing down and repaying money as needed</c:v>
                </c:pt>
                <c:pt idx="12">
                  <c:v>Short term servicing costs of finance</c:v>
                </c:pt>
                <c:pt idx="13">
                  <c:v>They were recommended</c:v>
                </c:pt>
                <c:pt idx="14">
                  <c:v>Terms and conditions (e.g. security required)</c:v>
                </c:pt>
              </c:strCache>
            </c:strRef>
          </c:cat>
          <c:val>
            <c:numRef>
              <c:f>Sheet1!$B$2:$B$20</c:f>
              <c:numCache>
                <c:formatCode>General</c:formatCode>
                <c:ptCount val="15"/>
                <c:pt idx="0">
                  <c:v>41</c:v>
                </c:pt>
                <c:pt idx="1">
                  <c:v>18</c:v>
                </c:pt>
                <c:pt idx="2">
                  <c:v>13</c:v>
                </c:pt>
                <c:pt idx="3">
                  <c:v>10</c:v>
                </c:pt>
                <c:pt idx="4">
                  <c:v>9</c:v>
                </c:pt>
                <c:pt idx="5">
                  <c:v>7</c:v>
                </c:pt>
                <c:pt idx="6">
                  <c:v>5</c:v>
                </c:pt>
                <c:pt idx="7">
                  <c:v>3</c:v>
                </c:pt>
                <c:pt idx="8">
                  <c:v>3</c:v>
                </c:pt>
                <c:pt idx="9">
                  <c:v>3</c:v>
                </c:pt>
                <c:pt idx="10">
                  <c:v>2</c:v>
                </c:pt>
                <c:pt idx="11">
                  <c:v>2</c:v>
                </c:pt>
                <c:pt idx="12">
                  <c:v>2</c:v>
                </c:pt>
                <c:pt idx="13">
                  <c:v>2</c:v>
                </c:pt>
                <c:pt idx="14">
                  <c:v>2</c:v>
                </c:pt>
              </c:numCache>
            </c:numRef>
          </c:val>
          <c:extLst>
            <c:ext xmlns:c16="http://schemas.microsoft.com/office/drawing/2014/chart" uri="{C3380CC4-5D6E-409C-BE32-E72D297353CC}">
              <c16:uniqueId val="{00000002-FEF7-4C18-9965-47BB402BE74B}"/>
            </c:ext>
          </c:extLst>
        </c:ser>
        <c:dLbls>
          <c:showLegendKey val="0"/>
          <c:showVal val="1"/>
          <c:showCatName val="0"/>
          <c:showSerName val="0"/>
          <c:showPercent val="0"/>
          <c:showBubbleSize val="0"/>
        </c:dLbls>
        <c:gapWidth val="40"/>
        <c:axId val="177931008"/>
        <c:axId val="178984064"/>
      </c:barChart>
      <c:catAx>
        <c:axId val="177931008"/>
        <c:scaling>
          <c:orientation val="maxMin"/>
        </c:scaling>
        <c:delete val="0"/>
        <c:axPos val="l"/>
        <c:numFmt formatCode="General" sourceLinked="1"/>
        <c:majorTickMark val="out"/>
        <c:minorTickMark val="none"/>
        <c:tickLblPos val="nextTo"/>
        <c:txPr>
          <a:bodyPr rot="0" vert="horz" anchor="ctr" anchorCtr="0"/>
          <a:lstStyle/>
          <a:p>
            <a:pPr algn="r">
              <a:defRPr sz="1100">
                <a:latin typeface="Verdana" panose="020B0604030504040204" pitchFamily="34" charset="0"/>
              </a:defRPr>
            </a:pPr>
            <a:endParaRPr lang="en-US"/>
          </a:p>
        </c:txPr>
        <c:crossAx val="178984064"/>
        <c:crosses val="autoZero"/>
        <c:auto val="0"/>
        <c:lblAlgn val="ctr"/>
        <c:lblOffset val="100"/>
        <c:noMultiLvlLbl val="0"/>
      </c:catAx>
      <c:valAx>
        <c:axId val="178984064"/>
        <c:scaling>
          <c:orientation val="minMax"/>
          <c:max val="50"/>
        </c:scaling>
        <c:delete val="1"/>
        <c:axPos val="t"/>
        <c:numFmt formatCode="0.00%" sourceLinked="0"/>
        <c:majorTickMark val="out"/>
        <c:minorTickMark val="none"/>
        <c:tickLblPos val="none"/>
        <c:crossAx val="1779310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310214157260244"/>
          <c:y val="0"/>
          <c:w val="0.58689785842739761"/>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4D1D-4D3A-A649-DB27C2BEA5F8}"/>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Had an established relationship with that provider</c:v>
                </c:pt>
                <c:pt idx="1">
                  <c:v>Cost/rates offered/best deal</c:v>
                </c:pt>
                <c:pt idx="2">
                  <c:v>Too much hassle contacting more than one provider</c:v>
                </c:pt>
                <c:pt idx="3">
                  <c:v>They were my only/most obvious option</c:v>
                </c:pt>
                <c:pt idx="4">
                  <c:v>First one gave/had what I wanted</c:v>
                </c:pt>
                <c:pt idx="5">
                  <c:v>Only one available</c:v>
                </c:pt>
                <c:pt idx="6">
                  <c:v>Had type of finance I wanted</c:v>
                </c:pt>
                <c:pt idx="7">
                  <c:v>Too little time/needed finance quickly</c:v>
                </c:pt>
                <c:pt idx="8">
                  <c:v>High likelihood of successful application</c:v>
                </c:pt>
              </c:strCache>
            </c:strRef>
          </c:cat>
          <c:val>
            <c:numRef>
              <c:f>Sheet1!$B$2:$B$10</c:f>
              <c:numCache>
                <c:formatCode>General</c:formatCode>
                <c:ptCount val="9"/>
                <c:pt idx="0">
                  <c:v>49</c:v>
                </c:pt>
                <c:pt idx="1">
                  <c:v>14</c:v>
                </c:pt>
                <c:pt idx="2">
                  <c:v>12</c:v>
                </c:pt>
                <c:pt idx="3">
                  <c:v>11</c:v>
                </c:pt>
                <c:pt idx="4">
                  <c:v>7</c:v>
                </c:pt>
                <c:pt idx="5">
                  <c:v>5</c:v>
                </c:pt>
                <c:pt idx="6">
                  <c:v>4</c:v>
                </c:pt>
                <c:pt idx="7">
                  <c:v>2</c:v>
                </c:pt>
                <c:pt idx="8">
                  <c:v>2</c:v>
                </c:pt>
              </c:numCache>
            </c:numRef>
          </c:val>
          <c:extLst>
            <c:ext xmlns:c16="http://schemas.microsoft.com/office/drawing/2014/chart" uri="{C3380CC4-5D6E-409C-BE32-E72D297353CC}">
              <c16:uniqueId val="{00000002-4D1D-4D3A-A649-DB27C2BEA5F8}"/>
            </c:ext>
          </c:extLst>
        </c:ser>
        <c:dLbls>
          <c:showLegendKey val="0"/>
          <c:showVal val="1"/>
          <c:showCatName val="0"/>
          <c:showSerName val="0"/>
          <c:showPercent val="0"/>
          <c:showBubbleSize val="0"/>
        </c:dLbls>
        <c:gapWidth val="40"/>
        <c:axId val="177387776"/>
        <c:axId val="177617920"/>
      </c:barChart>
      <c:catAx>
        <c:axId val="177387776"/>
        <c:scaling>
          <c:orientation val="maxMin"/>
        </c:scaling>
        <c:delete val="0"/>
        <c:axPos val="l"/>
        <c:numFmt formatCode="General" sourceLinked="1"/>
        <c:majorTickMark val="out"/>
        <c:minorTickMark val="none"/>
        <c:tickLblPos val="nextTo"/>
        <c:txPr>
          <a:bodyPr rot="0" vert="horz" anchor="ctr" anchorCtr="0"/>
          <a:lstStyle/>
          <a:p>
            <a:pPr algn="r">
              <a:defRPr sz="1100">
                <a:latin typeface="Verdana" panose="020B0604030504040204" pitchFamily="34" charset="0"/>
              </a:defRPr>
            </a:pPr>
            <a:endParaRPr lang="en-US"/>
          </a:p>
        </c:txPr>
        <c:crossAx val="177617920"/>
        <c:crosses val="autoZero"/>
        <c:auto val="0"/>
        <c:lblAlgn val="ctr"/>
        <c:lblOffset val="100"/>
        <c:noMultiLvlLbl val="0"/>
      </c:catAx>
      <c:valAx>
        <c:axId val="177617920"/>
        <c:scaling>
          <c:orientation val="minMax"/>
          <c:max val="60"/>
        </c:scaling>
        <c:delete val="1"/>
        <c:axPos val="t"/>
        <c:numFmt formatCode="0.00%" sourceLinked="0"/>
        <c:majorTickMark val="out"/>
        <c:minorTickMark val="none"/>
        <c:tickLblPos val="nextTo"/>
        <c:crossAx val="1773877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81711082016566E-3"/>
          <c:y val="2.9274953611720649E-2"/>
          <c:w val="0.99458387836303974"/>
          <c:h val="0.88014900719394162"/>
        </c:manualLayout>
      </c:layout>
      <c:barChart>
        <c:barDir val="bar"/>
        <c:grouping val="stacked"/>
        <c:varyColors val="0"/>
        <c:ser>
          <c:idx val="3"/>
          <c:order val="0"/>
          <c:tx>
            <c:strRef>
              <c:f>Sheet1!$C$1</c:f>
              <c:strCache>
                <c:ptCount val="1"/>
                <c:pt idx="0">
                  <c:v>% Banks only</c:v>
                </c:pt>
              </c:strCache>
            </c:strRef>
          </c:tx>
          <c:spPr>
            <a:solidFill>
              <a:srgbClr val="212952"/>
            </a:solidFill>
          </c:spPr>
          <c:invertIfNegative val="0"/>
          <c:dLbls>
            <c:dLbl>
              <c:idx val="1"/>
              <c:layout>
                <c:manualLayout>
                  <c:x val="-3.1237405883478165E-3"/>
                  <c:y val="2.0720019029787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77-4CD7-8275-DE92DC26BB78}"/>
                </c:ext>
              </c:extLst>
            </c:dLbl>
            <c:numFmt formatCode="#,##0" sourceLinked="0"/>
            <c:spPr>
              <a:noFill/>
              <a:ln>
                <a:noFill/>
              </a:ln>
              <a:effectLst/>
            </c:spPr>
            <c:txPr>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Employers</c:v>
                </c:pt>
                <c:pt idx="1">
                  <c:v>No employees</c:v>
                </c:pt>
              </c:strCache>
            </c:strRef>
          </c:cat>
          <c:val>
            <c:numRef>
              <c:f>Sheet1!$C$2:$C$3</c:f>
              <c:numCache>
                <c:formatCode>General</c:formatCode>
                <c:ptCount val="2"/>
                <c:pt idx="0">
                  <c:v>39</c:v>
                </c:pt>
                <c:pt idx="1">
                  <c:v>50</c:v>
                </c:pt>
              </c:numCache>
            </c:numRef>
          </c:val>
          <c:extLst>
            <c:ext xmlns:c16="http://schemas.microsoft.com/office/drawing/2014/chart" uri="{C3380CC4-5D6E-409C-BE32-E72D297353CC}">
              <c16:uniqueId val="{00000002-0E77-4CD7-8275-DE92DC26BB78}"/>
            </c:ext>
          </c:extLst>
        </c:ser>
        <c:ser>
          <c:idx val="2"/>
          <c:order val="1"/>
          <c:tx>
            <c:strRef>
              <c:f>Sheet1!$B$1</c:f>
              <c:strCache>
                <c:ptCount val="1"/>
                <c:pt idx="0">
                  <c:v>% Another source</c:v>
                </c:pt>
              </c:strCache>
            </c:strRef>
          </c:tx>
          <c:spPr>
            <a:solidFill>
              <a:srgbClr val="B61A1D"/>
            </a:solidFill>
          </c:spPr>
          <c:invertIfNegative val="0"/>
          <c:dLbls>
            <c:numFmt formatCode="#,##0" sourceLinked="0"/>
            <c:spPr>
              <a:noFill/>
              <a:ln>
                <a:noFill/>
              </a:ln>
              <a:effectLst/>
            </c:spPr>
            <c:txPr>
              <a:bodyPr/>
              <a:lstStyle/>
              <a:p>
                <a:pPr>
                  <a:defRPr sz="1100" b="1">
                    <a:solidFill>
                      <a:schemeClr val="bg1"/>
                    </a:solidFill>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Employers</c:v>
                </c:pt>
                <c:pt idx="1">
                  <c:v>No employees</c:v>
                </c:pt>
              </c:strCache>
            </c:strRef>
          </c:cat>
          <c:val>
            <c:numRef>
              <c:f>Sheet1!$B$2:$B$3</c:f>
              <c:numCache>
                <c:formatCode>General</c:formatCode>
                <c:ptCount val="2"/>
                <c:pt idx="0">
                  <c:v>58</c:v>
                </c:pt>
                <c:pt idx="1">
                  <c:v>46</c:v>
                </c:pt>
              </c:numCache>
            </c:numRef>
          </c:val>
          <c:extLst>
            <c:ext xmlns:c16="http://schemas.microsoft.com/office/drawing/2014/chart" uri="{C3380CC4-5D6E-409C-BE32-E72D297353CC}">
              <c16:uniqueId val="{00000000-0E77-4CD7-8275-DE92DC26BB78}"/>
            </c:ext>
          </c:extLst>
        </c:ser>
        <c:ser>
          <c:idx val="0"/>
          <c:order val="2"/>
          <c:tx>
            <c:strRef>
              <c:f>Sheet1!$D$1</c:f>
              <c:strCache>
                <c:ptCount val="1"/>
                <c:pt idx="0">
                  <c:v>% Don't know</c:v>
                </c:pt>
              </c:strCache>
            </c:strRef>
          </c:tx>
          <c:spPr>
            <a:solidFill>
              <a:srgbClr val="088899"/>
            </a:solidFill>
          </c:spPr>
          <c:invertIfNegative val="0"/>
          <c:dLbls>
            <c:dLbl>
              <c:idx val="0"/>
              <c:layout>
                <c:manualLayout>
                  <c:x val="3.6894573878125171E-7"/>
                  <c:y val="-3.1598797863712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77-4CD7-8275-DE92DC26BB78}"/>
                </c:ext>
              </c:extLst>
            </c:dLbl>
            <c:dLbl>
              <c:idx val="2"/>
              <c:layout>
                <c:manualLayout>
                  <c:x val="-3.1237405883478737E-3"/>
                  <c:y val="1.2917811526078384E-2"/>
                </c:manualLayout>
              </c:layout>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77-4CD7-8275-DE92DC26BB78}"/>
                </c:ext>
              </c:extLst>
            </c:dLbl>
            <c:dLbl>
              <c:idx val="4"/>
              <c:layout>
                <c:manualLayout>
                  <c:x val="-1.5618702941739655E-3"/>
                  <c:y val="-3.5895919734618649E-2"/>
                </c:manualLayout>
              </c:layout>
              <c:numFmt formatCode="#,##0" sourceLinked="0"/>
              <c:spPr>
                <a:noFill/>
                <a:ln>
                  <a:noFill/>
                </a:ln>
                <a:effectLst/>
              </c:spPr>
              <c:txPr>
                <a:bodyPr wrap="square" lIns="38100" tIns="19050" rIns="38100" bIns="19050" anchor="ctr">
                  <a:spAutoFit/>
                </a:bodyPr>
                <a:lstStyle/>
                <a:p>
                  <a:pPr>
                    <a:defRPr sz="1100" b="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77-4CD7-8275-DE92DC26BB78}"/>
                </c:ext>
              </c:extLst>
            </c:dLbl>
            <c:dLbl>
              <c:idx val="7"/>
              <c:delete val="1"/>
              <c:extLst>
                <c:ext xmlns:c15="http://schemas.microsoft.com/office/drawing/2012/chart" uri="{CE6537A1-D6FC-4f65-9D91-7224C49458BB}"/>
                <c:ext xmlns:c16="http://schemas.microsoft.com/office/drawing/2014/chart" uri="{C3380CC4-5D6E-409C-BE32-E72D297353CC}">
                  <c16:uniqueId val="{00000006-0E77-4CD7-8275-DE92DC26BB78}"/>
                </c:ext>
              </c:extLst>
            </c:dLbl>
            <c:dLbl>
              <c:idx val="10"/>
              <c:delete val="1"/>
              <c:extLst>
                <c:ext xmlns:c15="http://schemas.microsoft.com/office/drawing/2012/chart" uri="{CE6537A1-D6FC-4f65-9D91-7224C49458BB}"/>
                <c:ext xmlns:c16="http://schemas.microsoft.com/office/drawing/2014/chart" uri="{C3380CC4-5D6E-409C-BE32-E72D297353CC}">
                  <c16:uniqueId val="{00000007-0E77-4CD7-8275-DE92DC26BB78}"/>
                </c:ext>
              </c:extLst>
            </c:dLbl>
            <c:dLbl>
              <c:idx val="11"/>
              <c:layout>
                <c:manualLayout>
                  <c:x val="0"/>
                  <c:y val="1.6576015223830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77-4CD7-8275-DE92DC26BB78}"/>
                </c:ext>
              </c:extLst>
            </c:dLbl>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Employers</c:v>
                </c:pt>
                <c:pt idx="1">
                  <c:v>No employees</c:v>
                </c:pt>
              </c:strCache>
            </c:strRef>
          </c:cat>
          <c:val>
            <c:numRef>
              <c:f>Sheet1!$D$2:$D$3</c:f>
              <c:numCache>
                <c:formatCode>General</c:formatCode>
                <c:ptCount val="2"/>
                <c:pt idx="0">
                  <c:v>3</c:v>
                </c:pt>
                <c:pt idx="1">
                  <c:v>4</c:v>
                </c:pt>
              </c:numCache>
            </c:numRef>
          </c:val>
          <c:extLst>
            <c:ext xmlns:c16="http://schemas.microsoft.com/office/drawing/2014/chart" uri="{C3380CC4-5D6E-409C-BE32-E72D297353CC}">
              <c16:uniqueId val="{00000009-0E77-4CD7-8275-DE92DC26BB78}"/>
            </c:ext>
          </c:extLst>
        </c:ser>
        <c:dLbls>
          <c:showLegendKey val="0"/>
          <c:showVal val="1"/>
          <c:showCatName val="0"/>
          <c:showSerName val="0"/>
          <c:showPercent val="0"/>
          <c:showBubbleSize val="0"/>
        </c:dLbls>
        <c:gapWidth val="40"/>
        <c:overlap val="100"/>
        <c:axId val="217916544"/>
        <c:axId val="217918080"/>
      </c:barChart>
      <c:catAx>
        <c:axId val="217916544"/>
        <c:scaling>
          <c:orientation val="maxMin"/>
        </c:scaling>
        <c:delete val="1"/>
        <c:axPos val="l"/>
        <c:numFmt formatCode="General" sourceLinked="1"/>
        <c:majorTickMark val="out"/>
        <c:minorTickMark val="none"/>
        <c:tickLblPos val="nextTo"/>
        <c:crossAx val="217918080"/>
        <c:crosses val="autoZero"/>
        <c:auto val="0"/>
        <c:lblAlgn val="ctr"/>
        <c:lblOffset val="100"/>
        <c:noMultiLvlLbl val="0"/>
      </c:catAx>
      <c:valAx>
        <c:axId val="217918080"/>
        <c:scaling>
          <c:orientation val="minMax"/>
          <c:max val="110"/>
        </c:scaling>
        <c:delete val="1"/>
        <c:axPos val="t"/>
        <c:numFmt formatCode="0.00%" sourceLinked="0"/>
        <c:majorTickMark val="out"/>
        <c:minorTickMark val="none"/>
        <c:tickLblPos val="nextTo"/>
        <c:crossAx val="217916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336303145593"/>
          <c:y val="0.22617736085198345"/>
          <c:w val="0.58983615535773803"/>
          <c:h val="0.56343994595819225"/>
        </c:manualLayout>
      </c:layout>
      <c:doughnutChart>
        <c:varyColors val="1"/>
        <c:ser>
          <c:idx val="0"/>
          <c:order val="0"/>
          <c:tx>
            <c:strRef>
              <c:f>Sheet1!$B$1</c:f>
              <c:strCache>
                <c:ptCount val="1"/>
                <c:pt idx="0">
                  <c:v>%</c:v>
                </c:pt>
              </c:strCache>
            </c:strRef>
          </c:tx>
          <c:dPt>
            <c:idx val="0"/>
            <c:bubble3D val="0"/>
            <c:spPr>
              <a:solidFill>
                <a:srgbClr val="B61A1D"/>
              </a:solidFill>
            </c:spPr>
            <c:extLst>
              <c:ext xmlns:c16="http://schemas.microsoft.com/office/drawing/2014/chart" uri="{C3380CC4-5D6E-409C-BE32-E72D297353CC}">
                <c16:uniqueId val="{00000001-A4D5-41DB-A10F-1EFE0C83BDE5}"/>
              </c:ext>
            </c:extLst>
          </c:dPt>
          <c:dPt>
            <c:idx val="1"/>
            <c:bubble3D val="0"/>
            <c:spPr>
              <a:solidFill>
                <a:srgbClr val="212952"/>
              </a:solidFill>
            </c:spPr>
            <c:extLst>
              <c:ext xmlns:c16="http://schemas.microsoft.com/office/drawing/2014/chart" uri="{C3380CC4-5D6E-409C-BE32-E72D297353CC}">
                <c16:uniqueId val="{00000003-A4D5-41DB-A10F-1EFE0C83BDE5}"/>
              </c:ext>
            </c:extLst>
          </c:dPt>
          <c:dPt>
            <c:idx val="2"/>
            <c:bubble3D val="0"/>
            <c:spPr>
              <a:solidFill>
                <a:srgbClr val="088899"/>
              </a:solidFill>
            </c:spPr>
            <c:extLst>
              <c:ext xmlns:c16="http://schemas.microsoft.com/office/drawing/2014/chart" uri="{C3380CC4-5D6E-409C-BE32-E72D297353CC}">
                <c16:uniqueId val="{00000005-A4D5-41DB-A10F-1EFE0C83BDE5}"/>
              </c:ext>
            </c:extLst>
          </c:dPt>
          <c:dPt>
            <c:idx val="3"/>
            <c:bubble3D val="0"/>
            <c:spPr>
              <a:solidFill>
                <a:srgbClr val="8064A2"/>
              </a:solidFill>
            </c:spPr>
            <c:extLst>
              <c:ext xmlns:c16="http://schemas.microsoft.com/office/drawing/2014/chart" uri="{C3380CC4-5D6E-409C-BE32-E72D297353CC}">
                <c16:uniqueId val="{00000007-A4D5-41DB-A10F-1EFE0C83BDE5}"/>
              </c:ext>
            </c:extLst>
          </c:dPt>
          <c:dPt>
            <c:idx val="4"/>
            <c:bubble3D val="0"/>
            <c:spPr>
              <a:solidFill>
                <a:schemeClr val="accent3"/>
              </a:solidFill>
            </c:spPr>
            <c:extLst>
              <c:ext xmlns:c16="http://schemas.microsoft.com/office/drawing/2014/chart" uri="{C3380CC4-5D6E-409C-BE32-E72D297353CC}">
                <c16:uniqueId val="{00000009-A4D5-41DB-A10F-1EFE0C83BDE5}"/>
              </c:ext>
            </c:extLst>
          </c:dPt>
          <c:dLbls>
            <c:dLbl>
              <c:idx val="3"/>
              <c:layout>
                <c:manualLayout>
                  <c:x val="0"/>
                  <c:y val="-2.8354100293141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D5-41DB-A10F-1EFE0C83BDE5}"/>
                </c:ext>
              </c:extLst>
            </c:dLbl>
            <c:numFmt formatCode="0\%" sourceLinked="0"/>
            <c:spPr>
              <a:noFill/>
              <a:ln>
                <a:noFill/>
              </a:ln>
              <a:effectLst/>
            </c:spPr>
            <c:txPr>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No</c:v>
                </c:pt>
                <c:pt idx="1">
                  <c:v>Yes</c:v>
                </c:pt>
                <c:pt idx="2">
                  <c:v>Don't know</c:v>
                </c:pt>
              </c:strCache>
            </c:strRef>
          </c:cat>
          <c:val>
            <c:numRef>
              <c:f>Sheet1!$B$2:$B$4</c:f>
              <c:numCache>
                <c:formatCode>General</c:formatCode>
                <c:ptCount val="3"/>
                <c:pt idx="0">
                  <c:v>50</c:v>
                </c:pt>
                <c:pt idx="1">
                  <c:v>46</c:v>
                </c:pt>
                <c:pt idx="2">
                  <c:v>4</c:v>
                </c:pt>
              </c:numCache>
            </c:numRef>
          </c:val>
          <c:extLst>
            <c:ext xmlns:c16="http://schemas.microsoft.com/office/drawing/2014/chart" uri="{C3380CC4-5D6E-409C-BE32-E72D297353CC}">
              <c16:uniqueId val="{0000000A-A4D5-41DB-A10F-1EFE0C83BDE5}"/>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437090642226134"/>
          <c:y val="0"/>
          <c:w val="0.75019395350633733"/>
          <c:h val="0.76098985398915131"/>
        </c:manualLayout>
      </c:layout>
      <c:barChart>
        <c:barDir val="bar"/>
        <c:grouping val="percentStacked"/>
        <c:varyColors val="0"/>
        <c:ser>
          <c:idx val="0"/>
          <c:order val="0"/>
          <c:tx>
            <c:strRef>
              <c:f>Sheet1!$B$1</c:f>
              <c:strCache>
                <c:ptCount val="1"/>
                <c:pt idx="0">
                  <c:v>% Grow substantially (20%+)</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36C8-4A11-BAD0-2EF612C4D87E}"/>
              </c:ext>
            </c:extLst>
          </c:dPt>
          <c:dPt>
            <c:idx val="1"/>
            <c:invertIfNegative val="0"/>
            <c:bubble3D val="0"/>
            <c:extLst>
              <c:ext xmlns:c16="http://schemas.microsoft.com/office/drawing/2014/chart" uri="{C3380CC4-5D6E-409C-BE32-E72D297353CC}">
                <c16:uniqueId val="{00000001-36C8-4A11-BAD0-2EF612C4D87E}"/>
              </c:ext>
            </c:extLst>
          </c:dPt>
          <c:dPt>
            <c:idx val="2"/>
            <c:invertIfNegative val="0"/>
            <c:bubble3D val="0"/>
            <c:extLst>
              <c:ext xmlns:c16="http://schemas.microsoft.com/office/drawing/2014/chart" uri="{C3380CC4-5D6E-409C-BE32-E72D297353CC}">
                <c16:uniqueId val="{00000002-36C8-4A11-BAD0-2EF612C4D87E}"/>
              </c:ext>
            </c:extLst>
          </c:dPt>
          <c:dPt>
            <c:idx val="3"/>
            <c:invertIfNegative val="0"/>
            <c:bubble3D val="0"/>
            <c:extLst>
              <c:ext xmlns:c16="http://schemas.microsoft.com/office/drawing/2014/chart" uri="{C3380CC4-5D6E-409C-BE32-E72D297353CC}">
                <c16:uniqueId val="{00000003-36C8-4A11-BAD0-2EF612C4D87E}"/>
              </c:ext>
            </c:extLst>
          </c:dPt>
          <c:dPt>
            <c:idx val="4"/>
            <c:invertIfNegative val="0"/>
            <c:bubble3D val="0"/>
            <c:extLst>
              <c:ext xmlns:c16="http://schemas.microsoft.com/office/drawing/2014/chart" uri="{C3380CC4-5D6E-409C-BE32-E72D297353CC}">
                <c16:uniqueId val="{00000004-36C8-4A11-BAD0-2EF612C4D87E}"/>
              </c:ext>
            </c:extLst>
          </c:dPt>
          <c:dPt>
            <c:idx val="5"/>
            <c:invertIfNegative val="0"/>
            <c:bubble3D val="0"/>
            <c:extLst>
              <c:ext xmlns:c16="http://schemas.microsoft.com/office/drawing/2014/chart" uri="{C3380CC4-5D6E-409C-BE32-E72D297353CC}">
                <c16:uniqueId val="{00000005-36C8-4A11-BAD0-2EF612C4D87E}"/>
              </c:ext>
            </c:extLst>
          </c:dPt>
          <c:dPt>
            <c:idx val="6"/>
            <c:invertIfNegative val="0"/>
            <c:bubble3D val="0"/>
            <c:extLst>
              <c:ext xmlns:c16="http://schemas.microsoft.com/office/drawing/2014/chart" uri="{C3380CC4-5D6E-409C-BE32-E72D297353CC}">
                <c16:uniqueId val="{00000006-36C8-4A11-BAD0-2EF612C4D87E}"/>
              </c:ext>
            </c:extLst>
          </c:dPt>
          <c:dPt>
            <c:idx val="7"/>
            <c:invertIfNegative val="0"/>
            <c:bubble3D val="0"/>
            <c:extLst>
              <c:ext xmlns:c16="http://schemas.microsoft.com/office/drawing/2014/chart" uri="{C3380CC4-5D6E-409C-BE32-E72D297353CC}">
                <c16:uniqueId val="{00000007-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Sheet1!$B$2:$B$6</c:f>
              <c:numCache>
                <c:formatCode>General</c:formatCode>
                <c:ptCount val="5"/>
                <c:pt idx="0">
                  <c:v>17</c:v>
                </c:pt>
                <c:pt idx="1">
                  <c:v>16</c:v>
                </c:pt>
                <c:pt idx="2">
                  <c:v>20</c:v>
                </c:pt>
                <c:pt idx="3">
                  <c:v>14</c:v>
                </c:pt>
                <c:pt idx="4">
                  <c:v>9</c:v>
                </c:pt>
              </c:numCache>
            </c:numRef>
          </c:val>
          <c:extLst>
            <c:ext xmlns:c16="http://schemas.microsoft.com/office/drawing/2014/chart" uri="{C3380CC4-5D6E-409C-BE32-E72D297353CC}">
              <c16:uniqueId val="{00000008-36C8-4A11-BAD0-2EF612C4D87E}"/>
            </c:ext>
          </c:extLst>
        </c:ser>
        <c:ser>
          <c:idx val="1"/>
          <c:order val="1"/>
          <c:tx>
            <c:strRef>
              <c:f>Sheet1!$C$1</c:f>
              <c:strCache>
                <c:ptCount val="1"/>
                <c:pt idx="0">
                  <c:v>% Grow significantly (10%-20%)</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36C8-4A11-BAD0-2EF612C4D87E}"/>
              </c:ext>
            </c:extLst>
          </c:dPt>
          <c:dPt>
            <c:idx val="1"/>
            <c:invertIfNegative val="0"/>
            <c:bubble3D val="0"/>
            <c:extLst>
              <c:ext xmlns:c16="http://schemas.microsoft.com/office/drawing/2014/chart" uri="{C3380CC4-5D6E-409C-BE32-E72D297353CC}">
                <c16:uniqueId val="{0000000A-36C8-4A11-BAD0-2EF612C4D87E}"/>
              </c:ext>
            </c:extLst>
          </c:dPt>
          <c:dPt>
            <c:idx val="2"/>
            <c:invertIfNegative val="0"/>
            <c:bubble3D val="0"/>
            <c:extLst>
              <c:ext xmlns:c16="http://schemas.microsoft.com/office/drawing/2014/chart" uri="{C3380CC4-5D6E-409C-BE32-E72D297353CC}">
                <c16:uniqueId val="{0000000B-36C8-4A11-BAD0-2EF612C4D87E}"/>
              </c:ext>
            </c:extLst>
          </c:dPt>
          <c:dPt>
            <c:idx val="3"/>
            <c:invertIfNegative val="0"/>
            <c:bubble3D val="0"/>
            <c:extLst>
              <c:ext xmlns:c16="http://schemas.microsoft.com/office/drawing/2014/chart" uri="{C3380CC4-5D6E-409C-BE32-E72D297353CC}">
                <c16:uniqueId val="{0000000C-36C8-4A11-BAD0-2EF612C4D87E}"/>
              </c:ext>
            </c:extLst>
          </c:dPt>
          <c:dPt>
            <c:idx val="4"/>
            <c:invertIfNegative val="0"/>
            <c:bubble3D val="0"/>
            <c:extLst>
              <c:ext xmlns:c16="http://schemas.microsoft.com/office/drawing/2014/chart" uri="{C3380CC4-5D6E-409C-BE32-E72D297353CC}">
                <c16:uniqueId val="{0000000D-36C8-4A11-BAD0-2EF612C4D87E}"/>
              </c:ext>
            </c:extLst>
          </c:dPt>
          <c:dPt>
            <c:idx val="5"/>
            <c:invertIfNegative val="0"/>
            <c:bubble3D val="0"/>
            <c:extLst>
              <c:ext xmlns:c16="http://schemas.microsoft.com/office/drawing/2014/chart" uri="{C3380CC4-5D6E-409C-BE32-E72D297353CC}">
                <c16:uniqueId val="{0000000E-36C8-4A11-BAD0-2EF612C4D87E}"/>
              </c:ext>
            </c:extLst>
          </c:dPt>
          <c:dPt>
            <c:idx val="6"/>
            <c:invertIfNegative val="0"/>
            <c:bubble3D val="0"/>
            <c:extLst>
              <c:ext xmlns:c16="http://schemas.microsoft.com/office/drawing/2014/chart" uri="{C3380CC4-5D6E-409C-BE32-E72D297353CC}">
                <c16:uniqueId val="{0000000F-36C8-4A11-BAD0-2EF612C4D87E}"/>
              </c:ext>
            </c:extLst>
          </c:dPt>
          <c:dPt>
            <c:idx val="7"/>
            <c:invertIfNegative val="0"/>
            <c:bubble3D val="0"/>
            <c:extLst>
              <c:ext xmlns:c16="http://schemas.microsoft.com/office/drawing/2014/chart" uri="{C3380CC4-5D6E-409C-BE32-E72D297353CC}">
                <c16:uniqueId val="{00000010-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Sheet1!$C$2:$C$6</c:f>
              <c:numCache>
                <c:formatCode>General</c:formatCode>
                <c:ptCount val="5"/>
                <c:pt idx="0">
                  <c:v>14</c:v>
                </c:pt>
                <c:pt idx="1">
                  <c:v>14</c:v>
                </c:pt>
                <c:pt idx="2">
                  <c:v>14</c:v>
                </c:pt>
                <c:pt idx="3">
                  <c:v>16</c:v>
                </c:pt>
                <c:pt idx="4">
                  <c:v>17</c:v>
                </c:pt>
              </c:numCache>
            </c:numRef>
          </c:val>
          <c:extLst>
            <c:ext xmlns:c16="http://schemas.microsoft.com/office/drawing/2014/chart" uri="{C3380CC4-5D6E-409C-BE32-E72D297353CC}">
              <c16:uniqueId val="{00000011-36C8-4A11-BAD0-2EF612C4D87E}"/>
            </c:ext>
          </c:extLst>
        </c:ser>
        <c:ser>
          <c:idx val="2"/>
          <c:order val="2"/>
          <c:tx>
            <c:strRef>
              <c:f>Sheet1!$D$1</c:f>
              <c:strCache>
                <c:ptCount val="1"/>
                <c:pt idx="0">
                  <c:v>% Grow moderately (up to 10%)</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36C8-4A11-BAD0-2EF612C4D87E}"/>
              </c:ext>
            </c:extLst>
          </c:dPt>
          <c:dPt>
            <c:idx val="1"/>
            <c:invertIfNegative val="0"/>
            <c:bubble3D val="0"/>
            <c:extLst>
              <c:ext xmlns:c16="http://schemas.microsoft.com/office/drawing/2014/chart" uri="{C3380CC4-5D6E-409C-BE32-E72D297353CC}">
                <c16:uniqueId val="{00000013-36C8-4A11-BAD0-2EF612C4D87E}"/>
              </c:ext>
            </c:extLst>
          </c:dPt>
          <c:dPt>
            <c:idx val="2"/>
            <c:invertIfNegative val="0"/>
            <c:bubble3D val="0"/>
            <c:extLst>
              <c:ext xmlns:c16="http://schemas.microsoft.com/office/drawing/2014/chart" uri="{C3380CC4-5D6E-409C-BE32-E72D297353CC}">
                <c16:uniqueId val="{00000014-36C8-4A11-BAD0-2EF612C4D87E}"/>
              </c:ext>
            </c:extLst>
          </c:dPt>
          <c:dPt>
            <c:idx val="3"/>
            <c:invertIfNegative val="0"/>
            <c:bubble3D val="0"/>
            <c:extLst>
              <c:ext xmlns:c16="http://schemas.microsoft.com/office/drawing/2014/chart" uri="{C3380CC4-5D6E-409C-BE32-E72D297353CC}">
                <c16:uniqueId val="{00000015-36C8-4A11-BAD0-2EF612C4D87E}"/>
              </c:ext>
            </c:extLst>
          </c:dPt>
          <c:dPt>
            <c:idx val="4"/>
            <c:invertIfNegative val="0"/>
            <c:bubble3D val="0"/>
            <c:extLst>
              <c:ext xmlns:c16="http://schemas.microsoft.com/office/drawing/2014/chart" uri="{C3380CC4-5D6E-409C-BE32-E72D297353CC}">
                <c16:uniqueId val="{00000016-36C8-4A11-BAD0-2EF612C4D87E}"/>
              </c:ext>
            </c:extLst>
          </c:dPt>
          <c:dPt>
            <c:idx val="5"/>
            <c:invertIfNegative val="0"/>
            <c:bubble3D val="0"/>
            <c:extLst>
              <c:ext xmlns:c16="http://schemas.microsoft.com/office/drawing/2014/chart" uri="{C3380CC4-5D6E-409C-BE32-E72D297353CC}">
                <c16:uniqueId val="{00000017-36C8-4A11-BAD0-2EF612C4D87E}"/>
              </c:ext>
            </c:extLst>
          </c:dPt>
          <c:dPt>
            <c:idx val="6"/>
            <c:invertIfNegative val="0"/>
            <c:bubble3D val="0"/>
            <c:extLst>
              <c:ext xmlns:c16="http://schemas.microsoft.com/office/drawing/2014/chart" uri="{C3380CC4-5D6E-409C-BE32-E72D297353CC}">
                <c16:uniqueId val="{00000018-36C8-4A11-BAD0-2EF612C4D87E}"/>
              </c:ext>
            </c:extLst>
          </c:dPt>
          <c:dPt>
            <c:idx val="7"/>
            <c:invertIfNegative val="0"/>
            <c:bubble3D val="0"/>
            <c:extLst>
              <c:ext xmlns:c16="http://schemas.microsoft.com/office/drawing/2014/chart" uri="{C3380CC4-5D6E-409C-BE32-E72D297353CC}">
                <c16:uniqueId val="{00000019-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Sheet1!$D$2:$D$6</c:f>
              <c:numCache>
                <c:formatCode>General</c:formatCode>
                <c:ptCount val="5"/>
                <c:pt idx="0">
                  <c:v>18</c:v>
                </c:pt>
                <c:pt idx="1">
                  <c:v>16</c:v>
                </c:pt>
                <c:pt idx="2">
                  <c:v>20</c:v>
                </c:pt>
                <c:pt idx="3">
                  <c:v>29</c:v>
                </c:pt>
                <c:pt idx="4">
                  <c:v>43</c:v>
                </c:pt>
              </c:numCache>
            </c:numRef>
          </c:val>
          <c:extLst>
            <c:ext xmlns:c16="http://schemas.microsoft.com/office/drawing/2014/chart" uri="{C3380CC4-5D6E-409C-BE32-E72D297353CC}">
              <c16:uniqueId val="{0000001A-36C8-4A11-BAD0-2EF612C4D87E}"/>
            </c:ext>
          </c:extLst>
        </c:ser>
        <c:ser>
          <c:idx val="3"/>
          <c:order val="3"/>
          <c:tx>
            <c:strRef>
              <c:f>Sheet1!$E$1</c:f>
              <c:strCache>
                <c:ptCount val="1"/>
                <c:pt idx="0">
                  <c:v>% Same size</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36C8-4A11-BAD0-2EF612C4D87E}"/>
              </c:ext>
            </c:extLst>
          </c:dPt>
          <c:dPt>
            <c:idx val="1"/>
            <c:invertIfNegative val="0"/>
            <c:bubble3D val="0"/>
            <c:extLst>
              <c:ext xmlns:c16="http://schemas.microsoft.com/office/drawing/2014/chart" uri="{C3380CC4-5D6E-409C-BE32-E72D297353CC}">
                <c16:uniqueId val="{0000001C-36C8-4A11-BAD0-2EF612C4D87E}"/>
              </c:ext>
            </c:extLst>
          </c:dPt>
          <c:dPt>
            <c:idx val="2"/>
            <c:invertIfNegative val="0"/>
            <c:bubble3D val="0"/>
            <c:extLst>
              <c:ext xmlns:c16="http://schemas.microsoft.com/office/drawing/2014/chart" uri="{C3380CC4-5D6E-409C-BE32-E72D297353CC}">
                <c16:uniqueId val="{0000001D-36C8-4A11-BAD0-2EF612C4D87E}"/>
              </c:ext>
            </c:extLst>
          </c:dPt>
          <c:dPt>
            <c:idx val="3"/>
            <c:invertIfNegative val="0"/>
            <c:bubble3D val="0"/>
            <c:extLst>
              <c:ext xmlns:c16="http://schemas.microsoft.com/office/drawing/2014/chart" uri="{C3380CC4-5D6E-409C-BE32-E72D297353CC}">
                <c16:uniqueId val="{0000001E-36C8-4A11-BAD0-2EF612C4D87E}"/>
              </c:ext>
            </c:extLst>
          </c:dPt>
          <c:dPt>
            <c:idx val="4"/>
            <c:invertIfNegative val="0"/>
            <c:bubble3D val="0"/>
            <c:extLst>
              <c:ext xmlns:c16="http://schemas.microsoft.com/office/drawing/2014/chart" uri="{C3380CC4-5D6E-409C-BE32-E72D297353CC}">
                <c16:uniqueId val="{0000001F-36C8-4A11-BAD0-2EF612C4D87E}"/>
              </c:ext>
            </c:extLst>
          </c:dPt>
          <c:dPt>
            <c:idx val="5"/>
            <c:invertIfNegative val="0"/>
            <c:bubble3D val="0"/>
            <c:extLst>
              <c:ext xmlns:c16="http://schemas.microsoft.com/office/drawing/2014/chart" uri="{C3380CC4-5D6E-409C-BE32-E72D297353CC}">
                <c16:uniqueId val="{00000020-36C8-4A11-BAD0-2EF612C4D87E}"/>
              </c:ext>
            </c:extLst>
          </c:dPt>
          <c:dPt>
            <c:idx val="6"/>
            <c:invertIfNegative val="0"/>
            <c:bubble3D val="0"/>
            <c:extLst>
              <c:ext xmlns:c16="http://schemas.microsoft.com/office/drawing/2014/chart" uri="{C3380CC4-5D6E-409C-BE32-E72D297353CC}">
                <c16:uniqueId val="{00000021-36C8-4A11-BAD0-2EF612C4D87E}"/>
              </c:ext>
            </c:extLst>
          </c:dPt>
          <c:dPt>
            <c:idx val="7"/>
            <c:invertIfNegative val="0"/>
            <c:bubble3D val="0"/>
            <c:extLst>
              <c:ext xmlns:c16="http://schemas.microsoft.com/office/drawing/2014/chart" uri="{C3380CC4-5D6E-409C-BE32-E72D297353CC}">
                <c16:uniqueId val="{00000022-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Sheet1!$E$2:$E$6</c:f>
              <c:numCache>
                <c:formatCode>General</c:formatCode>
                <c:ptCount val="5"/>
                <c:pt idx="0">
                  <c:v>34</c:v>
                </c:pt>
                <c:pt idx="1">
                  <c:v>33</c:v>
                </c:pt>
                <c:pt idx="2">
                  <c:v>37</c:v>
                </c:pt>
                <c:pt idx="3">
                  <c:v>31</c:v>
                </c:pt>
                <c:pt idx="4">
                  <c:v>26</c:v>
                </c:pt>
              </c:numCache>
            </c:numRef>
          </c:val>
          <c:extLst>
            <c:ext xmlns:c16="http://schemas.microsoft.com/office/drawing/2014/chart" uri="{C3380CC4-5D6E-409C-BE32-E72D297353CC}">
              <c16:uniqueId val="{00000023-36C8-4A11-BAD0-2EF612C4D87E}"/>
            </c:ext>
          </c:extLst>
        </c:ser>
        <c:ser>
          <c:idx val="4"/>
          <c:order val="4"/>
          <c:tx>
            <c:strRef>
              <c:f>Sheet1!$F$1</c:f>
              <c:strCache>
                <c:ptCount val="1"/>
                <c:pt idx="0">
                  <c:v>% Shrink/sell/close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Sheet1!$F$2:$F$6</c:f>
              <c:numCache>
                <c:formatCode>General</c:formatCode>
                <c:ptCount val="5"/>
                <c:pt idx="0">
                  <c:v>16</c:v>
                </c:pt>
                <c:pt idx="1">
                  <c:v>20</c:v>
                </c:pt>
                <c:pt idx="2">
                  <c:v>7</c:v>
                </c:pt>
                <c:pt idx="3">
                  <c:v>8</c:v>
                </c:pt>
                <c:pt idx="4">
                  <c:v>5</c:v>
                </c:pt>
              </c:numCache>
            </c:numRef>
          </c:val>
          <c:extLst>
            <c:ext xmlns:c16="http://schemas.microsoft.com/office/drawing/2014/chart" uri="{C3380CC4-5D6E-409C-BE32-E72D297353CC}">
              <c16:uniqueId val="{00000024-36C8-4A11-BAD0-2EF612C4D87E}"/>
            </c:ext>
          </c:extLst>
        </c:ser>
        <c:ser>
          <c:idx val="5"/>
          <c:order val="5"/>
          <c:tx>
            <c:strRef>
              <c:f>Sheet1!$G$1</c:f>
              <c:strCache>
                <c:ptCount val="1"/>
                <c:pt idx="0">
                  <c:v>% Don't know/Other</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Sheet1!$G$2:$G$6</c:f>
              <c:numCache>
                <c:formatCode>General</c:formatCode>
                <c:ptCount val="5"/>
                <c:pt idx="0">
                  <c:v>2</c:v>
                </c:pt>
                <c:pt idx="1">
                  <c:v>3</c:v>
                </c:pt>
                <c:pt idx="2">
                  <c:v>2</c:v>
                </c:pt>
                <c:pt idx="3">
                  <c:v>4</c:v>
                </c:pt>
              </c:numCache>
            </c:numRef>
          </c:val>
          <c:extLst>
            <c:ext xmlns:c16="http://schemas.microsoft.com/office/drawing/2014/chart" uri="{C3380CC4-5D6E-409C-BE32-E72D297353CC}">
              <c16:uniqueId val="{00000025-36C8-4A11-BAD0-2EF612C4D87E}"/>
            </c:ext>
          </c:extLst>
        </c:ser>
        <c:dLbls>
          <c:showLegendKey val="0"/>
          <c:showVal val="0"/>
          <c:showCatName val="0"/>
          <c:showSerName val="0"/>
          <c:showPercent val="0"/>
          <c:showBubbleSize val="0"/>
        </c:dLbls>
        <c:gapWidth val="37"/>
        <c:overlap val="100"/>
        <c:axId val="217816448"/>
        <c:axId val="217822336"/>
      </c:barChart>
      <c:catAx>
        <c:axId val="217816448"/>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17822336"/>
        <c:crosses val="autoZero"/>
        <c:auto val="1"/>
        <c:lblAlgn val="ctr"/>
        <c:lblOffset val="100"/>
        <c:noMultiLvlLbl val="0"/>
      </c:catAx>
      <c:valAx>
        <c:axId val="217822336"/>
        <c:scaling>
          <c:orientation val="minMax"/>
          <c:max val="1"/>
          <c:min val="0"/>
        </c:scaling>
        <c:delete val="0"/>
        <c:axPos val="b"/>
        <c:numFmt formatCode="0%"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217816448"/>
        <c:crosses val="max"/>
        <c:crossBetween val="between"/>
        <c:majorUnit val="0.1"/>
      </c:valAx>
      <c:spPr>
        <a:noFill/>
        <a:ln w="25400">
          <a:noFill/>
        </a:ln>
      </c:spPr>
    </c:plotArea>
    <c:legend>
      <c:legendPos val="b"/>
      <c:layout>
        <c:manualLayout>
          <c:xMode val="edge"/>
          <c:yMode val="edge"/>
          <c:x val="0"/>
          <c:y val="0.87818960749254782"/>
          <c:w val="0.99811467811442978"/>
          <c:h val="0.1177614318764344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81711082016566E-3"/>
          <c:y val="2.9274953611720649E-2"/>
          <c:w val="0.99458387836303974"/>
          <c:h val="0.88014900719394162"/>
        </c:manualLayout>
      </c:layout>
      <c:barChart>
        <c:barDir val="bar"/>
        <c:grouping val="stacked"/>
        <c:varyColors val="0"/>
        <c:ser>
          <c:idx val="3"/>
          <c:order val="0"/>
          <c:tx>
            <c:strRef>
              <c:f>Sheet1!$C$1</c:f>
              <c:strCache>
                <c:ptCount val="1"/>
                <c:pt idx="0">
                  <c:v>% Banks only</c:v>
                </c:pt>
              </c:strCache>
            </c:strRef>
          </c:tx>
          <c:spPr>
            <a:solidFill>
              <a:srgbClr val="212952"/>
            </a:solidFill>
          </c:spPr>
          <c:invertIfNegative val="0"/>
          <c:dLbls>
            <c:dLbl>
              <c:idx val="1"/>
              <c:layout>
                <c:manualLayout>
                  <c:x val="-3.1237345578192617E-3"/>
                  <c:y val="-1.0310643827201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B-4EBD-8819-1E8BF4A5FE66}"/>
                </c:ext>
              </c:extLst>
            </c:dLbl>
            <c:numFmt formatCode="#,##0" sourceLinked="0"/>
            <c:spPr>
              <a:noFill/>
              <a:ln>
                <a:noFill/>
              </a:ln>
              <a:effectLst/>
            </c:spPr>
            <c:txPr>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Production</c:v>
                </c:pt>
                <c:pt idx="1">
                  <c:v>Construction</c:v>
                </c:pt>
                <c:pt idx="2">
                  <c:v>Distribution</c:v>
                </c:pt>
                <c:pt idx="3">
                  <c:v>Business services</c:v>
                </c:pt>
                <c:pt idx="4">
                  <c:v>Other Services</c:v>
                </c:pt>
              </c:strCache>
            </c:strRef>
          </c:cat>
          <c:val>
            <c:numRef>
              <c:f>Sheet1!$C$2:$C$6</c:f>
              <c:numCache>
                <c:formatCode>General</c:formatCode>
                <c:ptCount val="5"/>
                <c:pt idx="0">
                  <c:v>38</c:v>
                </c:pt>
                <c:pt idx="1">
                  <c:v>51</c:v>
                </c:pt>
                <c:pt idx="2">
                  <c:v>53</c:v>
                </c:pt>
                <c:pt idx="3">
                  <c:v>50</c:v>
                </c:pt>
                <c:pt idx="4">
                  <c:v>33</c:v>
                </c:pt>
              </c:numCache>
            </c:numRef>
          </c:val>
          <c:extLst>
            <c:ext xmlns:c16="http://schemas.microsoft.com/office/drawing/2014/chart" uri="{C3380CC4-5D6E-409C-BE32-E72D297353CC}">
              <c16:uniqueId val="{00000002-7A2B-4EBD-8819-1E8BF4A5FE66}"/>
            </c:ext>
          </c:extLst>
        </c:ser>
        <c:ser>
          <c:idx val="2"/>
          <c:order val="1"/>
          <c:tx>
            <c:strRef>
              <c:f>Sheet1!$B$1</c:f>
              <c:strCache>
                <c:ptCount val="1"/>
                <c:pt idx="0">
                  <c:v>% Another source</c:v>
                </c:pt>
              </c:strCache>
            </c:strRef>
          </c:tx>
          <c:spPr>
            <a:solidFill>
              <a:srgbClr val="D41217"/>
            </a:solidFill>
          </c:spPr>
          <c:invertIfNegative val="0"/>
          <c:dLbls>
            <c:numFmt formatCode="#,##0" sourceLinked="0"/>
            <c:spPr>
              <a:noFill/>
              <a:ln>
                <a:noFill/>
              </a:ln>
              <a:effectLst/>
            </c:spPr>
            <c:txPr>
              <a:bodyPr/>
              <a:lstStyle/>
              <a:p>
                <a:pPr>
                  <a:defRPr sz="1100" b="1">
                    <a:solidFill>
                      <a:schemeClr val="bg1"/>
                    </a:solidFill>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Production</c:v>
                </c:pt>
                <c:pt idx="1">
                  <c:v>Construction</c:v>
                </c:pt>
                <c:pt idx="2">
                  <c:v>Distribution</c:v>
                </c:pt>
                <c:pt idx="3">
                  <c:v>Business services</c:v>
                </c:pt>
                <c:pt idx="4">
                  <c:v>Other Services</c:v>
                </c:pt>
              </c:strCache>
            </c:strRef>
          </c:cat>
          <c:val>
            <c:numRef>
              <c:f>Sheet1!$B$2:$B$6</c:f>
              <c:numCache>
                <c:formatCode>General</c:formatCode>
                <c:ptCount val="5"/>
                <c:pt idx="0">
                  <c:v>60</c:v>
                </c:pt>
                <c:pt idx="1">
                  <c:v>46</c:v>
                </c:pt>
                <c:pt idx="2">
                  <c:v>46</c:v>
                </c:pt>
                <c:pt idx="3">
                  <c:v>47</c:v>
                </c:pt>
                <c:pt idx="4">
                  <c:v>59</c:v>
                </c:pt>
              </c:numCache>
            </c:numRef>
          </c:val>
          <c:extLst>
            <c:ext xmlns:c16="http://schemas.microsoft.com/office/drawing/2014/chart" uri="{C3380CC4-5D6E-409C-BE32-E72D297353CC}">
              <c16:uniqueId val="{00000000-7A2B-4EBD-8819-1E8BF4A5FE66}"/>
            </c:ext>
          </c:extLst>
        </c:ser>
        <c:ser>
          <c:idx val="0"/>
          <c:order val="2"/>
          <c:tx>
            <c:strRef>
              <c:f>Sheet1!$D$1</c:f>
              <c:strCache>
                <c:ptCount val="1"/>
                <c:pt idx="0">
                  <c:v>% Don't know</c:v>
                </c:pt>
              </c:strCache>
            </c:strRef>
          </c:tx>
          <c:spPr>
            <a:solidFill>
              <a:srgbClr val="088899"/>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6-7A2B-4EBD-8819-1E8BF4A5FE66}"/>
                </c:ext>
              </c:extLst>
            </c:dLbl>
            <c:dLbl>
              <c:idx val="10"/>
              <c:delete val="1"/>
              <c:extLst>
                <c:ext xmlns:c15="http://schemas.microsoft.com/office/drawing/2012/chart" uri="{CE6537A1-D6FC-4f65-9D91-7224C49458BB}"/>
                <c:ext xmlns:c16="http://schemas.microsoft.com/office/drawing/2014/chart" uri="{C3380CC4-5D6E-409C-BE32-E72D297353CC}">
                  <c16:uniqueId val="{00000007-7A2B-4EBD-8819-1E8BF4A5FE66}"/>
                </c:ext>
              </c:extLst>
            </c:dLbl>
            <c:numFmt formatCode="#,##0" sourceLinked="0"/>
            <c:spPr>
              <a:noFill/>
              <a:ln>
                <a:noFill/>
              </a:ln>
              <a:effectLst/>
            </c:spPr>
            <c:txPr>
              <a:bodyPr wrap="square" lIns="38100" tIns="19050" rIns="38100" bIns="19050" anchor="ctr">
                <a:spAutoFit/>
              </a:bodyPr>
              <a:lstStyle/>
              <a:p>
                <a:pP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Production</c:v>
                </c:pt>
                <c:pt idx="1">
                  <c:v>Construction</c:v>
                </c:pt>
                <c:pt idx="2">
                  <c:v>Distribution</c:v>
                </c:pt>
                <c:pt idx="3">
                  <c:v>Business services</c:v>
                </c:pt>
                <c:pt idx="4">
                  <c:v>Other Services</c:v>
                </c:pt>
              </c:strCache>
            </c:strRef>
          </c:cat>
          <c:val>
            <c:numRef>
              <c:f>Sheet1!$D$2:$D$6</c:f>
              <c:numCache>
                <c:formatCode>General</c:formatCode>
                <c:ptCount val="5"/>
                <c:pt idx="0">
                  <c:v>2</c:v>
                </c:pt>
                <c:pt idx="1">
                  <c:v>3</c:v>
                </c:pt>
                <c:pt idx="2">
                  <c:v>1</c:v>
                </c:pt>
                <c:pt idx="3">
                  <c:v>3</c:v>
                </c:pt>
                <c:pt idx="4">
                  <c:v>8</c:v>
                </c:pt>
              </c:numCache>
            </c:numRef>
          </c:val>
          <c:extLst>
            <c:ext xmlns:c16="http://schemas.microsoft.com/office/drawing/2014/chart" uri="{C3380CC4-5D6E-409C-BE32-E72D297353CC}">
              <c16:uniqueId val="{00000009-7A2B-4EBD-8819-1E8BF4A5FE66}"/>
            </c:ext>
          </c:extLst>
        </c:ser>
        <c:dLbls>
          <c:showLegendKey val="0"/>
          <c:showVal val="1"/>
          <c:showCatName val="0"/>
          <c:showSerName val="0"/>
          <c:showPercent val="0"/>
          <c:showBubbleSize val="0"/>
        </c:dLbls>
        <c:gapWidth val="40"/>
        <c:overlap val="100"/>
        <c:axId val="217916544"/>
        <c:axId val="217918080"/>
      </c:barChart>
      <c:catAx>
        <c:axId val="217916544"/>
        <c:scaling>
          <c:orientation val="maxMin"/>
        </c:scaling>
        <c:delete val="1"/>
        <c:axPos val="l"/>
        <c:numFmt formatCode="General" sourceLinked="1"/>
        <c:majorTickMark val="out"/>
        <c:minorTickMark val="none"/>
        <c:tickLblPos val="nextTo"/>
        <c:crossAx val="217918080"/>
        <c:crosses val="autoZero"/>
        <c:auto val="0"/>
        <c:lblAlgn val="ctr"/>
        <c:lblOffset val="100"/>
        <c:noMultiLvlLbl val="0"/>
      </c:catAx>
      <c:valAx>
        <c:axId val="217918080"/>
        <c:scaling>
          <c:orientation val="minMax"/>
          <c:max val="110"/>
        </c:scaling>
        <c:delete val="1"/>
        <c:axPos val="t"/>
        <c:numFmt formatCode="0.00%" sourceLinked="0"/>
        <c:majorTickMark val="out"/>
        <c:minorTickMark val="none"/>
        <c:tickLblPos val="nextTo"/>
        <c:crossAx val="217916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63759332619742"/>
          <c:y val="0"/>
          <c:w val="0.67904625147376008"/>
          <c:h val="0.71414722958840382"/>
        </c:manualLayout>
      </c:layout>
      <c:barChart>
        <c:barDir val="bar"/>
        <c:grouping val="percentStacked"/>
        <c:varyColors val="0"/>
        <c:ser>
          <c:idx val="0"/>
          <c:order val="0"/>
          <c:tx>
            <c:strRef>
              <c:f>Sheet1!$B$1</c:f>
              <c:strCache>
                <c:ptCount val="1"/>
                <c:pt idx="0">
                  <c:v>% Offered all</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2D16-44F8-9BB1-DB09E3CBCD0E}"/>
              </c:ext>
            </c:extLst>
          </c:dPt>
          <c:dPt>
            <c:idx val="1"/>
            <c:invertIfNegative val="0"/>
            <c:bubble3D val="0"/>
            <c:extLst>
              <c:ext xmlns:c16="http://schemas.microsoft.com/office/drawing/2014/chart" uri="{C3380CC4-5D6E-409C-BE32-E72D297353CC}">
                <c16:uniqueId val="{00000001-2D16-44F8-9BB1-DB09E3CBCD0E}"/>
              </c:ext>
            </c:extLst>
          </c:dPt>
          <c:dPt>
            <c:idx val="2"/>
            <c:invertIfNegative val="0"/>
            <c:bubble3D val="0"/>
            <c:extLst>
              <c:ext xmlns:c16="http://schemas.microsoft.com/office/drawing/2014/chart" uri="{C3380CC4-5D6E-409C-BE32-E72D297353CC}">
                <c16:uniqueId val="{00000002-2D16-44F8-9BB1-DB09E3CBCD0E}"/>
              </c:ext>
            </c:extLst>
          </c:dPt>
          <c:dPt>
            <c:idx val="3"/>
            <c:invertIfNegative val="0"/>
            <c:bubble3D val="0"/>
            <c:extLst>
              <c:ext xmlns:c16="http://schemas.microsoft.com/office/drawing/2014/chart" uri="{C3380CC4-5D6E-409C-BE32-E72D297353CC}">
                <c16:uniqueId val="{00000003-2D16-44F8-9BB1-DB09E3CBCD0E}"/>
              </c:ext>
            </c:extLst>
          </c:dPt>
          <c:dPt>
            <c:idx val="4"/>
            <c:invertIfNegative val="0"/>
            <c:bubble3D val="0"/>
            <c:extLst>
              <c:ext xmlns:c16="http://schemas.microsoft.com/office/drawing/2014/chart" uri="{C3380CC4-5D6E-409C-BE32-E72D297353CC}">
                <c16:uniqueId val="{00000004-2D16-44F8-9BB1-DB09E3CBCD0E}"/>
              </c:ext>
            </c:extLst>
          </c:dPt>
          <c:dPt>
            <c:idx val="5"/>
            <c:invertIfNegative val="0"/>
            <c:bubble3D val="0"/>
            <c:extLst>
              <c:ext xmlns:c16="http://schemas.microsoft.com/office/drawing/2014/chart" uri="{C3380CC4-5D6E-409C-BE32-E72D297353CC}">
                <c16:uniqueId val="{00000005-2D16-44F8-9BB1-DB09E3CBCD0E}"/>
              </c:ext>
            </c:extLst>
          </c:dPt>
          <c:dPt>
            <c:idx val="6"/>
            <c:invertIfNegative val="0"/>
            <c:bubble3D val="0"/>
            <c:extLst>
              <c:ext xmlns:c16="http://schemas.microsoft.com/office/drawing/2014/chart" uri="{C3380CC4-5D6E-409C-BE32-E72D297353CC}">
                <c16:uniqueId val="{00000006-2D16-44F8-9BB1-DB09E3CBCD0E}"/>
              </c:ext>
            </c:extLst>
          </c:dPt>
          <c:dPt>
            <c:idx val="7"/>
            <c:invertIfNegative val="0"/>
            <c:bubble3D val="0"/>
            <c:extLst>
              <c:ext xmlns:c16="http://schemas.microsoft.com/office/drawing/2014/chart" uri="{C3380CC4-5D6E-409C-BE32-E72D297353CC}">
                <c16:uniqueId val="{00000007-2D16-44F8-9BB1-DB09E3CBCD0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Sheet1!$B$2:$B$7</c:f>
              <c:numCache>
                <c:formatCode>General</c:formatCode>
                <c:ptCount val="6"/>
                <c:pt idx="0">
                  <c:v>82</c:v>
                </c:pt>
                <c:pt idx="1">
                  <c:v>81</c:v>
                </c:pt>
                <c:pt idx="2">
                  <c:v>84</c:v>
                </c:pt>
                <c:pt idx="3">
                  <c:v>71</c:v>
                </c:pt>
                <c:pt idx="4">
                  <c:v>79</c:v>
                </c:pt>
                <c:pt idx="5">
                  <c:v>72</c:v>
                </c:pt>
              </c:numCache>
            </c:numRef>
          </c:val>
          <c:extLst>
            <c:ext xmlns:c16="http://schemas.microsoft.com/office/drawing/2014/chart" uri="{C3380CC4-5D6E-409C-BE32-E72D297353CC}">
              <c16:uniqueId val="{00000008-2D16-44F8-9BB1-DB09E3CBCD0E}"/>
            </c:ext>
          </c:extLst>
        </c:ser>
        <c:ser>
          <c:idx val="1"/>
          <c:order val="1"/>
          <c:tx>
            <c:strRef>
              <c:f>Sheet1!$C$1</c:f>
              <c:strCache>
                <c:ptCount val="1"/>
                <c:pt idx="0">
                  <c:v>% Offered smaller amount</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2D16-44F8-9BB1-DB09E3CBCD0E}"/>
              </c:ext>
            </c:extLst>
          </c:dPt>
          <c:dPt>
            <c:idx val="1"/>
            <c:invertIfNegative val="0"/>
            <c:bubble3D val="0"/>
            <c:extLst>
              <c:ext xmlns:c16="http://schemas.microsoft.com/office/drawing/2014/chart" uri="{C3380CC4-5D6E-409C-BE32-E72D297353CC}">
                <c16:uniqueId val="{0000000A-2D16-44F8-9BB1-DB09E3CBCD0E}"/>
              </c:ext>
            </c:extLst>
          </c:dPt>
          <c:dPt>
            <c:idx val="2"/>
            <c:invertIfNegative val="0"/>
            <c:bubble3D val="0"/>
            <c:extLst>
              <c:ext xmlns:c16="http://schemas.microsoft.com/office/drawing/2014/chart" uri="{C3380CC4-5D6E-409C-BE32-E72D297353CC}">
                <c16:uniqueId val="{0000000B-2D16-44F8-9BB1-DB09E3CBCD0E}"/>
              </c:ext>
            </c:extLst>
          </c:dPt>
          <c:dPt>
            <c:idx val="3"/>
            <c:invertIfNegative val="0"/>
            <c:bubble3D val="0"/>
            <c:extLst>
              <c:ext xmlns:c16="http://schemas.microsoft.com/office/drawing/2014/chart" uri="{C3380CC4-5D6E-409C-BE32-E72D297353CC}">
                <c16:uniqueId val="{0000000C-2D16-44F8-9BB1-DB09E3CBCD0E}"/>
              </c:ext>
            </c:extLst>
          </c:dPt>
          <c:dPt>
            <c:idx val="4"/>
            <c:invertIfNegative val="0"/>
            <c:bubble3D val="0"/>
            <c:extLst>
              <c:ext xmlns:c16="http://schemas.microsoft.com/office/drawing/2014/chart" uri="{C3380CC4-5D6E-409C-BE32-E72D297353CC}">
                <c16:uniqueId val="{0000000D-2D16-44F8-9BB1-DB09E3CBCD0E}"/>
              </c:ext>
            </c:extLst>
          </c:dPt>
          <c:dPt>
            <c:idx val="5"/>
            <c:invertIfNegative val="0"/>
            <c:bubble3D val="0"/>
            <c:extLst>
              <c:ext xmlns:c16="http://schemas.microsoft.com/office/drawing/2014/chart" uri="{C3380CC4-5D6E-409C-BE32-E72D297353CC}">
                <c16:uniqueId val="{0000000E-2D16-44F8-9BB1-DB09E3CBCD0E}"/>
              </c:ext>
            </c:extLst>
          </c:dPt>
          <c:dPt>
            <c:idx val="6"/>
            <c:invertIfNegative val="0"/>
            <c:bubble3D val="0"/>
            <c:extLst>
              <c:ext xmlns:c16="http://schemas.microsoft.com/office/drawing/2014/chart" uri="{C3380CC4-5D6E-409C-BE32-E72D297353CC}">
                <c16:uniqueId val="{0000000F-2D16-44F8-9BB1-DB09E3CBCD0E}"/>
              </c:ext>
            </c:extLst>
          </c:dPt>
          <c:dPt>
            <c:idx val="7"/>
            <c:invertIfNegative val="0"/>
            <c:bubble3D val="0"/>
            <c:extLst>
              <c:ext xmlns:c16="http://schemas.microsoft.com/office/drawing/2014/chart" uri="{C3380CC4-5D6E-409C-BE32-E72D297353CC}">
                <c16:uniqueId val="{00000010-2D16-44F8-9BB1-DB09E3CBCD0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Sheet1!$C$2:$C$7</c:f>
              <c:numCache>
                <c:formatCode>General</c:formatCode>
                <c:ptCount val="6"/>
                <c:pt idx="0">
                  <c:v>3</c:v>
                </c:pt>
                <c:pt idx="1">
                  <c:v>5</c:v>
                </c:pt>
                <c:pt idx="2">
                  <c:v>6</c:v>
                </c:pt>
                <c:pt idx="3">
                  <c:v>10</c:v>
                </c:pt>
                <c:pt idx="4">
                  <c:v>8</c:v>
                </c:pt>
                <c:pt idx="5">
                  <c:v>5</c:v>
                </c:pt>
              </c:numCache>
            </c:numRef>
          </c:val>
          <c:extLst>
            <c:ext xmlns:c16="http://schemas.microsoft.com/office/drawing/2014/chart" uri="{C3380CC4-5D6E-409C-BE32-E72D297353CC}">
              <c16:uniqueId val="{00000011-2D16-44F8-9BB1-DB09E3CBCD0E}"/>
            </c:ext>
          </c:extLst>
        </c:ser>
        <c:ser>
          <c:idx val="2"/>
          <c:order val="2"/>
          <c:tx>
            <c:strRef>
              <c:f>Sheet1!$D$1</c:f>
              <c:strCache>
                <c:ptCount val="1"/>
                <c:pt idx="0">
                  <c:v>% Decided not to continue/Rejected offer</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2D16-44F8-9BB1-DB09E3CBCD0E}"/>
              </c:ext>
            </c:extLst>
          </c:dPt>
          <c:dPt>
            <c:idx val="1"/>
            <c:invertIfNegative val="0"/>
            <c:bubble3D val="0"/>
            <c:extLst>
              <c:ext xmlns:c16="http://schemas.microsoft.com/office/drawing/2014/chart" uri="{C3380CC4-5D6E-409C-BE32-E72D297353CC}">
                <c16:uniqueId val="{00000013-2D16-44F8-9BB1-DB09E3CBCD0E}"/>
              </c:ext>
            </c:extLst>
          </c:dPt>
          <c:dPt>
            <c:idx val="2"/>
            <c:invertIfNegative val="0"/>
            <c:bubble3D val="0"/>
            <c:extLst>
              <c:ext xmlns:c16="http://schemas.microsoft.com/office/drawing/2014/chart" uri="{C3380CC4-5D6E-409C-BE32-E72D297353CC}">
                <c16:uniqueId val="{00000014-2D16-44F8-9BB1-DB09E3CBCD0E}"/>
              </c:ext>
            </c:extLst>
          </c:dPt>
          <c:dPt>
            <c:idx val="3"/>
            <c:invertIfNegative val="0"/>
            <c:bubble3D val="0"/>
            <c:extLst>
              <c:ext xmlns:c16="http://schemas.microsoft.com/office/drawing/2014/chart" uri="{C3380CC4-5D6E-409C-BE32-E72D297353CC}">
                <c16:uniqueId val="{00000015-2D16-44F8-9BB1-DB09E3CBCD0E}"/>
              </c:ext>
            </c:extLst>
          </c:dPt>
          <c:dPt>
            <c:idx val="4"/>
            <c:invertIfNegative val="0"/>
            <c:bubble3D val="0"/>
            <c:extLst>
              <c:ext xmlns:c16="http://schemas.microsoft.com/office/drawing/2014/chart" uri="{C3380CC4-5D6E-409C-BE32-E72D297353CC}">
                <c16:uniqueId val="{00000016-2D16-44F8-9BB1-DB09E3CBCD0E}"/>
              </c:ext>
            </c:extLst>
          </c:dPt>
          <c:dPt>
            <c:idx val="5"/>
            <c:invertIfNegative val="0"/>
            <c:bubble3D val="0"/>
            <c:extLst>
              <c:ext xmlns:c16="http://schemas.microsoft.com/office/drawing/2014/chart" uri="{C3380CC4-5D6E-409C-BE32-E72D297353CC}">
                <c16:uniqueId val="{00000017-2D16-44F8-9BB1-DB09E3CBCD0E}"/>
              </c:ext>
            </c:extLst>
          </c:dPt>
          <c:dPt>
            <c:idx val="6"/>
            <c:invertIfNegative val="0"/>
            <c:bubble3D val="0"/>
            <c:extLst>
              <c:ext xmlns:c16="http://schemas.microsoft.com/office/drawing/2014/chart" uri="{C3380CC4-5D6E-409C-BE32-E72D297353CC}">
                <c16:uniqueId val="{00000018-2D16-44F8-9BB1-DB09E3CBCD0E}"/>
              </c:ext>
            </c:extLst>
          </c:dPt>
          <c:dPt>
            <c:idx val="7"/>
            <c:invertIfNegative val="0"/>
            <c:bubble3D val="0"/>
            <c:extLst>
              <c:ext xmlns:c16="http://schemas.microsoft.com/office/drawing/2014/chart" uri="{C3380CC4-5D6E-409C-BE32-E72D297353CC}">
                <c16:uniqueId val="{00000019-2D16-44F8-9BB1-DB09E3CBCD0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Sheet1!$D$2:$D$7</c:f>
              <c:numCache>
                <c:formatCode>General</c:formatCode>
                <c:ptCount val="6"/>
                <c:pt idx="0">
                  <c:v>2</c:v>
                </c:pt>
                <c:pt idx="1">
                  <c:v>2</c:v>
                </c:pt>
                <c:pt idx="2">
                  <c:v>1</c:v>
                </c:pt>
                <c:pt idx="3">
                  <c:v>5</c:v>
                </c:pt>
                <c:pt idx="4">
                  <c:v>3</c:v>
                </c:pt>
                <c:pt idx="5">
                  <c:v>4</c:v>
                </c:pt>
              </c:numCache>
            </c:numRef>
          </c:val>
          <c:extLst>
            <c:ext xmlns:c16="http://schemas.microsoft.com/office/drawing/2014/chart" uri="{C3380CC4-5D6E-409C-BE32-E72D297353CC}">
              <c16:uniqueId val="{0000001A-2D16-44F8-9BB1-DB09E3CBCD0E}"/>
            </c:ext>
          </c:extLst>
        </c:ser>
        <c:ser>
          <c:idx val="3"/>
          <c:order val="3"/>
          <c:tx>
            <c:strRef>
              <c:f>Sheet1!$E$1</c:f>
              <c:strCache>
                <c:ptCount val="1"/>
                <c:pt idx="0">
                  <c:v>% Turned down</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2D16-44F8-9BB1-DB09E3CBCD0E}"/>
              </c:ext>
            </c:extLst>
          </c:dPt>
          <c:dPt>
            <c:idx val="1"/>
            <c:invertIfNegative val="0"/>
            <c:bubble3D val="0"/>
            <c:extLst>
              <c:ext xmlns:c16="http://schemas.microsoft.com/office/drawing/2014/chart" uri="{C3380CC4-5D6E-409C-BE32-E72D297353CC}">
                <c16:uniqueId val="{0000001C-2D16-44F8-9BB1-DB09E3CBCD0E}"/>
              </c:ext>
            </c:extLst>
          </c:dPt>
          <c:dPt>
            <c:idx val="2"/>
            <c:invertIfNegative val="0"/>
            <c:bubble3D val="0"/>
            <c:extLst>
              <c:ext xmlns:c16="http://schemas.microsoft.com/office/drawing/2014/chart" uri="{C3380CC4-5D6E-409C-BE32-E72D297353CC}">
                <c16:uniqueId val="{0000001D-2D16-44F8-9BB1-DB09E3CBCD0E}"/>
              </c:ext>
            </c:extLst>
          </c:dPt>
          <c:dPt>
            <c:idx val="3"/>
            <c:invertIfNegative val="0"/>
            <c:bubble3D val="0"/>
            <c:extLst>
              <c:ext xmlns:c16="http://schemas.microsoft.com/office/drawing/2014/chart" uri="{C3380CC4-5D6E-409C-BE32-E72D297353CC}">
                <c16:uniqueId val="{0000001E-2D16-44F8-9BB1-DB09E3CBCD0E}"/>
              </c:ext>
            </c:extLst>
          </c:dPt>
          <c:dPt>
            <c:idx val="4"/>
            <c:invertIfNegative val="0"/>
            <c:bubble3D val="0"/>
            <c:extLst>
              <c:ext xmlns:c16="http://schemas.microsoft.com/office/drawing/2014/chart" uri="{C3380CC4-5D6E-409C-BE32-E72D297353CC}">
                <c16:uniqueId val="{0000001F-2D16-44F8-9BB1-DB09E3CBCD0E}"/>
              </c:ext>
            </c:extLst>
          </c:dPt>
          <c:dPt>
            <c:idx val="5"/>
            <c:invertIfNegative val="0"/>
            <c:bubble3D val="0"/>
            <c:extLst>
              <c:ext xmlns:c16="http://schemas.microsoft.com/office/drawing/2014/chart" uri="{C3380CC4-5D6E-409C-BE32-E72D297353CC}">
                <c16:uniqueId val="{00000020-2D16-44F8-9BB1-DB09E3CBCD0E}"/>
              </c:ext>
            </c:extLst>
          </c:dPt>
          <c:dPt>
            <c:idx val="6"/>
            <c:invertIfNegative val="0"/>
            <c:bubble3D val="0"/>
            <c:extLst>
              <c:ext xmlns:c16="http://schemas.microsoft.com/office/drawing/2014/chart" uri="{C3380CC4-5D6E-409C-BE32-E72D297353CC}">
                <c16:uniqueId val="{00000021-2D16-44F8-9BB1-DB09E3CBCD0E}"/>
              </c:ext>
            </c:extLst>
          </c:dPt>
          <c:dPt>
            <c:idx val="7"/>
            <c:invertIfNegative val="0"/>
            <c:bubble3D val="0"/>
            <c:extLst>
              <c:ext xmlns:c16="http://schemas.microsoft.com/office/drawing/2014/chart" uri="{C3380CC4-5D6E-409C-BE32-E72D297353CC}">
                <c16:uniqueId val="{00000022-2D16-44F8-9BB1-DB09E3CBCD0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2018</c:v>
                </c:pt>
                <c:pt idx="1">
                  <c:v>2017</c:v>
                </c:pt>
                <c:pt idx="2">
                  <c:v>2016</c:v>
                </c:pt>
                <c:pt idx="3">
                  <c:v>2015</c:v>
                </c:pt>
                <c:pt idx="4">
                  <c:v>2014</c:v>
                </c:pt>
                <c:pt idx="5">
                  <c:v>2012</c:v>
                </c:pt>
              </c:numCache>
            </c:numRef>
          </c:cat>
          <c:val>
            <c:numRef>
              <c:f>Sheet1!$E$2:$E$7</c:f>
              <c:numCache>
                <c:formatCode>General</c:formatCode>
                <c:ptCount val="6"/>
                <c:pt idx="0">
                  <c:v>9</c:v>
                </c:pt>
                <c:pt idx="1">
                  <c:v>8</c:v>
                </c:pt>
                <c:pt idx="2">
                  <c:v>7</c:v>
                </c:pt>
                <c:pt idx="3">
                  <c:v>9</c:v>
                </c:pt>
                <c:pt idx="4">
                  <c:v>6</c:v>
                </c:pt>
                <c:pt idx="5">
                  <c:v>13</c:v>
                </c:pt>
              </c:numCache>
            </c:numRef>
          </c:val>
          <c:extLst>
            <c:ext xmlns:c16="http://schemas.microsoft.com/office/drawing/2014/chart" uri="{C3380CC4-5D6E-409C-BE32-E72D297353CC}">
              <c16:uniqueId val="{00000023-2D16-44F8-9BB1-DB09E3CBCD0E}"/>
            </c:ext>
          </c:extLst>
        </c:ser>
        <c:ser>
          <c:idx val="4"/>
          <c:order val="4"/>
          <c:tx>
            <c:strRef>
              <c:f>Sheet1!$F$1</c:f>
              <c:strCache>
                <c:ptCount val="1"/>
                <c:pt idx="0">
                  <c:v>% Other</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2018</c:v>
                </c:pt>
                <c:pt idx="1">
                  <c:v>2017</c:v>
                </c:pt>
                <c:pt idx="2">
                  <c:v>2016</c:v>
                </c:pt>
                <c:pt idx="3">
                  <c:v>2015</c:v>
                </c:pt>
                <c:pt idx="4">
                  <c:v>2014</c:v>
                </c:pt>
                <c:pt idx="5">
                  <c:v>2012</c:v>
                </c:pt>
              </c:numCache>
            </c:numRef>
          </c:cat>
          <c:val>
            <c:numRef>
              <c:f>Sheet1!$F$2:$F$7</c:f>
              <c:numCache>
                <c:formatCode>General</c:formatCode>
                <c:ptCount val="6"/>
                <c:pt idx="0">
                  <c:v>2</c:v>
                </c:pt>
                <c:pt idx="1">
                  <c:v>3</c:v>
                </c:pt>
                <c:pt idx="2">
                  <c:v>1</c:v>
                </c:pt>
                <c:pt idx="3">
                  <c:v>5</c:v>
                </c:pt>
                <c:pt idx="4">
                  <c:v>3</c:v>
                </c:pt>
                <c:pt idx="5">
                  <c:v>4</c:v>
                </c:pt>
              </c:numCache>
            </c:numRef>
          </c:val>
          <c:extLst>
            <c:ext xmlns:c16="http://schemas.microsoft.com/office/drawing/2014/chart" uri="{C3380CC4-5D6E-409C-BE32-E72D297353CC}">
              <c16:uniqueId val="{00000024-2D16-44F8-9BB1-DB09E3CBCD0E}"/>
            </c:ext>
          </c:extLst>
        </c:ser>
        <c:ser>
          <c:idx val="5"/>
          <c:order val="5"/>
          <c:tx>
            <c:strRef>
              <c:f>Sheet1!$G$1</c:f>
              <c:strCache>
                <c:ptCount val="1"/>
                <c:pt idx="0">
                  <c:v>% Don't know/Refused</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2018</c:v>
                </c:pt>
                <c:pt idx="1">
                  <c:v>2017</c:v>
                </c:pt>
                <c:pt idx="2">
                  <c:v>2016</c:v>
                </c:pt>
                <c:pt idx="3">
                  <c:v>2015</c:v>
                </c:pt>
                <c:pt idx="4">
                  <c:v>2014</c:v>
                </c:pt>
                <c:pt idx="5">
                  <c:v>2012</c:v>
                </c:pt>
              </c:numCache>
            </c:numRef>
          </c:cat>
          <c:val>
            <c:numRef>
              <c:f>Sheet1!$G$2:$G$7</c:f>
              <c:numCache>
                <c:formatCode>General</c:formatCode>
                <c:ptCount val="6"/>
                <c:pt idx="0">
                  <c:v>2</c:v>
                </c:pt>
                <c:pt idx="1">
                  <c:v>3</c:v>
                </c:pt>
                <c:pt idx="2">
                  <c:v>1</c:v>
                </c:pt>
                <c:pt idx="3">
                  <c:v>1</c:v>
                </c:pt>
                <c:pt idx="4">
                  <c:v>2</c:v>
                </c:pt>
                <c:pt idx="5">
                  <c:v>2</c:v>
                </c:pt>
              </c:numCache>
            </c:numRef>
          </c:val>
          <c:extLst>
            <c:ext xmlns:c16="http://schemas.microsoft.com/office/drawing/2014/chart" uri="{C3380CC4-5D6E-409C-BE32-E72D297353CC}">
              <c16:uniqueId val="{00000025-2D16-44F8-9BB1-DB09E3CBCD0E}"/>
            </c:ext>
          </c:extLst>
        </c:ser>
        <c:dLbls>
          <c:showLegendKey val="0"/>
          <c:showVal val="1"/>
          <c:showCatName val="0"/>
          <c:showSerName val="0"/>
          <c:showPercent val="0"/>
          <c:showBubbleSize val="0"/>
        </c:dLbls>
        <c:gapWidth val="37"/>
        <c:overlap val="100"/>
        <c:axId val="178724224"/>
        <c:axId val="178734208"/>
      </c:barChart>
      <c:catAx>
        <c:axId val="178724224"/>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178734208"/>
        <c:crosses val="autoZero"/>
        <c:auto val="1"/>
        <c:lblAlgn val="ctr"/>
        <c:lblOffset val="100"/>
        <c:noMultiLvlLbl val="0"/>
      </c:catAx>
      <c:valAx>
        <c:axId val="178734208"/>
        <c:scaling>
          <c:orientation val="minMax"/>
          <c:max val="1"/>
          <c:min val="0"/>
        </c:scaling>
        <c:delete val="1"/>
        <c:axPos val="b"/>
        <c:numFmt formatCode="0%" sourceLinked="0"/>
        <c:majorTickMark val="out"/>
        <c:minorTickMark val="none"/>
        <c:tickLblPos val="nextTo"/>
        <c:crossAx val="178724224"/>
        <c:crosses val="max"/>
        <c:crossBetween val="between"/>
        <c:majorUnit val="0.1"/>
      </c:valAx>
      <c:spPr>
        <a:noFill/>
        <a:ln w="25400">
          <a:noFill/>
        </a:ln>
      </c:spPr>
    </c:plotArea>
    <c:legend>
      <c:legendPos val="b"/>
      <c:layout>
        <c:manualLayout>
          <c:xMode val="edge"/>
          <c:yMode val="edge"/>
          <c:x val="0"/>
          <c:y val="0.77020334720644967"/>
          <c:w val="1"/>
          <c:h val="8.8899781703927191E-2"/>
        </c:manualLayout>
      </c:layout>
      <c:overlay val="0"/>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6203504467962986E-4"/>
          <c:w val="0.99458387836303974"/>
          <c:h val="0.96546423520117997"/>
        </c:manualLayout>
      </c:layout>
      <c:barChart>
        <c:barDir val="col"/>
        <c:grouping val="clustered"/>
        <c:varyColors val="0"/>
        <c:ser>
          <c:idx val="0"/>
          <c:order val="0"/>
          <c:spPr>
            <a:solidFill>
              <a:srgbClr val="212952"/>
            </a:solidFill>
          </c:spPr>
          <c:invertIfNegative val="0"/>
          <c:dPt>
            <c:idx val="0"/>
            <c:invertIfNegative val="0"/>
            <c:bubble3D val="0"/>
            <c:extLst>
              <c:ext xmlns:c16="http://schemas.microsoft.com/office/drawing/2014/chart" uri="{C3380CC4-5D6E-409C-BE32-E72D297353CC}">
                <c16:uniqueId val="{00000000-BBA1-481D-B4B0-A1A1A1FF6AFF}"/>
              </c:ext>
            </c:extLst>
          </c:dPt>
          <c:dLbls>
            <c:numFmt formatCode="0\%" sourceLinked="0"/>
            <c:spPr>
              <a:noFill/>
              <a:ln>
                <a:noFill/>
              </a:ln>
              <a:effectLst/>
            </c:spPr>
            <c:txPr>
              <a:bodyPr/>
              <a:lstStyle/>
              <a:p>
                <a:pPr>
                  <a:defRPr sz="14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Medium (50-249)</c:v>
                </c:pt>
                <c:pt idx="1">
                  <c:v>Small (10-49)</c:v>
                </c:pt>
                <c:pt idx="2">
                  <c:v>Micros (1-9)</c:v>
                </c:pt>
                <c:pt idx="3">
                  <c:v>No employees</c:v>
                </c:pt>
                <c:pt idx="4">
                  <c:v>All SMEs</c:v>
                </c:pt>
              </c:strCache>
            </c:strRef>
          </c:cat>
          <c:val>
            <c:numRef>
              <c:f>Sheet1!$B$2:$B$6</c:f>
              <c:numCache>
                <c:formatCode>General</c:formatCode>
                <c:ptCount val="5"/>
                <c:pt idx="0">
                  <c:v>89</c:v>
                </c:pt>
                <c:pt idx="1">
                  <c:v>85</c:v>
                </c:pt>
                <c:pt idx="2">
                  <c:v>78</c:v>
                </c:pt>
                <c:pt idx="3">
                  <c:v>83</c:v>
                </c:pt>
                <c:pt idx="4">
                  <c:v>82</c:v>
                </c:pt>
              </c:numCache>
            </c:numRef>
          </c:val>
          <c:extLst>
            <c:ext xmlns:c16="http://schemas.microsoft.com/office/drawing/2014/chart" uri="{C3380CC4-5D6E-409C-BE32-E72D297353CC}">
              <c16:uniqueId val="{00000001-BBA1-481D-B4B0-A1A1A1FF6AFF}"/>
            </c:ext>
          </c:extLst>
        </c:ser>
        <c:ser>
          <c:idx val="1"/>
          <c:order val="1"/>
          <c:spPr>
            <a:solidFill>
              <a:srgbClr val="B61A1D"/>
            </a:solidFill>
          </c:spPr>
          <c:invertIfNegative val="0"/>
          <c:dLbls>
            <c:dLbl>
              <c:idx val="6"/>
              <c:layout>
                <c:manualLayout>
                  <c:x val="5.0925354339873393E-17"/>
                  <c:y val="-6.87476080433620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BA1-481D-B4B0-A1A1A1FF6AFF}"/>
                </c:ext>
              </c:extLst>
            </c:dLbl>
            <c:dLbl>
              <c:idx val="8"/>
              <c:layout>
                <c:manualLayout>
                  <c:x val="7.17250373466468E-3"/>
                  <c:y val="2.2915869347787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BA1-481D-B4B0-A1A1A1FF6AFF}"/>
                </c:ext>
              </c:extLst>
            </c:dLbl>
            <c:numFmt formatCode="0\%" sourceLinked="0"/>
            <c:spPr>
              <a:noFill/>
              <a:ln>
                <a:noFill/>
              </a:ln>
              <a:effectLst/>
            </c:spPr>
            <c:txPr>
              <a:bodyPr/>
              <a:lstStyle/>
              <a:p>
                <a:pPr>
                  <a:defRPr sz="14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Medium (50-249)</c:v>
                </c:pt>
                <c:pt idx="1">
                  <c:v>Small (10-49)</c:v>
                </c:pt>
                <c:pt idx="2">
                  <c:v>Micros (1-9)</c:v>
                </c:pt>
                <c:pt idx="3">
                  <c:v>No employees</c:v>
                </c:pt>
                <c:pt idx="4">
                  <c:v>All SMEs</c:v>
                </c:pt>
              </c:strCache>
            </c:strRef>
          </c:cat>
          <c:val>
            <c:numRef>
              <c:f>Sheet1!$C$2:$C$6</c:f>
              <c:numCache>
                <c:formatCode>General</c:formatCode>
                <c:ptCount val="5"/>
                <c:pt idx="0">
                  <c:v>82</c:v>
                </c:pt>
                <c:pt idx="1">
                  <c:v>83</c:v>
                </c:pt>
                <c:pt idx="2">
                  <c:v>87</c:v>
                </c:pt>
                <c:pt idx="3">
                  <c:v>79</c:v>
                </c:pt>
                <c:pt idx="4">
                  <c:v>81</c:v>
                </c:pt>
              </c:numCache>
            </c:numRef>
          </c:val>
          <c:extLst>
            <c:ext xmlns:c16="http://schemas.microsoft.com/office/drawing/2014/chart" uri="{C3380CC4-5D6E-409C-BE32-E72D297353CC}">
              <c16:uniqueId val="{00000002-BBA1-481D-B4B0-A1A1A1FF6AFF}"/>
            </c:ext>
          </c:extLst>
        </c:ser>
        <c:ser>
          <c:idx val="2"/>
          <c:order val="2"/>
          <c:spPr>
            <a:solidFill>
              <a:srgbClr val="088899"/>
            </a:solidFill>
          </c:spPr>
          <c:invertIfNegative val="0"/>
          <c:dLbls>
            <c:numFmt formatCode="0\%" sourceLinked="0"/>
            <c:spPr>
              <a:noFill/>
              <a:ln>
                <a:noFill/>
              </a:ln>
              <a:effectLst/>
            </c:spPr>
            <c:txPr>
              <a:bodyPr/>
              <a:lstStyle/>
              <a:p>
                <a:pPr>
                  <a:defRPr sz="14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Medium (50-249)</c:v>
                </c:pt>
                <c:pt idx="1">
                  <c:v>Small (10-49)</c:v>
                </c:pt>
                <c:pt idx="2">
                  <c:v>Micros (1-9)</c:v>
                </c:pt>
                <c:pt idx="3">
                  <c:v>No employees</c:v>
                </c:pt>
                <c:pt idx="4">
                  <c:v>All SMEs</c:v>
                </c:pt>
              </c:strCache>
            </c:strRef>
          </c:cat>
          <c:val>
            <c:numRef>
              <c:f>Sheet1!$D$2:$D$6</c:f>
              <c:numCache>
                <c:formatCode>General</c:formatCode>
                <c:ptCount val="5"/>
                <c:pt idx="0">
                  <c:v>89</c:v>
                </c:pt>
                <c:pt idx="1">
                  <c:v>89</c:v>
                </c:pt>
                <c:pt idx="2">
                  <c:v>86</c:v>
                </c:pt>
                <c:pt idx="3">
                  <c:v>82</c:v>
                </c:pt>
                <c:pt idx="4">
                  <c:v>84</c:v>
                </c:pt>
              </c:numCache>
            </c:numRef>
          </c:val>
          <c:extLst>
            <c:ext xmlns:c16="http://schemas.microsoft.com/office/drawing/2014/chart" uri="{C3380CC4-5D6E-409C-BE32-E72D297353CC}">
              <c16:uniqueId val="{00000003-BBA1-481D-B4B0-A1A1A1FF6AFF}"/>
            </c:ext>
          </c:extLst>
        </c:ser>
        <c:dLbls>
          <c:showLegendKey val="0"/>
          <c:showVal val="1"/>
          <c:showCatName val="0"/>
          <c:showSerName val="0"/>
          <c:showPercent val="0"/>
          <c:showBubbleSize val="0"/>
        </c:dLbls>
        <c:gapWidth val="40"/>
        <c:axId val="207236096"/>
        <c:axId val="207250176"/>
      </c:barChart>
      <c:catAx>
        <c:axId val="207236096"/>
        <c:scaling>
          <c:orientation val="maxMin"/>
        </c:scaling>
        <c:delete val="0"/>
        <c:axPos val="b"/>
        <c:numFmt formatCode="General" sourceLinked="1"/>
        <c:majorTickMark val="out"/>
        <c:minorTickMark val="none"/>
        <c:tickLblPos val="nextTo"/>
        <c:txPr>
          <a:bodyPr rot="0" vert="horz" anchor="ctr" anchorCtr="0"/>
          <a:lstStyle/>
          <a:p>
            <a:pPr algn="ctr">
              <a:defRPr sz="1400">
                <a:latin typeface="Verdana" panose="020B0604030504040204" pitchFamily="34" charset="0"/>
              </a:defRPr>
            </a:pPr>
            <a:endParaRPr lang="en-US"/>
          </a:p>
        </c:txPr>
        <c:crossAx val="207250176"/>
        <c:crosses val="autoZero"/>
        <c:auto val="0"/>
        <c:lblAlgn val="ctr"/>
        <c:lblOffset val="100"/>
        <c:noMultiLvlLbl val="0"/>
      </c:catAx>
      <c:valAx>
        <c:axId val="207250176"/>
        <c:scaling>
          <c:orientation val="minMax"/>
          <c:max val="110"/>
        </c:scaling>
        <c:delete val="1"/>
        <c:axPos val="r"/>
        <c:numFmt formatCode="0.00%" sourceLinked="0"/>
        <c:majorTickMark val="out"/>
        <c:minorTickMark val="none"/>
        <c:tickLblPos val="none"/>
        <c:crossAx val="2072360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6203504467962986E-4"/>
          <c:w val="0.99458387836303974"/>
          <c:h val="0.96546423520117997"/>
        </c:manualLayout>
      </c:layout>
      <c:barChart>
        <c:barDir val="col"/>
        <c:grouping val="clustered"/>
        <c:varyColors val="0"/>
        <c:ser>
          <c:idx val="0"/>
          <c:order val="0"/>
          <c:spPr>
            <a:solidFill>
              <a:srgbClr val="212952"/>
            </a:solidFill>
          </c:spPr>
          <c:invertIfNegative val="0"/>
          <c:dPt>
            <c:idx val="0"/>
            <c:invertIfNegative val="0"/>
            <c:bubble3D val="0"/>
            <c:extLst>
              <c:ext xmlns:c16="http://schemas.microsoft.com/office/drawing/2014/chart" uri="{C3380CC4-5D6E-409C-BE32-E72D297353CC}">
                <c16:uniqueId val="{00000000-BBA1-481D-B4B0-A1A1A1FF6AFF}"/>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 services</c:v>
                </c:pt>
                <c:pt idx="1">
                  <c:v>Business services</c:v>
                </c:pt>
                <c:pt idx="2">
                  <c:v>Distribution</c:v>
                </c:pt>
                <c:pt idx="3">
                  <c:v>Construction</c:v>
                </c:pt>
                <c:pt idx="4">
                  <c:v>Production</c:v>
                </c:pt>
                <c:pt idx="5">
                  <c:v>All SMEs</c:v>
                </c:pt>
              </c:strCache>
            </c:strRef>
          </c:cat>
          <c:val>
            <c:numRef>
              <c:f>Sheet1!$B$2:$B$7</c:f>
              <c:numCache>
                <c:formatCode>General</c:formatCode>
                <c:ptCount val="6"/>
                <c:pt idx="0">
                  <c:v>71</c:v>
                </c:pt>
                <c:pt idx="1">
                  <c:v>87</c:v>
                </c:pt>
                <c:pt idx="2">
                  <c:v>85</c:v>
                </c:pt>
                <c:pt idx="3">
                  <c:v>80</c:v>
                </c:pt>
                <c:pt idx="4">
                  <c:v>81</c:v>
                </c:pt>
                <c:pt idx="5">
                  <c:v>82</c:v>
                </c:pt>
              </c:numCache>
            </c:numRef>
          </c:val>
          <c:extLst>
            <c:ext xmlns:c16="http://schemas.microsoft.com/office/drawing/2014/chart" uri="{C3380CC4-5D6E-409C-BE32-E72D297353CC}">
              <c16:uniqueId val="{00000001-BBA1-481D-B4B0-A1A1A1FF6AFF}"/>
            </c:ext>
          </c:extLst>
        </c:ser>
        <c:ser>
          <c:idx val="1"/>
          <c:order val="1"/>
          <c:spPr>
            <a:solidFill>
              <a:srgbClr val="B61A1D"/>
            </a:solidFill>
          </c:spPr>
          <c:invertIfNegative val="0"/>
          <c:dLbls>
            <c:dLbl>
              <c:idx val="6"/>
              <c:layout>
                <c:manualLayout>
                  <c:x val="5.0925354339873393E-17"/>
                  <c:y val="-6.87476080433620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BA1-481D-B4B0-A1A1A1FF6AFF}"/>
                </c:ext>
              </c:extLst>
            </c:dLbl>
            <c:dLbl>
              <c:idx val="8"/>
              <c:layout>
                <c:manualLayout>
                  <c:x val="7.17250373466468E-3"/>
                  <c:y val="2.2915869347787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BA1-481D-B4B0-A1A1A1FF6AFF}"/>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 services</c:v>
                </c:pt>
                <c:pt idx="1">
                  <c:v>Business services</c:v>
                </c:pt>
                <c:pt idx="2">
                  <c:v>Distribution</c:v>
                </c:pt>
                <c:pt idx="3">
                  <c:v>Construction</c:v>
                </c:pt>
                <c:pt idx="4">
                  <c:v>Production</c:v>
                </c:pt>
                <c:pt idx="5">
                  <c:v>All SMEs</c:v>
                </c:pt>
              </c:strCache>
            </c:strRef>
          </c:cat>
          <c:val>
            <c:numRef>
              <c:f>Sheet1!$C$2:$C$7</c:f>
              <c:numCache>
                <c:formatCode>General</c:formatCode>
                <c:ptCount val="6"/>
                <c:pt idx="0">
                  <c:v>75</c:v>
                </c:pt>
                <c:pt idx="1">
                  <c:v>85</c:v>
                </c:pt>
                <c:pt idx="2">
                  <c:v>74</c:v>
                </c:pt>
                <c:pt idx="3">
                  <c:v>86</c:v>
                </c:pt>
                <c:pt idx="4">
                  <c:v>86</c:v>
                </c:pt>
                <c:pt idx="5">
                  <c:v>81</c:v>
                </c:pt>
              </c:numCache>
            </c:numRef>
          </c:val>
          <c:extLst>
            <c:ext xmlns:c16="http://schemas.microsoft.com/office/drawing/2014/chart" uri="{C3380CC4-5D6E-409C-BE32-E72D297353CC}">
              <c16:uniqueId val="{00000002-BBA1-481D-B4B0-A1A1A1FF6AFF}"/>
            </c:ext>
          </c:extLst>
        </c:ser>
        <c:ser>
          <c:idx val="2"/>
          <c:order val="2"/>
          <c:spPr>
            <a:solidFill>
              <a:srgbClr val="088899"/>
            </a:solidFill>
          </c:spPr>
          <c:invertIfNegative val="0"/>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 services</c:v>
                </c:pt>
                <c:pt idx="1">
                  <c:v>Business services</c:v>
                </c:pt>
                <c:pt idx="2">
                  <c:v>Distribution</c:v>
                </c:pt>
                <c:pt idx="3">
                  <c:v>Construction</c:v>
                </c:pt>
                <c:pt idx="4">
                  <c:v>Production</c:v>
                </c:pt>
                <c:pt idx="5">
                  <c:v>All SMEs</c:v>
                </c:pt>
              </c:strCache>
            </c:strRef>
          </c:cat>
          <c:val>
            <c:numRef>
              <c:f>Sheet1!$D$2:$D$7</c:f>
              <c:numCache>
                <c:formatCode>General</c:formatCode>
                <c:ptCount val="6"/>
                <c:pt idx="0">
                  <c:v>80</c:v>
                </c:pt>
                <c:pt idx="1">
                  <c:v>86</c:v>
                </c:pt>
                <c:pt idx="2">
                  <c:v>79</c:v>
                </c:pt>
                <c:pt idx="3">
                  <c:v>91</c:v>
                </c:pt>
                <c:pt idx="4">
                  <c:v>81</c:v>
                </c:pt>
                <c:pt idx="5">
                  <c:v>84</c:v>
                </c:pt>
              </c:numCache>
            </c:numRef>
          </c:val>
          <c:extLst>
            <c:ext xmlns:c16="http://schemas.microsoft.com/office/drawing/2014/chart" uri="{C3380CC4-5D6E-409C-BE32-E72D297353CC}">
              <c16:uniqueId val="{00000003-BBA1-481D-B4B0-A1A1A1FF6AFF}"/>
            </c:ext>
          </c:extLst>
        </c:ser>
        <c:dLbls>
          <c:showLegendKey val="0"/>
          <c:showVal val="1"/>
          <c:showCatName val="0"/>
          <c:showSerName val="0"/>
          <c:showPercent val="0"/>
          <c:showBubbleSize val="0"/>
        </c:dLbls>
        <c:gapWidth val="100"/>
        <c:axId val="175146880"/>
        <c:axId val="175148416"/>
      </c:barChart>
      <c:catAx>
        <c:axId val="175146880"/>
        <c:scaling>
          <c:orientation val="maxMin"/>
        </c:scaling>
        <c:delete val="0"/>
        <c:axPos val="b"/>
        <c:numFmt formatCode="General" sourceLinked="1"/>
        <c:majorTickMark val="out"/>
        <c:minorTickMark val="none"/>
        <c:tickLblPos val="nextTo"/>
        <c:txPr>
          <a:bodyPr rot="0" vert="horz" anchor="ctr" anchorCtr="0"/>
          <a:lstStyle/>
          <a:p>
            <a:pPr algn="ctr">
              <a:defRPr sz="1400">
                <a:latin typeface="Verdana" panose="020B0604030504040204" pitchFamily="34" charset="0"/>
              </a:defRPr>
            </a:pPr>
            <a:endParaRPr lang="en-US"/>
          </a:p>
        </c:txPr>
        <c:crossAx val="175148416"/>
        <c:crosses val="autoZero"/>
        <c:auto val="0"/>
        <c:lblAlgn val="ctr"/>
        <c:lblOffset val="100"/>
        <c:noMultiLvlLbl val="0"/>
      </c:catAx>
      <c:valAx>
        <c:axId val="175148416"/>
        <c:scaling>
          <c:orientation val="minMax"/>
          <c:max val="110"/>
        </c:scaling>
        <c:delete val="1"/>
        <c:axPos val="r"/>
        <c:numFmt formatCode="0.00%" sourceLinked="0"/>
        <c:majorTickMark val="out"/>
        <c:minorTickMark val="none"/>
        <c:tickLblPos val="none"/>
        <c:crossAx val="1751468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317563294414178"/>
          <c:w val="1"/>
          <c:h val="0.76058452325375503"/>
        </c:manualLayout>
      </c:layout>
      <c:barChart>
        <c:barDir val="bar"/>
        <c:grouping val="percentStacked"/>
        <c:varyColors val="0"/>
        <c:ser>
          <c:idx val="0"/>
          <c:order val="0"/>
          <c:tx>
            <c:strRef>
              <c:f>Sheet1!$E$1</c:f>
              <c:strCache>
                <c:ptCount val="1"/>
                <c:pt idx="0">
                  <c:v>Yes</c:v>
                </c:pt>
              </c:strCache>
            </c:strRef>
          </c:tx>
          <c:spPr>
            <a:solidFill>
              <a:srgbClr val="212952"/>
            </a:solidFill>
          </c:spPr>
          <c:invertIfNegative val="0"/>
          <c:dPt>
            <c:idx val="0"/>
            <c:invertIfNegative val="0"/>
            <c:bubble3D val="0"/>
            <c:spPr>
              <a:solidFill>
                <a:srgbClr val="212952"/>
              </a:solidFill>
            </c:spPr>
            <c:extLst>
              <c:ext xmlns:c16="http://schemas.microsoft.com/office/drawing/2014/chart" uri="{C3380CC4-5D6E-409C-BE32-E72D297353CC}">
                <c16:uniqueId val="{00000005-2616-4D07-AAF7-62F2263F575F}"/>
              </c:ext>
            </c:extLst>
          </c:dPt>
          <c:dPt>
            <c:idx val="1"/>
            <c:invertIfNegative val="0"/>
            <c:bubble3D val="0"/>
            <c:extLst>
              <c:ext xmlns:c16="http://schemas.microsoft.com/office/drawing/2014/chart" uri="{C3380CC4-5D6E-409C-BE32-E72D297353CC}">
                <c16:uniqueId val="{00000007-2616-4D07-AAF7-62F2263F575F}"/>
              </c:ext>
            </c:extLst>
          </c:dPt>
          <c:dPt>
            <c:idx val="2"/>
            <c:invertIfNegative val="0"/>
            <c:bubble3D val="0"/>
            <c:extLst>
              <c:ext xmlns:c16="http://schemas.microsoft.com/office/drawing/2014/chart" uri="{C3380CC4-5D6E-409C-BE32-E72D297353CC}">
                <c16:uniqueId val="{00000009-2616-4D07-AAF7-62F2263F575F}"/>
              </c:ext>
            </c:extLst>
          </c:dPt>
          <c:dPt>
            <c:idx val="3"/>
            <c:invertIfNegative val="0"/>
            <c:bubble3D val="0"/>
            <c:extLst>
              <c:ext xmlns:c16="http://schemas.microsoft.com/office/drawing/2014/chart" uri="{C3380CC4-5D6E-409C-BE32-E72D297353CC}">
                <c16:uniqueId val="{0000000B-2616-4D07-AAF7-62F2263F575F}"/>
              </c:ext>
            </c:extLst>
          </c:dPt>
          <c:dPt>
            <c:idx val="4"/>
            <c:invertIfNegative val="0"/>
            <c:bubble3D val="0"/>
            <c:extLst>
              <c:ext xmlns:c16="http://schemas.microsoft.com/office/drawing/2014/chart" uri="{C3380CC4-5D6E-409C-BE32-E72D297353CC}">
                <c16:uniqueId val="{0000000D-2616-4D07-AAF7-62F2263F575F}"/>
              </c:ext>
            </c:extLst>
          </c:dPt>
          <c:dLbls>
            <c:dLbl>
              <c:idx val="2"/>
              <c:layout>
                <c:manualLayout>
                  <c:x val="-5.5008997714372102E-17"/>
                  <c:y val="-5.5631836391588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16-4D07-AAF7-62F2263F575F}"/>
                </c:ext>
              </c:extLst>
            </c:dLbl>
            <c:numFmt formatCode="#,##0" sourceLinked="0"/>
            <c:spPr>
              <a:noFill/>
              <a:ln>
                <a:noFill/>
              </a:ln>
              <a:effectLst/>
            </c:spPr>
            <c:txPr>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2016</c:v>
                </c:pt>
                <c:pt idx="1">
                  <c:v>2018</c:v>
                </c:pt>
              </c:numCache>
            </c:numRef>
          </c:cat>
          <c:val>
            <c:numRef>
              <c:f>Sheet1!$E$2:$E$3</c:f>
              <c:numCache>
                <c:formatCode>0</c:formatCode>
                <c:ptCount val="2"/>
                <c:pt idx="0">
                  <c:v>83</c:v>
                </c:pt>
                <c:pt idx="1">
                  <c:v>93</c:v>
                </c:pt>
              </c:numCache>
            </c:numRef>
          </c:val>
          <c:extLst>
            <c:ext xmlns:c16="http://schemas.microsoft.com/office/drawing/2014/chart" uri="{C3380CC4-5D6E-409C-BE32-E72D297353CC}">
              <c16:uniqueId val="{0000000E-2616-4D07-AAF7-62F2263F575F}"/>
            </c:ext>
          </c:extLst>
        </c:ser>
        <c:ser>
          <c:idx val="1"/>
          <c:order val="1"/>
          <c:tx>
            <c:strRef>
              <c:f>Sheet1!$D$1</c:f>
              <c:strCache>
                <c:ptCount val="1"/>
                <c:pt idx="0">
                  <c:v>No - longer period</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2-2616-4D07-AAF7-62F2263F575F}"/>
              </c:ext>
            </c:extLst>
          </c:dPt>
          <c:dLbls>
            <c:numFmt formatCode="#,##0" sourceLinked="0"/>
            <c:spPr>
              <a:noFill/>
              <a:ln>
                <a:noFill/>
              </a:ln>
              <a:effectLst/>
            </c:spPr>
            <c:txPr>
              <a:bodyPr wrap="square" lIns="38100" tIns="19050" rIns="38100" bIns="19050" anchor="ctr" anchorCtr="0">
                <a:spAutoFit/>
              </a:bodyPr>
              <a:lstStyle/>
              <a:p>
                <a:pPr algn="ctr">
                  <a:defRPr lang="en-GB" sz="14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2016</c:v>
                </c:pt>
                <c:pt idx="1">
                  <c:v>2018</c:v>
                </c:pt>
              </c:numCache>
            </c:numRef>
          </c:cat>
          <c:val>
            <c:numRef>
              <c:f>Sheet1!$D$2:$D$3</c:f>
              <c:numCache>
                <c:formatCode>0</c:formatCode>
                <c:ptCount val="2"/>
                <c:pt idx="0">
                  <c:v>7</c:v>
                </c:pt>
                <c:pt idx="1">
                  <c:v>3</c:v>
                </c:pt>
              </c:numCache>
            </c:numRef>
          </c:val>
          <c:extLst>
            <c:ext xmlns:c16="http://schemas.microsoft.com/office/drawing/2014/chart" uri="{C3380CC4-5D6E-409C-BE32-E72D297353CC}">
              <c16:uniqueId val="{00000003-2616-4D07-AAF7-62F2263F575F}"/>
            </c:ext>
          </c:extLst>
        </c:ser>
        <c:ser>
          <c:idx val="3"/>
          <c:order val="2"/>
          <c:tx>
            <c:strRef>
              <c:f>Sheet1!$C$1</c:f>
              <c:strCache>
                <c:ptCount val="1"/>
                <c:pt idx="0">
                  <c:v>No - shorter period</c:v>
                </c:pt>
              </c:strCache>
            </c:strRef>
          </c:tx>
          <c:spPr>
            <a:solidFill>
              <a:srgbClr val="016666"/>
            </a:solidFill>
          </c:spPr>
          <c:invertIfNegative val="0"/>
          <c:dLbls>
            <c:numFmt formatCode="#,##0" sourceLinked="0"/>
            <c:spPr>
              <a:noFill/>
              <a:ln>
                <a:noFill/>
              </a:ln>
              <a:effectLst/>
            </c:spPr>
            <c:txPr>
              <a:bodyPr wrap="square" lIns="38100" tIns="19050" rIns="38100" bIns="19050" anchor="ctr" anchorCtr="0">
                <a:spAutoFit/>
              </a:bodyPr>
              <a:lstStyle/>
              <a:p>
                <a:pPr algn="ctr">
                  <a:defRPr lang="en-GB" sz="14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2016</c:v>
                </c:pt>
                <c:pt idx="1">
                  <c:v>2018</c:v>
                </c:pt>
              </c:numCache>
            </c:numRef>
          </c:cat>
          <c:val>
            <c:numRef>
              <c:f>Sheet1!$C$2:$C$3</c:f>
              <c:numCache>
                <c:formatCode>0</c:formatCode>
                <c:ptCount val="2"/>
                <c:pt idx="0">
                  <c:v>6</c:v>
                </c:pt>
                <c:pt idx="1">
                  <c:v>4</c:v>
                </c:pt>
              </c:numCache>
            </c:numRef>
          </c:val>
          <c:extLst>
            <c:ext xmlns:c16="http://schemas.microsoft.com/office/drawing/2014/chart" uri="{C3380CC4-5D6E-409C-BE32-E72D297353CC}">
              <c16:uniqueId val="{00000010-2616-4D07-AAF7-62F2263F575F}"/>
            </c:ext>
          </c:extLst>
        </c:ser>
        <c:ser>
          <c:idx val="2"/>
          <c:order val="3"/>
          <c:tx>
            <c:strRef>
              <c:f>Sheet1!$B$1</c:f>
              <c:strCache>
                <c:ptCount val="1"/>
                <c:pt idx="0">
                  <c:v>Don't know</c:v>
                </c:pt>
              </c:strCache>
            </c:strRef>
          </c:tx>
          <c:spPr>
            <a:solidFill>
              <a:sysClr val="window" lastClr="FFFFFF">
                <a:lumMod val="50000"/>
              </a:sysClr>
            </a:solidFill>
          </c:spPr>
          <c:invertIfNegative val="0"/>
          <c:dLbls>
            <c:numFmt formatCode="#,##0" sourceLinked="0"/>
            <c:spPr>
              <a:noFill/>
              <a:ln>
                <a:noFill/>
              </a:ln>
              <a:effectLst/>
            </c:spPr>
            <c:txPr>
              <a:bodyPr wrap="square" lIns="38100" tIns="19050" rIns="38100" bIns="19050" anchor="ctr" anchorCtr="0">
                <a:spAutoFit/>
              </a:bodyPr>
              <a:lstStyle/>
              <a:p>
                <a:pPr algn="ctr">
                  <a:defRPr lang="en-GB" sz="14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2016</c:v>
                </c:pt>
                <c:pt idx="1">
                  <c:v>2018</c:v>
                </c:pt>
              </c:numCache>
            </c:numRef>
          </c:cat>
          <c:val>
            <c:numRef>
              <c:f>Sheet1!$B$2:$B$3</c:f>
              <c:numCache>
                <c:formatCode>General</c:formatCode>
                <c:ptCount val="2"/>
                <c:pt idx="0" formatCode="0">
                  <c:v>3</c:v>
                </c:pt>
              </c:numCache>
            </c:numRef>
          </c:val>
          <c:extLst>
            <c:ext xmlns:c16="http://schemas.microsoft.com/office/drawing/2014/chart" uri="{C3380CC4-5D6E-409C-BE32-E72D297353CC}">
              <c16:uniqueId val="{00000000-2616-4D07-AAF7-62F2263F575F}"/>
            </c:ext>
          </c:extLst>
        </c:ser>
        <c:dLbls>
          <c:showLegendKey val="0"/>
          <c:showVal val="0"/>
          <c:showCatName val="0"/>
          <c:showSerName val="0"/>
          <c:showPercent val="0"/>
          <c:showBubbleSize val="0"/>
        </c:dLbls>
        <c:gapWidth val="100"/>
        <c:overlap val="100"/>
        <c:axId val="543101072"/>
        <c:axId val="544506208"/>
      </c:barChart>
      <c:catAx>
        <c:axId val="543101072"/>
        <c:scaling>
          <c:orientation val="minMax"/>
        </c:scaling>
        <c:delete val="1"/>
        <c:axPos val="l"/>
        <c:numFmt formatCode="General" sourceLinked="1"/>
        <c:majorTickMark val="out"/>
        <c:minorTickMark val="none"/>
        <c:tickLblPos val="nextTo"/>
        <c:crossAx val="544506208"/>
        <c:crosses val="autoZero"/>
        <c:auto val="1"/>
        <c:lblAlgn val="ctr"/>
        <c:lblOffset val="100"/>
        <c:noMultiLvlLbl val="0"/>
      </c:catAx>
      <c:valAx>
        <c:axId val="544506208"/>
        <c:scaling>
          <c:orientation val="minMax"/>
          <c:max val="1"/>
          <c:min val="0"/>
        </c:scaling>
        <c:delete val="0"/>
        <c:axPos val="b"/>
        <c:numFmt formatCode="0%" sourceLinked="0"/>
        <c:majorTickMark val="out"/>
        <c:minorTickMark val="none"/>
        <c:tickLblPos val="nextTo"/>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crossAx val="543101072"/>
        <c:crosses val="autoZero"/>
        <c:crossBetween val="between"/>
        <c:minorUnit val="0.1"/>
      </c:valAx>
    </c:plotArea>
    <c:legend>
      <c:legendPos val="t"/>
      <c:layout>
        <c:manualLayout>
          <c:xMode val="edge"/>
          <c:yMode val="edge"/>
          <c:x val="1.8154043581684629E-2"/>
          <c:y val="2.4814946283131373E-2"/>
          <c:w val="0.98055529859445478"/>
          <c:h val="0.13366072562550271"/>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256376197528369"/>
          <c:y val="0"/>
          <c:w val="0.21508451277284088"/>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11B0-4918-AE3A-45A9655455FC}"/>
              </c:ext>
            </c:extLst>
          </c:dPt>
          <c:dLbls>
            <c:numFmt formatCode="0\%" sourceLinked="0"/>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Sheet1!$A$3:$A$11</c:f>
              <c:strCache>
                <c:ptCount val="9"/>
                <c:pt idx="0">
                  <c:v>Equipment or vehicles</c:v>
                </c:pt>
                <c:pt idx="1">
                  <c:v>Floating charge </c:v>
                </c:pt>
                <c:pt idx="2">
                  <c:v>Intellectual property or other “knowledge assets”</c:v>
                </c:pt>
                <c:pt idx="3">
                  <c:v>Stock or debtors </c:v>
                </c:pt>
                <c:pt idx="4">
                  <c:v>Another type of security </c:v>
                </c:pt>
                <c:pt idx="5">
                  <c:v>Mixed property </c:v>
                </c:pt>
                <c:pt idx="6">
                  <c:v>Business property </c:v>
                </c:pt>
                <c:pt idx="7">
                  <c:v>Other personal assets</c:v>
                </c:pt>
                <c:pt idx="8">
                  <c:v>Directors or personal guarantee, or personal property </c:v>
                </c:pt>
              </c:strCache>
            </c:strRef>
          </c:cat>
          <c:val>
            <c:numRef>
              <c:f>Sheet1!$B$3:$B$11</c:f>
              <c:numCache>
                <c:formatCode>General</c:formatCode>
                <c:ptCount val="9"/>
                <c:pt idx="0">
                  <c:v>1</c:v>
                </c:pt>
                <c:pt idx="1">
                  <c:v>1</c:v>
                </c:pt>
                <c:pt idx="2">
                  <c:v>1</c:v>
                </c:pt>
                <c:pt idx="3">
                  <c:v>2</c:v>
                </c:pt>
                <c:pt idx="4">
                  <c:v>3</c:v>
                </c:pt>
                <c:pt idx="5">
                  <c:v>13</c:v>
                </c:pt>
                <c:pt idx="6">
                  <c:v>16</c:v>
                </c:pt>
                <c:pt idx="7">
                  <c:v>23</c:v>
                </c:pt>
                <c:pt idx="8">
                  <c:v>35</c:v>
                </c:pt>
              </c:numCache>
            </c:numRef>
          </c:val>
          <c:extLst>
            <c:ext xmlns:c16="http://schemas.microsoft.com/office/drawing/2014/chart" uri="{C3380CC4-5D6E-409C-BE32-E72D297353CC}">
              <c16:uniqueId val="{00000002-11B0-4918-AE3A-45A9655455FC}"/>
            </c:ext>
          </c:extLst>
        </c:ser>
        <c:dLbls>
          <c:showLegendKey val="0"/>
          <c:showVal val="1"/>
          <c:showCatName val="0"/>
          <c:showSerName val="0"/>
          <c:showPercent val="0"/>
          <c:showBubbleSize val="0"/>
        </c:dLbls>
        <c:gapWidth val="40"/>
        <c:axId val="217001344"/>
        <c:axId val="217011328"/>
      </c:barChart>
      <c:catAx>
        <c:axId val="217001344"/>
        <c:scaling>
          <c:orientation val="minMax"/>
        </c:scaling>
        <c:delete val="0"/>
        <c:axPos val="l"/>
        <c:numFmt formatCode="General" sourceLinked="1"/>
        <c:majorTickMark val="out"/>
        <c:minorTickMark val="none"/>
        <c:tickLblPos val="nextTo"/>
        <c:txPr>
          <a:bodyPr rot="0" vert="horz"/>
          <a:lstStyle/>
          <a:p>
            <a:pPr algn="r">
              <a:defRPr sz="1000"/>
            </a:pPr>
            <a:endParaRPr lang="en-US"/>
          </a:p>
        </c:txPr>
        <c:crossAx val="217011328"/>
        <c:crosses val="autoZero"/>
        <c:auto val="0"/>
        <c:lblAlgn val="ctr"/>
        <c:lblOffset val="100"/>
        <c:noMultiLvlLbl val="0"/>
      </c:catAx>
      <c:valAx>
        <c:axId val="217011328"/>
        <c:scaling>
          <c:orientation val="minMax"/>
          <c:max val="40"/>
        </c:scaling>
        <c:delete val="1"/>
        <c:axPos val="b"/>
        <c:numFmt formatCode="0.00%" sourceLinked="0"/>
        <c:majorTickMark val="out"/>
        <c:minorTickMark val="none"/>
        <c:tickLblPos val="nextTo"/>
        <c:crossAx val="217001344"/>
        <c:crosses val="autoZero"/>
        <c:crossBetween val="between"/>
      </c:valAx>
    </c:plotArea>
    <c:plotVisOnly val="1"/>
    <c:dispBlanksAs val="gap"/>
    <c:showDLblsOverMax val="0"/>
  </c:chart>
  <c:txPr>
    <a:bodyPr/>
    <a:lstStyle/>
    <a:p>
      <a:pPr>
        <a:defRPr sz="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336303145593"/>
          <c:y val="0.22617736085198345"/>
          <c:w val="0.58983615535773803"/>
          <c:h val="0.56343994595819225"/>
        </c:manualLayout>
      </c:layout>
      <c:doughnutChart>
        <c:varyColors val="1"/>
        <c:ser>
          <c:idx val="0"/>
          <c:order val="0"/>
          <c:tx>
            <c:strRef>
              <c:f>Sheet1!$B$1</c:f>
              <c:strCache>
                <c:ptCount val="1"/>
                <c:pt idx="0">
                  <c:v>%</c:v>
                </c:pt>
              </c:strCache>
            </c:strRef>
          </c:tx>
          <c:dPt>
            <c:idx val="0"/>
            <c:bubble3D val="0"/>
            <c:spPr>
              <a:solidFill>
                <a:schemeClr val="bg2"/>
              </a:solidFill>
            </c:spPr>
            <c:extLst>
              <c:ext xmlns:c16="http://schemas.microsoft.com/office/drawing/2014/chart" uri="{C3380CC4-5D6E-409C-BE32-E72D297353CC}">
                <c16:uniqueId val="{00000001-2BE4-4110-A977-95010B3EC29C}"/>
              </c:ext>
            </c:extLst>
          </c:dPt>
          <c:dPt>
            <c:idx val="1"/>
            <c:bubble3D val="0"/>
            <c:spPr>
              <a:solidFill>
                <a:srgbClr val="B61A1D"/>
              </a:solidFill>
            </c:spPr>
            <c:extLst>
              <c:ext xmlns:c16="http://schemas.microsoft.com/office/drawing/2014/chart" uri="{C3380CC4-5D6E-409C-BE32-E72D297353CC}">
                <c16:uniqueId val="{00000003-2BE4-4110-A977-95010B3EC29C}"/>
              </c:ext>
            </c:extLst>
          </c:dPt>
          <c:dPt>
            <c:idx val="2"/>
            <c:bubble3D val="0"/>
            <c:spPr>
              <a:solidFill>
                <a:schemeClr val="accent1"/>
              </a:solidFill>
            </c:spPr>
            <c:extLst>
              <c:ext xmlns:c16="http://schemas.microsoft.com/office/drawing/2014/chart" uri="{C3380CC4-5D6E-409C-BE32-E72D297353CC}">
                <c16:uniqueId val="{00000005-2BE4-4110-A977-95010B3EC29C}"/>
              </c:ext>
            </c:extLst>
          </c:dPt>
          <c:dPt>
            <c:idx val="3"/>
            <c:bubble3D val="0"/>
            <c:spPr>
              <a:solidFill>
                <a:srgbClr val="8064A2"/>
              </a:solidFill>
            </c:spPr>
            <c:extLst>
              <c:ext xmlns:c16="http://schemas.microsoft.com/office/drawing/2014/chart" uri="{C3380CC4-5D6E-409C-BE32-E72D297353CC}">
                <c16:uniqueId val="{00000007-2BE4-4110-A977-95010B3EC29C}"/>
              </c:ext>
            </c:extLst>
          </c:dPt>
          <c:dPt>
            <c:idx val="4"/>
            <c:bubble3D val="0"/>
            <c:spPr>
              <a:solidFill>
                <a:schemeClr val="accent3"/>
              </a:solidFill>
            </c:spPr>
            <c:extLst>
              <c:ext xmlns:c16="http://schemas.microsoft.com/office/drawing/2014/chart" uri="{C3380CC4-5D6E-409C-BE32-E72D297353CC}">
                <c16:uniqueId val="{00000009-2BE4-4110-A977-95010B3EC29C}"/>
              </c:ext>
            </c:extLst>
          </c:dPt>
          <c:dLbls>
            <c:dLbl>
              <c:idx val="3"/>
              <c:layout>
                <c:manualLayout>
                  <c:x val="0"/>
                  <c:y val="-2.8354100293141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E4-4110-A977-95010B3EC29C}"/>
                </c:ext>
              </c:extLst>
            </c:dLbl>
            <c:numFmt formatCode="0\%" sourceLinked="0"/>
            <c:spPr>
              <a:noFill/>
              <a:ln>
                <a:noFill/>
              </a:ln>
              <a:effectLst/>
            </c:spPr>
            <c:txPr>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27</c:v>
                </c:pt>
                <c:pt idx="1">
                  <c:v>73</c:v>
                </c:pt>
              </c:numCache>
            </c:numRef>
          </c:val>
          <c:extLst>
            <c:ext xmlns:c16="http://schemas.microsoft.com/office/drawing/2014/chart" uri="{C3380CC4-5D6E-409C-BE32-E72D297353CC}">
              <c16:uniqueId val="{0000000A-2BE4-4110-A977-95010B3EC29C}"/>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5.9398257698448524E-2"/>
          <c:y val="0.38597840575806142"/>
          <c:w val="0.18057823978522458"/>
          <c:h val="0.1819677528486314"/>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2818948991137"/>
          <c:y val="0"/>
          <c:w val="0.56061073519656068"/>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0B41-4FD9-8F12-FF6BC664C6F9}"/>
              </c:ext>
            </c:extLst>
          </c:dPt>
          <c:dLbls>
            <c:dLbl>
              <c:idx val="0"/>
              <c:layout>
                <c:manualLayout>
                  <c:x val="0"/>
                  <c:y val="3.02492416515117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41-4FD9-8F12-FF6BC664C6F9}"/>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Give up/cancel plans</c:v>
                </c:pt>
                <c:pt idx="1">
                  <c:v>Put plans for finance on hold</c:v>
                </c:pt>
                <c:pt idx="2">
                  <c:v>Accepted the finance</c:v>
                </c:pt>
                <c:pt idx="3">
                  <c:v>Talk to another provider</c:v>
                </c:pt>
                <c:pt idx="4">
                  <c:v>Talk to them to try to  negotiate a new or better finance facility with them</c:v>
                </c:pt>
                <c:pt idx="5">
                  <c:v>Use an existing form of borrowing to replace some or all of the finance</c:v>
                </c:pt>
                <c:pt idx="6">
                  <c:v>Other</c:v>
                </c:pt>
                <c:pt idx="7">
                  <c:v>Don’t know</c:v>
                </c:pt>
              </c:strCache>
            </c:strRef>
          </c:cat>
          <c:val>
            <c:numRef>
              <c:f>Sheet1!$B$2:$B$9</c:f>
              <c:numCache>
                <c:formatCode>General</c:formatCode>
                <c:ptCount val="8"/>
                <c:pt idx="0">
                  <c:v>30</c:v>
                </c:pt>
                <c:pt idx="1">
                  <c:v>19</c:v>
                </c:pt>
                <c:pt idx="2">
                  <c:v>14</c:v>
                </c:pt>
                <c:pt idx="3">
                  <c:v>13</c:v>
                </c:pt>
                <c:pt idx="4">
                  <c:v>12</c:v>
                </c:pt>
                <c:pt idx="5">
                  <c:v>2</c:v>
                </c:pt>
                <c:pt idx="6">
                  <c:v>8</c:v>
                </c:pt>
                <c:pt idx="7">
                  <c:v>1</c:v>
                </c:pt>
              </c:numCache>
            </c:numRef>
          </c:val>
          <c:extLst>
            <c:ext xmlns:c16="http://schemas.microsoft.com/office/drawing/2014/chart" uri="{C3380CC4-5D6E-409C-BE32-E72D297353CC}">
              <c16:uniqueId val="{00000002-0B41-4FD9-8F12-FF6BC664C6F9}"/>
            </c:ext>
          </c:extLst>
        </c:ser>
        <c:dLbls>
          <c:showLegendKey val="0"/>
          <c:showVal val="1"/>
          <c:showCatName val="0"/>
          <c:showSerName val="0"/>
          <c:showPercent val="0"/>
          <c:showBubbleSize val="0"/>
        </c:dLbls>
        <c:gapWidth val="40"/>
        <c:axId val="217001344"/>
        <c:axId val="217011328"/>
      </c:barChart>
      <c:catAx>
        <c:axId val="217001344"/>
        <c:scaling>
          <c:orientation val="maxMin"/>
        </c:scaling>
        <c:delete val="0"/>
        <c:axPos val="l"/>
        <c:numFmt formatCode="General" sourceLinked="1"/>
        <c:majorTickMark val="out"/>
        <c:minorTickMark val="none"/>
        <c:tickLblPos val="nextTo"/>
        <c:txPr>
          <a:bodyPr rot="0" vert="horz" anchor="ctr" anchorCtr="0"/>
          <a:lstStyle/>
          <a:p>
            <a:pPr algn="r">
              <a:defRPr sz="1100">
                <a:latin typeface="Verdana" panose="020B0604030504040204" pitchFamily="34" charset="0"/>
              </a:defRPr>
            </a:pPr>
            <a:endParaRPr lang="en-US"/>
          </a:p>
        </c:txPr>
        <c:crossAx val="217011328"/>
        <c:crosses val="autoZero"/>
        <c:auto val="0"/>
        <c:lblAlgn val="ctr"/>
        <c:lblOffset val="100"/>
        <c:noMultiLvlLbl val="0"/>
      </c:catAx>
      <c:valAx>
        <c:axId val="217011328"/>
        <c:scaling>
          <c:orientation val="minMax"/>
          <c:max val="35"/>
        </c:scaling>
        <c:delete val="1"/>
        <c:axPos val="t"/>
        <c:numFmt formatCode="0.00%" sourceLinked="0"/>
        <c:majorTickMark val="out"/>
        <c:minorTickMark val="none"/>
        <c:tickLblPos val="nextTo"/>
        <c:crossAx val="2170013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64813898265498"/>
          <c:y val="2.3169679592865415E-2"/>
          <c:w val="0.77694204980207138"/>
          <c:h val="0.68313788159476074"/>
        </c:manualLayout>
      </c:layout>
      <c:barChart>
        <c:barDir val="bar"/>
        <c:grouping val="percentStacked"/>
        <c:varyColors val="0"/>
        <c:ser>
          <c:idx val="0"/>
          <c:order val="0"/>
          <c:tx>
            <c:strRef>
              <c:f>Sheet1!$B$1</c:f>
              <c:strCache>
                <c:ptCount val="1"/>
                <c:pt idx="0">
                  <c:v>% Significantly better</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8AAA-458D-8D20-C168FF6ADFDF}"/>
              </c:ext>
            </c:extLst>
          </c:dPt>
          <c:dPt>
            <c:idx val="1"/>
            <c:invertIfNegative val="0"/>
            <c:bubble3D val="0"/>
            <c:extLst>
              <c:ext xmlns:c16="http://schemas.microsoft.com/office/drawing/2014/chart" uri="{C3380CC4-5D6E-409C-BE32-E72D297353CC}">
                <c16:uniqueId val="{00000001-8AAA-458D-8D20-C168FF6ADFDF}"/>
              </c:ext>
            </c:extLst>
          </c:dPt>
          <c:dPt>
            <c:idx val="2"/>
            <c:invertIfNegative val="0"/>
            <c:bubble3D val="0"/>
            <c:extLst>
              <c:ext xmlns:c16="http://schemas.microsoft.com/office/drawing/2014/chart" uri="{C3380CC4-5D6E-409C-BE32-E72D297353CC}">
                <c16:uniqueId val="{00000002-8AAA-458D-8D20-C168FF6ADFDF}"/>
              </c:ext>
            </c:extLst>
          </c:dPt>
          <c:dPt>
            <c:idx val="3"/>
            <c:invertIfNegative val="0"/>
            <c:bubble3D val="0"/>
            <c:extLst>
              <c:ext xmlns:c16="http://schemas.microsoft.com/office/drawing/2014/chart" uri="{C3380CC4-5D6E-409C-BE32-E72D297353CC}">
                <c16:uniqueId val="{00000003-8AAA-458D-8D20-C168FF6ADFDF}"/>
              </c:ext>
            </c:extLst>
          </c:dPt>
          <c:dPt>
            <c:idx val="4"/>
            <c:invertIfNegative val="0"/>
            <c:bubble3D val="0"/>
            <c:extLst>
              <c:ext xmlns:c16="http://schemas.microsoft.com/office/drawing/2014/chart" uri="{C3380CC4-5D6E-409C-BE32-E72D297353CC}">
                <c16:uniqueId val="{00000004-8AAA-458D-8D20-C168FF6ADFDF}"/>
              </c:ext>
            </c:extLst>
          </c:dPt>
          <c:dPt>
            <c:idx val="5"/>
            <c:invertIfNegative val="0"/>
            <c:bubble3D val="0"/>
            <c:extLst>
              <c:ext xmlns:c16="http://schemas.microsoft.com/office/drawing/2014/chart" uri="{C3380CC4-5D6E-409C-BE32-E72D297353CC}">
                <c16:uniqueId val="{00000005-8AAA-458D-8D20-C168FF6ADFDF}"/>
              </c:ext>
            </c:extLst>
          </c:dPt>
          <c:dPt>
            <c:idx val="6"/>
            <c:invertIfNegative val="0"/>
            <c:bubble3D val="0"/>
            <c:extLst>
              <c:ext xmlns:c16="http://schemas.microsoft.com/office/drawing/2014/chart" uri="{C3380CC4-5D6E-409C-BE32-E72D297353CC}">
                <c16:uniqueId val="{00000006-8AAA-458D-8D20-C168FF6ADFDF}"/>
              </c:ext>
            </c:extLst>
          </c:dPt>
          <c:dPt>
            <c:idx val="7"/>
            <c:invertIfNegative val="0"/>
            <c:bubble3D val="0"/>
            <c:extLst>
              <c:ext xmlns:c16="http://schemas.microsoft.com/office/drawing/2014/chart" uri="{C3380CC4-5D6E-409C-BE32-E72D297353CC}">
                <c16:uniqueId val="{00000007-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2018</c:v>
                </c:pt>
                <c:pt idx="1">
                  <c:v>2017</c:v>
                </c:pt>
                <c:pt idx="2">
                  <c:v>2016</c:v>
                </c:pt>
              </c:numCache>
            </c:numRef>
          </c:cat>
          <c:val>
            <c:numRef>
              <c:f>Sheet1!$B$2:$B$4</c:f>
              <c:numCache>
                <c:formatCode>General</c:formatCode>
                <c:ptCount val="3"/>
                <c:pt idx="0">
                  <c:v>8</c:v>
                </c:pt>
                <c:pt idx="1">
                  <c:v>12</c:v>
                </c:pt>
                <c:pt idx="2">
                  <c:v>9</c:v>
                </c:pt>
              </c:numCache>
            </c:numRef>
          </c:val>
          <c:extLst>
            <c:ext xmlns:c16="http://schemas.microsoft.com/office/drawing/2014/chart" uri="{C3380CC4-5D6E-409C-BE32-E72D297353CC}">
              <c16:uniqueId val="{00000008-8AAA-458D-8D20-C168FF6ADFDF}"/>
            </c:ext>
          </c:extLst>
        </c:ser>
        <c:ser>
          <c:idx val="1"/>
          <c:order val="1"/>
          <c:tx>
            <c:strRef>
              <c:f>Sheet1!$C$1</c:f>
              <c:strCache>
                <c:ptCount val="1"/>
                <c:pt idx="0">
                  <c:v>% Slightly better</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8AAA-458D-8D20-C168FF6ADFDF}"/>
              </c:ext>
            </c:extLst>
          </c:dPt>
          <c:dPt>
            <c:idx val="1"/>
            <c:invertIfNegative val="0"/>
            <c:bubble3D val="0"/>
            <c:extLst>
              <c:ext xmlns:c16="http://schemas.microsoft.com/office/drawing/2014/chart" uri="{C3380CC4-5D6E-409C-BE32-E72D297353CC}">
                <c16:uniqueId val="{0000000A-8AAA-458D-8D20-C168FF6ADFDF}"/>
              </c:ext>
            </c:extLst>
          </c:dPt>
          <c:dPt>
            <c:idx val="2"/>
            <c:invertIfNegative val="0"/>
            <c:bubble3D val="0"/>
            <c:extLst>
              <c:ext xmlns:c16="http://schemas.microsoft.com/office/drawing/2014/chart" uri="{C3380CC4-5D6E-409C-BE32-E72D297353CC}">
                <c16:uniqueId val="{0000000B-8AAA-458D-8D20-C168FF6ADFDF}"/>
              </c:ext>
            </c:extLst>
          </c:dPt>
          <c:dPt>
            <c:idx val="3"/>
            <c:invertIfNegative val="0"/>
            <c:bubble3D val="0"/>
            <c:extLst>
              <c:ext xmlns:c16="http://schemas.microsoft.com/office/drawing/2014/chart" uri="{C3380CC4-5D6E-409C-BE32-E72D297353CC}">
                <c16:uniqueId val="{0000000C-8AAA-458D-8D20-C168FF6ADFDF}"/>
              </c:ext>
            </c:extLst>
          </c:dPt>
          <c:dPt>
            <c:idx val="4"/>
            <c:invertIfNegative val="0"/>
            <c:bubble3D val="0"/>
            <c:extLst>
              <c:ext xmlns:c16="http://schemas.microsoft.com/office/drawing/2014/chart" uri="{C3380CC4-5D6E-409C-BE32-E72D297353CC}">
                <c16:uniqueId val="{0000000D-8AAA-458D-8D20-C168FF6ADFDF}"/>
              </c:ext>
            </c:extLst>
          </c:dPt>
          <c:dPt>
            <c:idx val="5"/>
            <c:invertIfNegative val="0"/>
            <c:bubble3D val="0"/>
            <c:extLst>
              <c:ext xmlns:c16="http://schemas.microsoft.com/office/drawing/2014/chart" uri="{C3380CC4-5D6E-409C-BE32-E72D297353CC}">
                <c16:uniqueId val="{0000000E-8AAA-458D-8D20-C168FF6ADFDF}"/>
              </c:ext>
            </c:extLst>
          </c:dPt>
          <c:dPt>
            <c:idx val="6"/>
            <c:invertIfNegative val="0"/>
            <c:bubble3D val="0"/>
            <c:extLst>
              <c:ext xmlns:c16="http://schemas.microsoft.com/office/drawing/2014/chart" uri="{C3380CC4-5D6E-409C-BE32-E72D297353CC}">
                <c16:uniqueId val="{0000000F-8AAA-458D-8D20-C168FF6ADFDF}"/>
              </c:ext>
            </c:extLst>
          </c:dPt>
          <c:dPt>
            <c:idx val="7"/>
            <c:invertIfNegative val="0"/>
            <c:bubble3D val="0"/>
            <c:extLst>
              <c:ext xmlns:c16="http://schemas.microsoft.com/office/drawing/2014/chart" uri="{C3380CC4-5D6E-409C-BE32-E72D297353CC}">
                <c16:uniqueId val="{00000010-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2018</c:v>
                </c:pt>
                <c:pt idx="1">
                  <c:v>2017</c:v>
                </c:pt>
                <c:pt idx="2">
                  <c:v>2016</c:v>
                </c:pt>
              </c:numCache>
            </c:numRef>
          </c:cat>
          <c:val>
            <c:numRef>
              <c:f>Sheet1!$C$2:$C$4</c:f>
              <c:numCache>
                <c:formatCode>General</c:formatCode>
                <c:ptCount val="3"/>
                <c:pt idx="0">
                  <c:v>11</c:v>
                </c:pt>
                <c:pt idx="1">
                  <c:v>14</c:v>
                </c:pt>
                <c:pt idx="2">
                  <c:v>9</c:v>
                </c:pt>
              </c:numCache>
            </c:numRef>
          </c:val>
          <c:extLst>
            <c:ext xmlns:c16="http://schemas.microsoft.com/office/drawing/2014/chart" uri="{C3380CC4-5D6E-409C-BE32-E72D297353CC}">
              <c16:uniqueId val="{00000011-8AAA-458D-8D20-C168FF6ADFDF}"/>
            </c:ext>
          </c:extLst>
        </c:ser>
        <c:ser>
          <c:idx val="2"/>
          <c:order val="2"/>
          <c:tx>
            <c:strRef>
              <c:f>Sheet1!$D$1</c:f>
              <c:strCache>
                <c:ptCount val="1"/>
                <c:pt idx="0">
                  <c:v>% Matched expectations</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8AAA-458D-8D20-C168FF6ADFDF}"/>
              </c:ext>
            </c:extLst>
          </c:dPt>
          <c:dPt>
            <c:idx val="1"/>
            <c:invertIfNegative val="0"/>
            <c:bubble3D val="0"/>
            <c:extLst>
              <c:ext xmlns:c16="http://schemas.microsoft.com/office/drawing/2014/chart" uri="{C3380CC4-5D6E-409C-BE32-E72D297353CC}">
                <c16:uniqueId val="{00000013-8AAA-458D-8D20-C168FF6ADFDF}"/>
              </c:ext>
            </c:extLst>
          </c:dPt>
          <c:dPt>
            <c:idx val="2"/>
            <c:invertIfNegative val="0"/>
            <c:bubble3D val="0"/>
            <c:extLst>
              <c:ext xmlns:c16="http://schemas.microsoft.com/office/drawing/2014/chart" uri="{C3380CC4-5D6E-409C-BE32-E72D297353CC}">
                <c16:uniqueId val="{00000014-8AAA-458D-8D20-C168FF6ADFDF}"/>
              </c:ext>
            </c:extLst>
          </c:dPt>
          <c:dPt>
            <c:idx val="3"/>
            <c:invertIfNegative val="0"/>
            <c:bubble3D val="0"/>
            <c:extLst>
              <c:ext xmlns:c16="http://schemas.microsoft.com/office/drawing/2014/chart" uri="{C3380CC4-5D6E-409C-BE32-E72D297353CC}">
                <c16:uniqueId val="{00000015-8AAA-458D-8D20-C168FF6ADFDF}"/>
              </c:ext>
            </c:extLst>
          </c:dPt>
          <c:dPt>
            <c:idx val="4"/>
            <c:invertIfNegative val="0"/>
            <c:bubble3D val="0"/>
            <c:extLst>
              <c:ext xmlns:c16="http://schemas.microsoft.com/office/drawing/2014/chart" uri="{C3380CC4-5D6E-409C-BE32-E72D297353CC}">
                <c16:uniqueId val="{00000016-8AAA-458D-8D20-C168FF6ADFDF}"/>
              </c:ext>
            </c:extLst>
          </c:dPt>
          <c:dPt>
            <c:idx val="5"/>
            <c:invertIfNegative val="0"/>
            <c:bubble3D val="0"/>
            <c:extLst>
              <c:ext xmlns:c16="http://schemas.microsoft.com/office/drawing/2014/chart" uri="{C3380CC4-5D6E-409C-BE32-E72D297353CC}">
                <c16:uniqueId val="{00000017-8AAA-458D-8D20-C168FF6ADFDF}"/>
              </c:ext>
            </c:extLst>
          </c:dPt>
          <c:dPt>
            <c:idx val="6"/>
            <c:invertIfNegative val="0"/>
            <c:bubble3D val="0"/>
            <c:extLst>
              <c:ext xmlns:c16="http://schemas.microsoft.com/office/drawing/2014/chart" uri="{C3380CC4-5D6E-409C-BE32-E72D297353CC}">
                <c16:uniqueId val="{00000018-8AAA-458D-8D20-C168FF6ADFDF}"/>
              </c:ext>
            </c:extLst>
          </c:dPt>
          <c:dPt>
            <c:idx val="7"/>
            <c:invertIfNegative val="0"/>
            <c:bubble3D val="0"/>
            <c:extLst>
              <c:ext xmlns:c16="http://schemas.microsoft.com/office/drawing/2014/chart" uri="{C3380CC4-5D6E-409C-BE32-E72D297353CC}">
                <c16:uniqueId val="{00000019-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2018</c:v>
                </c:pt>
                <c:pt idx="1">
                  <c:v>2017</c:v>
                </c:pt>
                <c:pt idx="2">
                  <c:v>2016</c:v>
                </c:pt>
              </c:numCache>
            </c:numRef>
          </c:cat>
          <c:val>
            <c:numRef>
              <c:f>Sheet1!$D$2:$D$4</c:f>
              <c:numCache>
                <c:formatCode>General</c:formatCode>
                <c:ptCount val="3"/>
                <c:pt idx="0">
                  <c:v>61</c:v>
                </c:pt>
                <c:pt idx="1">
                  <c:v>58</c:v>
                </c:pt>
                <c:pt idx="2">
                  <c:v>64</c:v>
                </c:pt>
              </c:numCache>
            </c:numRef>
          </c:val>
          <c:extLst>
            <c:ext xmlns:c16="http://schemas.microsoft.com/office/drawing/2014/chart" uri="{C3380CC4-5D6E-409C-BE32-E72D297353CC}">
              <c16:uniqueId val="{0000001A-8AAA-458D-8D20-C168FF6ADFDF}"/>
            </c:ext>
          </c:extLst>
        </c:ser>
        <c:ser>
          <c:idx val="3"/>
          <c:order val="3"/>
          <c:tx>
            <c:strRef>
              <c:f>Sheet1!$E$1</c:f>
              <c:strCache>
                <c:ptCount val="1"/>
                <c:pt idx="0">
                  <c:v>% Slightly worse</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8AAA-458D-8D20-C168FF6ADFDF}"/>
              </c:ext>
            </c:extLst>
          </c:dPt>
          <c:dPt>
            <c:idx val="1"/>
            <c:invertIfNegative val="0"/>
            <c:bubble3D val="0"/>
            <c:extLst>
              <c:ext xmlns:c16="http://schemas.microsoft.com/office/drawing/2014/chart" uri="{C3380CC4-5D6E-409C-BE32-E72D297353CC}">
                <c16:uniqueId val="{0000001C-8AAA-458D-8D20-C168FF6ADFDF}"/>
              </c:ext>
            </c:extLst>
          </c:dPt>
          <c:dPt>
            <c:idx val="2"/>
            <c:invertIfNegative val="0"/>
            <c:bubble3D val="0"/>
            <c:extLst>
              <c:ext xmlns:c16="http://schemas.microsoft.com/office/drawing/2014/chart" uri="{C3380CC4-5D6E-409C-BE32-E72D297353CC}">
                <c16:uniqueId val="{0000001D-8AAA-458D-8D20-C168FF6ADFDF}"/>
              </c:ext>
            </c:extLst>
          </c:dPt>
          <c:dPt>
            <c:idx val="3"/>
            <c:invertIfNegative val="0"/>
            <c:bubble3D val="0"/>
            <c:extLst>
              <c:ext xmlns:c16="http://schemas.microsoft.com/office/drawing/2014/chart" uri="{C3380CC4-5D6E-409C-BE32-E72D297353CC}">
                <c16:uniqueId val="{0000001E-8AAA-458D-8D20-C168FF6ADFDF}"/>
              </c:ext>
            </c:extLst>
          </c:dPt>
          <c:dPt>
            <c:idx val="4"/>
            <c:invertIfNegative val="0"/>
            <c:bubble3D val="0"/>
            <c:extLst>
              <c:ext xmlns:c16="http://schemas.microsoft.com/office/drawing/2014/chart" uri="{C3380CC4-5D6E-409C-BE32-E72D297353CC}">
                <c16:uniqueId val="{0000001F-8AAA-458D-8D20-C168FF6ADFDF}"/>
              </c:ext>
            </c:extLst>
          </c:dPt>
          <c:dPt>
            <c:idx val="5"/>
            <c:invertIfNegative val="0"/>
            <c:bubble3D val="0"/>
            <c:extLst>
              <c:ext xmlns:c16="http://schemas.microsoft.com/office/drawing/2014/chart" uri="{C3380CC4-5D6E-409C-BE32-E72D297353CC}">
                <c16:uniqueId val="{00000020-8AAA-458D-8D20-C168FF6ADFDF}"/>
              </c:ext>
            </c:extLst>
          </c:dPt>
          <c:dPt>
            <c:idx val="6"/>
            <c:invertIfNegative val="0"/>
            <c:bubble3D val="0"/>
            <c:extLst>
              <c:ext xmlns:c16="http://schemas.microsoft.com/office/drawing/2014/chart" uri="{C3380CC4-5D6E-409C-BE32-E72D297353CC}">
                <c16:uniqueId val="{00000021-8AAA-458D-8D20-C168FF6ADFDF}"/>
              </c:ext>
            </c:extLst>
          </c:dPt>
          <c:dPt>
            <c:idx val="7"/>
            <c:invertIfNegative val="0"/>
            <c:bubble3D val="0"/>
            <c:extLst>
              <c:ext xmlns:c16="http://schemas.microsoft.com/office/drawing/2014/chart" uri="{C3380CC4-5D6E-409C-BE32-E72D297353CC}">
                <c16:uniqueId val="{00000022-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2018</c:v>
                </c:pt>
                <c:pt idx="1">
                  <c:v>2017</c:v>
                </c:pt>
                <c:pt idx="2">
                  <c:v>2016</c:v>
                </c:pt>
              </c:numCache>
            </c:numRef>
          </c:cat>
          <c:val>
            <c:numRef>
              <c:f>Sheet1!$E$2:$E$4</c:f>
              <c:numCache>
                <c:formatCode>General</c:formatCode>
                <c:ptCount val="3"/>
                <c:pt idx="0">
                  <c:v>9</c:v>
                </c:pt>
                <c:pt idx="1">
                  <c:v>6</c:v>
                </c:pt>
                <c:pt idx="2">
                  <c:v>4</c:v>
                </c:pt>
              </c:numCache>
            </c:numRef>
          </c:val>
          <c:extLst>
            <c:ext xmlns:c16="http://schemas.microsoft.com/office/drawing/2014/chart" uri="{C3380CC4-5D6E-409C-BE32-E72D297353CC}">
              <c16:uniqueId val="{00000023-8AAA-458D-8D20-C168FF6ADFDF}"/>
            </c:ext>
          </c:extLst>
        </c:ser>
        <c:ser>
          <c:idx val="4"/>
          <c:order val="4"/>
          <c:tx>
            <c:strRef>
              <c:f>Sheet1!$F$1</c:f>
              <c:strCache>
                <c:ptCount val="1"/>
                <c:pt idx="0">
                  <c:v>% Significantly worse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2018</c:v>
                </c:pt>
                <c:pt idx="1">
                  <c:v>2017</c:v>
                </c:pt>
                <c:pt idx="2">
                  <c:v>2016</c:v>
                </c:pt>
              </c:numCache>
            </c:numRef>
          </c:cat>
          <c:val>
            <c:numRef>
              <c:f>Sheet1!$F$2:$F$4</c:f>
              <c:numCache>
                <c:formatCode>General</c:formatCode>
                <c:ptCount val="3"/>
                <c:pt idx="0">
                  <c:v>8</c:v>
                </c:pt>
                <c:pt idx="1">
                  <c:v>7</c:v>
                </c:pt>
                <c:pt idx="2">
                  <c:v>10</c:v>
                </c:pt>
              </c:numCache>
            </c:numRef>
          </c:val>
          <c:extLst>
            <c:ext xmlns:c16="http://schemas.microsoft.com/office/drawing/2014/chart" uri="{C3380CC4-5D6E-409C-BE32-E72D297353CC}">
              <c16:uniqueId val="{00000024-8AAA-458D-8D20-C168FF6ADFDF}"/>
            </c:ext>
          </c:extLst>
        </c:ser>
        <c:ser>
          <c:idx val="5"/>
          <c:order val="5"/>
          <c:tx>
            <c:strRef>
              <c:f>Sheet1!$G$1</c:f>
              <c:strCache>
                <c:ptCount val="1"/>
                <c:pt idx="0">
                  <c:v>% Don't know/Refused</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2018</c:v>
                </c:pt>
                <c:pt idx="1">
                  <c:v>2017</c:v>
                </c:pt>
                <c:pt idx="2">
                  <c:v>2016</c:v>
                </c:pt>
              </c:numCache>
            </c:numRef>
          </c:cat>
          <c:val>
            <c:numRef>
              <c:f>Sheet1!$G$2:$G$4</c:f>
              <c:numCache>
                <c:formatCode>General</c:formatCode>
                <c:ptCount val="3"/>
                <c:pt idx="0">
                  <c:v>2</c:v>
                </c:pt>
                <c:pt idx="1">
                  <c:v>3</c:v>
                </c:pt>
                <c:pt idx="2">
                  <c:v>2</c:v>
                </c:pt>
              </c:numCache>
            </c:numRef>
          </c:val>
          <c:extLst>
            <c:ext xmlns:c16="http://schemas.microsoft.com/office/drawing/2014/chart" uri="{C3380CC4-5D6E-409C-BE32-E72D297353CC}">
              <c16:uniqueId val="{00000025-8AAA-458D-8D20-C168FF6ADFDF}"/>
            </c:ext>
          </c:extLst>
        </c:ser>
        <c:dLbls>
          <c:showLegendKey val="0"/>
          <c:showVal val="0"/>
          <c:showCatName val="0"/>
          <c:showSerName val="0"/>
          <c:showPercent val="0"/>
          <c:showBubbleSize val="0"/>
        </c:dLbls>
        <c:gapWidth val="37"/>
        <c:overlap val="100"/>
        <c:axId val="177238400"/>
        <c:axId val="177239936"/>
      </c:barChart>
      <c:catAx>
        <c:axId val="177238400"/>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177239936"/>
        <c:crosses val="autoZero"/>
        <c:auto val="1"/>
        <c:lblAlgn val="ctr"/>
        <c:lblOffset val="100"/>
        <c:noMultiLvlLbl val="0"/>
      </c:catAx>
      <c:valAx>
        <c:axId val="177239936"/>
        <c:scaling>
          <c:orientation val="minMax"/>
          <c:max val="1"/>
        </c:scaling>
        <c:delete val="1"/>
        <c:axPos val="b"/>
        <c:numFmt formatCode="0%" sourceLinked="1"/>
        <c:majorTickMark val="out"/>
        <c:minorTickMark val="none"/>
        <c:tickLblPos val="nextTo"/>
        <c:crossAx val="177238400"/>
        <c:crosses val="max"/>
        <c:crossBetween val="between"/>
        <c:majorUnit val="0.1"/>
      </c:valAx>
      <c:spPr>
        <a:noFill/>
        <a:ln w="25400">
          <a:noFill/>
        </a:ln>
      </c:spPr>
    </c:plotArea>
    <c:legend>
      <c:legendPos val="b"/>
      <c:layout>
        <c:manualLayout>
          <c:xMode val="edge"/>
          <c:yMode val="edge"/>
          <c:x val="0.16986692321808911"/>
          <c:y val="0.73992968114781166"/>
          <c:w val="0.83013307678191095"/>
          <c:h val="0.24603758200626616"/>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855050249283023"/>
          <c:y val="0"/>
          <c:w val="0.41756315056347132"/>
          <c:h val="1"/>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7491-4839-A7AC-40A16B10F719}"/>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5"/>
                <c:pt idx="0">
                  <c:v>Application took too long</c:v>
                </c:pt>
                <c:pt idx="1">
                  <c:v>Poor customer service</c:v>
                </c:pt>
                <c:pt idx="2">
                  <c:v>Rejected or not accepted for finance</c:v>
                </c:pt>
                <c:pt idx="3">
                  <c:v>Strict terms and conditions</c:v>
                </c:pt>
                <c:pt idx="4">
                  <c:v>Too much paperwork</c:v>
                </c:pt>
              </c:strCache>
            </c:strRef>
          </c:cat>
          <c:val>
            <c:numRef>
              <c:f>Sheet1!$B$2:$B$11</c:f>
              <c:numCache>
                <c:formatCode>General</c:formatCode>
                <c:ptCount val="5"/>
                <c:pt idx="0">
                  <c:v>26</c:v>
                </c:pt>
                <c:pt idx="1">
                  <c:v>20</c:v>
                </c:pt>
                <c:pt idx="2">
                  <c:v>18</c:v>
                </c:pt>
                <c:pt idx="3">
                  <c:v>14</c:v>
                </c:pt>
                <c:pt idx="4">
                  <c:v>14</c:v>
                </c:pt>
              </c:numCache>
            </c:numRef>
          </c:val>
          <c:extLst>
            <c:ext xmlns:c16="http://schemas.microsoft.com/office/drawing/2014/chart" uri="{C3380CC4-5D6E-409C-BE32-E72D297353CC}">
              <c16:uniqueId val="{00000002-7491-4839-A7AC-40A16B10F719}"/>
            </c:ext>
          </c:extLst>
        </c:ser>
        <c:dLbls>
          <c:showLegendKey val="0"/>
          <c:showVal val="1"/>
          <c:showCatName val="0"/>
          <c:showSerName val="0"/>
          <c:showPercent val="0"/>
          <c:showBubbleSize val="0"/>
        </c:dLbls>
        <c:gapWidth val="19"/>
        <c:axId val="177499520"/>
        <c:axId val="218708608"/>
      </c:barChart>
      <c:catAx>
        <c:axId val="177499520"/>
        <c:scaling>
          <c:orientation val="maxMin"/>
        </c:scaling>
        <c:delete val="0"/>
        <c:axPos val="l"/>
        <c:numFmt formatCode="General" sourceLinked="1"/>
        <c:majorTickMark val="out"/>
        <c:minorTickMark val="none"/>
        <c:tickLblPos val="nextTo"/>
        <c:spPr>
          <a:ln>
            <a:noFill/>
          </a:ln>
        </c:spPr>
        <c:txPr>
          <a:bodyPr rot="0" vert="horz"/>
          <a:lstStyle/>
          <a:p>
            <a:pPr algn="r">
              <a:defRPr/>
            </a:pPr>
            <a:endParaRPr lang="en-US"/>
          </a:p>
        </c:txPr>
        <c:crossAx val="218708608"/>
        <c:crosses val="autoZero"/>
        <c:auto val="0"/>
        <c:lblAlgn val="ctr"/>
        <c:lblOffset val="100"/>
        <c:noMultiLvlLbl val="0"/>
      </c:catAx>
      <c:valAx>
        <c:axId val="218708608"/>
        <c:scaling>
          <c:orientation val="minMax"/>
          <c:max val="50"/>
        </c:scaling>
        <c:delete val="1"/>
        <c:axPos val="t"/>
        <c:numFmt formatCode="0.00%" sourceLinked="0"/>
        <c:majorTickMark val="out"/>
        <c:minorTickMark val="none"/>
        <c:tickLblPos val="none"/>
        <c:crossAx val="177499520"/>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437090642226134"/>
          <c:y val="0"/>
          <c:w val="0.75019395350633733"/>
          <c:h val="0.76098985398915131"/>
        </c:manualLayout>
      </c:layout>
      <c:barChart>
        <c:barDir val="bar"/>
        <c:grouping val="percentStacked"/>
        <c:varyColors val="0"/>
        <c:ser>
          <c:idx val="0"/>
          <c:order val="0"/>
          <c:tx>
            <c:strRef>
              <c:f>Sheet1!$B$1</c:f>
              <c:strCache>
                <c:ptCount val="1"/>
                <c:pt idx="0">
                  <c:v>% Grow substantially (20%+)</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36C8-4A11-BAD0-2EF612C4D87E}"/>
              </c:ext>
            </c:extLst>
          </c:dPt>
          <c:dPt>
            <c:idx val="1"/>
            <c:invertIfNegative val="0"/>
            <c:bubble3D val="0"/>
            <c:extLst>
              <c:ext xmlns:c16="http://schemas.microsoft.com/office/drawing/2014/chart" uri="{C3380CC4-5D6E-409C-BE32-E72D297353CC}">
                <c16:uniqueId val="{00000001-36C8-4A11-BAD0-2EF612C4D87E}"/>
              </c:ext>
            </c:extLst>
          </c:dPt>
          <c:dPt>
            <c:idx val="2"/>
            <c:invertIfNegative val="0"/>
            <c:bubble3D val="0"/>
            <c:extLst>
              <c:ext xmlns:c16="http://schemas.microsoft.com/office/drawing/2014/chart" uri="{C3380CC4-5D6E-409C-BE32-E72D297353CC}">
                <c16:uniqueId val="{00000002-36C8-4A11-BAD0-2EF612C4D87E}"/>
              </c:ext>
            </c:extLst>
          </c:dPt>
          <c:dPt>
            <c:idx val="3"/>
            <c:invertIfNegative val="0"/>
            <c:bubble3D val="0"/>
            <c:extLst>
              <c:ext xmlns:c16="http://schemas.microsoft.com/office/drawing/2014/chart" uri="{C3380CC4-5D6E-409C-BE32-E72D297353CC}">
                <c16:uniqueId val="{00000003-36C8-4A11-BAD0-2EF612C4D87E}"/>
              </c:ext>
            </c:extLst>
          </c:dPt>
          <c:dPt>
            <c:idx val="4"/>
            <c:invertIfNegative val="0"/>
            <c:bubble3D val="0"/>
            <c:extLst>
              <c:ext xmlns:c16="http://schemas.microsoft.com/office/drawing/2014/chart" uri="{C3380CC4-5D6E-409C-BE32-E72D297353CC}">
                <c16:uniqueId val="{00000004-36C8-4A11-BAD0-2EF612C4D87E}"/>
              </c:ext>
            </c:extLst>
          </c:dPt>
          <c:dPt>
            <c:idx val="5"/>
            <c:invertIfNegative val="0"/>
            <c:bubble3D val="0"/>
            <c:extLst>
              <c:ext xmlns:c16="http://schemas.microsoft.com/office/drawing/2014/chart" uri="{C3380CC4-5D6E-409C-BE32-E72D297353CC}">
                <c16:uniqueId val="{00000005-36C8-4A11-BAD0-2EF612C4D87E}"/>
              </c:ext>
            </c:extLst>
          </c:dPt>
          <c:dPt>
            <c:idx val="6"/>
            <c:invertIfNegative val="0"/>
            <c:bubble3D val="0"/>
            <c:extLst>
              <c:ext xmlns:c16="http://schemas.microsoft.com/office/drawing/2014/chart" uri="{C3380CC4-5D6E-409C-BE32-E72D297353CC}">
                <c16:uniqueId val="{00000006-36C8-4A11-BAD0-2EF612C4D87E}"/>
              </c:ext>
            </c:extLst>
          </c:dPt>
          <c:dPt>
            <c:idx val="7"/>
            <c:invertIfNegative val="0"/>
            <c:bubble3D val="0"/>
            <c:extLst>
              <c:ext xmlns:c16="http://schemas.microsoft.com/office/drawing/2014/chart" uri="{C3380CC4-5D6E-409C-BE32-E72D297353CC}">
                <c16:uniqueId val="{00000007-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Sheet1!$B$2:$B$6</c:f>
              <c:numCache>
                <c:formatCode>General</c:formatCode>
                <c:ptCount val="5"/>
                <c:pt idx="0">
                  <c:v>20</c:v>
                </c:pt>
                <c:pt idx="1">
                  <c:v>20</c:v>
                </c:pt>
                <c:pt idx="2">
                  <c:v>22</c:v>
                </c:pt>
                <c:pt idx="3">
                  <c:v>15</c:v>
                </c:pt>
                <c:pt idx="4">
                  <c:v>9</c:v>
                </c:pt>
              </c:numCache>
            </c:numRef>
          </c:val>
          <c:extLst>
            <c:ext xmlns:c16="http://schemas.microsoft.com/office/drawing/2014/chart" uri="{C3380CC4-5D6E-409C-BE32-E72D297353CC}">
              <c16:uniqueId val="{00000008-36C8-4A11-BAD0-2EF612C4D87E}"/>
            </c:ext>
          </c:extLst>
        </c:ser>
        <c:ser>
          <c:idx val="1"/>
          <c:order val="1"/>
          <c:tx>
            <c:strRef>
              <c:f>Sheet1!$C$1</c:f>
              <c:strCache>
                <c:ptCount val="1"/>
                <c:pt idx="0">
                  <c:v>% Grow significantly (10%-20%)</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36C8-4A11-BAD0-2EF612C4D87E}"/>
              </c:ext>
            </c:extLst>
          </c:dPt>
          <c:dPt>
            <c:idx val="1"/>
            <c:invertIfNegative val="0"/>
            <c:bubble3D val="0"/>
            <c:extLst>
              <c:ext xmlns:c16="http://schemas.microsoft.com/office/drawing/2014/chart" uri="{C3380CC4-5D6E-409C-BE32-E72D297353CC}">
                <c16:uniqueId val="{0000000A-36C8-4A11-BAD0-2EF612C4D87E}"/>
              </c:ext>
            </c:extLst>
          </c:dPt>
          <c:dPt>
            <c:idx val="2"/>
            <c:invertIfNegative val="0"/>
            <c:bubble3D val="0"/>
            <c:extLst>
              <c:ext xmlns:c16="http://schemas.microsoft.com/office/drawing/2014/chart" uri="{C3380CC4-5D6E-409C-BE32-E72D297353CC}">
                <c16:uniqueId val="{0000000B-36C8-4A11-BAD0-2EF612C4D87E}"/>
              </c:ext>
            </c:extLst>
          </c:dPt>
          <c:dPt>
            <c:idx val="3"/>
            <c:invertIfNegative val="0"/>
            <c:bubble3D val="0"/>
            <c:extLst>
              <c:ext xmlns:c16="http://schemas.microsoft.com/office/drawing/2014/chart" uri="{C3380CC4-5D6E-409C-BE32-E72D297353CC}">
                <c16:uniqueId val="{0000000C-36C8-4A11-BAD0-2EF612C4D87E}"/>
              </c:ext>
            </c:extLst>
          </c:dPt>
          <c:dPt>
            <c:idx val="4"/>
            <c:invertIfNegative val="0"/>
            <c:bubble3D val="0"/>
            <c:extLst>
              <c:ext xmlns:c16="http://schemas.microsoft.com/office/drawing/2014/chart" uri="{C3380CC4-5D6E-409C-BE32-E72D297353CC}">
                <c16:uniqueId val="{0000000D-36C8-4A11-BAD0-2EF612C4D87E}"/>
              </c:ext>
            </c:extLst>
          </c:dPt>
          <c:dPt>
            <c:idx val="5"/>
            <c:invertIfNegative val="0"/>
            <c:bubble3D val="0"/>
            <c:extLst>
              <c:ext xmlns:c16="http://schemas.microsoft.com/office/drawing/2014/chart" uri="{C3380CC4-5D6E-409C-BE32-E72D297353CC}">
                <c16:uniqueId val="{0000000E-36C8-4A11-BAD0-2EF612C4D87E}"/>
              </c:ext>
            </c:extLst>
          </c:dPt>
          <c:dPt>
            <c:idx val="6"/>
            <c:invertIfNegative val="0"/>
            <c:bubble3D val="0"/>
            <c:extLst>
              <c:ext xmlns:c16="http://schemas.microsoft.com/office/drawing/2014/chart" uri="{C3380CC4-5D6E-409C-BE32-E72D297353CC}">
                <c16:uniqueId val="{0000000F-36C8-4A11-BAD0-2EF612C4D87E}"/>
              </c:ext>
            </c:extLst>
          </c:dPt>
          <c:dPt>
            <c:idx val="7"/>
            <c:invertIfNegative val="0"/>
            <c:bubble3D val="0"/>
            <c:extLst>
              <c:ext xmlns:c16="http://schemas.microsoft.com/office/drawing/2014/chart" uri="{C3380CC4-5D6E-409C-BE32-E72D297353CC}">
                <c16:uniqueId val="{00000010-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Sheet1!$C$2:$C$6</c:f>
              <c:numCache>
                <c:formatCode>General</c:formatCode>
                <c:ptCount val="5"/>
                <c:pt idx="0">
                  <c:v>13</c:v>
                </c:pt>
                <c:pt idx="1">
                  <c:v>12</c:v>
                </c:pt>
                <c:pt idx="2">
                  <c:v>13</c:v>
                </c:pt>
                <c:pt idx="3">
                  <c:v>16</c:v>
                </c:pt>
                <c:pt idx="4">
                  <c:v>18</c:v>
                </c:pt>
              </c:numCache>
            </c:numRef>
          </c:val>
          <c:extLst>
            <c:ext xmlns:c16="http://schemas.microsoft.com/office/drawing/2014/chart" uri="{C3380CC4-5D6E-409C-BE32-E72D297353CC}">
              <c16:uniqueId val="{00000011-36C8-4A11-BAD0-2EF612C4D87E}"/>
            </c:ext>
          </c:extLst>
        </c:ser>
        <c:ser>
          <c:idx val="2"/>
          <c:order val="2"/>
          <c:tx>
            <c:strRef>
              <c:f>Sheet1!$D$1</c:f>
              <c:strCache>
                <c:ptCount val="1"/>
                <c:pt idx="0">
                  <c:v>% Grow moderately (up to 10%)</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36C8-4A11-BAD0-2EF612C4D87E}"/>
              </c:ext>
            </c:extLst>
          </c:dPt>
          <c:dPt>
            <c:idx val="1"/>
            <c:invertIfNegative val="0"/>
            <c:bubble3D val="0"/>
            <c:extLst>
              <c:ext xmlns:c16="http://schemas.microsoft.com/office/drawing/2014/chart" uri="{C3380CC4-5D6E-409C-BE32-E72D297353CC}">
                <c16:uniqueId val="{00000013-36C8-4A11-BAD0-2EF612C4D87E}"/>
              </c:ext>
            </c:extLst>
          </c:dPt>
          <c:dPt>
            <c:idx val="2"/>
            <c:invertIfNegative val="0"/>
            <c:bubble3D val="0"/>
            <c:extLst>
              <c:ext xmlns:c16="http://schemas.microsoft.com/office/drawing/2014/chart" uri="{C3380CC4-5D6E-409C-BE32-E72D297353CC}">
                <c16:uniqueId val="{00000014-36C8-4A11-BAD0-2EF612C4D87E}"/>
              </c:ext>
            </c:extLst>
          </c:dPt>
          <c:dPt>
            <c:idx val="3"/>
            <c:invertIfNegative val="0"/>
            <c:bubble3D val="0"/>
            <c:extLst>
              <c:ext xmlns:c16="http://schemas.microsoft.com/office/drawing/2014/chart" uri="{C3380CC4-5D6E-409C-BE32-E72D297353CC}">
                <c16:uniqueId val="{00000015-36C8-4A11-BAD0-2EF612C4D87E}"/>
              </c:ext>
            </c:extLst>
          </c:dPt>
          <c:dPt>
            <c:idx val="4"/>
            <c:invertIfNegative val="0"/>
            <c:bubble3D val="0"/>
            <c:extLst>
              <c:ext xmlns:c16="http://schemas.microsoft.com/office/drawing/2014/chart" uri="{C3380CC4-5D6E-409C-BE32-E72D297353CC}">
                <c16:uniqueId val="{00000016-36C8-4A11-BAD0-2EF612C4D87E}"/>
              </c:ext>
            </c:extLst>
          </c:dPt>
          <c:dPt>
            <c:idx val="5"/>
            <c:invertIfNegative val="0"/>
            <c:bubble3D val="0"/>
            <c:extLst>
              <c:ext xmlns:c16="http://schemas.microsoft.com/office/drawing/2014/chart" uri="{C3380CC4-5D6E-409C-BE32-E72D297353CC}">
                <c16:uniqueId val="{00000017-36C8-4A11-BAD0-2EF612C4D87E}"/>
              </c:ext>
            </c:extLst>
          </c:dPt>
          <c:dPt>
            <c:idx val="6"/>
            <c:invertIfNegative val="0"/>
            <c:bubble3D val="0"/>
            <c:extLst>
              <c:ext xmlns:c16="http://schemas.microsoft.com/office/drawing/2014/chart" uri="{C3380CC4-5D6E-409C-BE32-E72D297353CC}">
                <c16:uniqueId val="{00000018-36C8-4A11-BAD0-2EF612C4D87E}"/>
              </c:ext>
            </c:extLst>
          </c:dPt>
          <c:dPt>
            <c:idx val="7"/>
            <c:invertIfNegative val="0"/>
            <c:bubble3D val="0"/>
            <c:extLst>
              <c:ext xmlns:c16="http://schemas.microsoft.com/office/drawing/2014/chart" uri="{C3380CC4-5D6E-409C-BE32-E72D297353CC}">
                <c16:uniqueId val="{00000019-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Sheet1!$D$2:$D$6</c:f>
              <c:numCache>
                <c:formatCode>General</c:formatCode>
                <c:ptCount val="5"/>
                <c:pt idx="0">
                  <c:v>20</c:v>
                </c:pt>
                <c:pt idx="1">
                  <c:v>20</c:v>
                </c:pt>
                <c:pt idx="2">
                  <c:v>19</c:v>
                </c:pt>
                <c:pt idx="3">
                  <c:v>30</c:v>
                </c:pt>
                <c:pt idx="4">
                  <c:v>41</c:v>
                </c:pt>
              </c:numCache>
            </c:numRef>
          </c:val>
          <c:extLst>
            <c:ext xmlns:c16="http://schemas.microsoft.com/office/drawing/2014/chart" uri="{C3380CC4-5D6E-409C-BE32-E72D297353CC}">
              <c16:uniqueId val="{0000001A-36C8-4A11-BAD0-2EF612C4D87E}"/>
            </c:ext>
          </c:extLst>
        </c:ser>
        <c:ser>
          <c:idx val="3"/>
          <c:order val="3"/>
          <c:tx>
            <c:strRef>
              <c:f>Sheet1!$E$1</c:f>
              <c:strCache>
                <c:ptCount val="1"/>
                <c:pt idx="0">
                  <c:v>% Same size</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36C8-4A11-BAD0-2EF612C4D87E}"/>
              </c:ext>
            </c:extLst>
          </c:dPt>
          <c:dPt>
            <c:idx val="1"/>
            <c:invertIfNegative val="0"/>
            <c:bubble3D val="0"/>
            <c:extLst>
              <c:ext xmlns:c16="http://schemas.microsoft.com/office/drawing/2014/chart" uri="{C3380CC4-5D6E-409C-BE32-E72D297353CC}">
                <c16:uniqueId val="{0000001C-36C8-4A11-BAD0-2EF612C4D87E}"/>
              </c:ext>
            </c:extLst>
          </c:dPt>
          <c:dPt>
            <c:idx val="2"/>
            <c:invertIfNegative val="0"/>
            <c:bubble3D val="0"/>
            <c:extLst>
              <c:ext xmlns:c16="http://schemas.microsoft.com/office/drawing/2014/chart" uri="{C3380CC4-5D6E-409C-BE32-E72D297353CC}">
                <c16:uniqueId val="{0000001D-36C8-4A11-BAD0-2EF612C4D87E}"/>
              </c:ext>
            </c:extLst>
          </c:dPt>
          <c:dPt>
            <c:idx val="3"/>
            <c:invertIfNegative val="0"/>
            <c:bubble3D val="0"/>
            <c:extLst>
              <c:ext xmlns:c16="http://schemas.microsoft.com/office/drawing/2014/chart" uri="{C3380CC4-5D6E-409C-BE32-E72D297353CC}">
                <c16:uniqueId val="{0000001E-36C8-4A11-BAD0-2EF612C4D87E}"/>
              </c:ext>
            </c:extLst>
          </c:dPt>
          <c:dPt>
            <c:idx val="4"/>
            <c:invertIfNegative val="0"/>
            <c:bubble3D val="0"/>
            <c:extLst>
              <c:ext xmlns:c16="http://schemas.microsoft.com/office/drawing/2014/chart" uri="{C3380CC4-5D6E-409C-BE32-E72D297353CC}">
                <c16:uniqueId val="{0000001F-36C8-4A11-BAD0-2EF612C4D87E}"/>
              </c:ext>
            </c:extLst>
          </c:dPt>
          <c:dPt>
            <c:idx val="5"/>
            <c:invertIfNegative val="0"/>
            <c:bubble3D val="0"/>
            <c:extLst>
              <c:ext xmlns:c16="http://schemas.microsoft.com/office/drawing/2014/chart" uri="{C3380CC4-5D6E-409C-BE32-E72D297353CC}">
                <c16:uniqueId val="{00000020-36C8-4A11-BAD0-2EF612C4D87E}"/>
              </c:ext>
            </c:extLst>
          </c:dPt>
          <c:dPt>
            <c:idx val="6"/>
            <c:invertIfNegative val="0"/>
            <c:bubble3D val="0"/>
            <c:extLst>
              <c:ext xmlns:c16="http://schemas.microsoft.com/office/drawing/2014/chart" uri="{C3380CC4-5D6E-409C-BE32-E72D297353CC}">
                <c16:uniqueId val="{00000021-36C8-4A11-BAD0-2EF612C4D87E}"/>
              </c:ext>
            </c:extLst>
          </c:dPt>
          <c:dPt>
            <c:idx val="7"/>
            <c:invertIfNegative val="0"/>
            <c:bubble3D val="0"/>
            <c:extLst>
              <c:ext xmlns:c16="http://schemas.microsoft.com/office/drawing/2014/chart" uri="{C3380CC4-5D6E-409C-BE32-E72D297353CC}">
                <c16:uniqueId val="{00000022-36C8-4A11-BAD0-2EF612C4D87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Sheet1!$E$2:$E$6</c:f>
              <c:numCache>
                <c:formatCode>General</c:formatCode>
                <c:ptCount val="5"/>
                <c:pt idx="0">
                  <c:v>31</c:v>
                </c:pt>
                <c:pt idx="1">
                  <c:v>28</c:v>
                </c:pt>
                <c:pt idx="2">
                  <c:v>38</c:v>
                </c:pt>
                <c:pt idx="3">
                  <c:v>29</c:v>
                </c:pt>
                <c:pt idx="4">
                  <c:v>28</c:v>
                </c:pt>
              </c:numCache>
            </c:numRef>
          </c:val>
          <c:extLst>
            <c:ext xmlns:c16="http://schemas.microsoft.com/office/drawing/2014/chart" uri="{C3380CC4-5D6E-409C-BE32-E72D297353CC}">
              <c16:uniqueId val="{00000023-36C8-4A11-BAD0-2EF612C4D87E}"/>
            </c:ext>
          </c:extLst>
        </c:ser>
        <c:ser>
          <c:idx val="4"/>
          <c:order val="4"/>
          <c:tx>
            <c:strRef>
              <c:f>Sheet1!$F$1</c:f>
              <c:strCache>
                <c:ptCount val="1"/>
                <c:pt idx="0">
                  <c:v>% Shrink/sell/close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Sheet1!$F$2:$F$6</c:f>
              <c:numCache>
                <c:formatCode>General</c:formatCode>
                <c:ptCount val="5"/>
                <c:pt idx="0">
                  <c:v>12</c:v>
                </c:pt>
                <c:pt idx="1">
                  <c:v>15</c:v>
                </c:pt>
                <c:pt idx="2">
                  <c:v>6</c:v>
                </c:pt>
                <c:pt idx="3">
                  <c:v>6</c:v>
                </c:pt>
                <c:pt idx="4">
                  <c:v>5</c:v>
                </c:pt>
              </c:numCache>
            </c:numRef>
          </c:val>
          <c:extLst>
            <c:ext xmlns:c16="http://schemas.microsoft.com/office/drawing/2014/chart" uri="{C3380CC4-5D6E-409C-BE32-E72D297353CC}">
              <c16:uniqueId val="{00000024-36C8-4A11-BAD0-2EF612C4D87E}"/>
            </c:ext>
          </c:extLst>
        </c:ser>
        <c:ser>
          <c:idx val="5"/>
          <c:order val="5"/>
          <c:tx>
            <c:strRef>
              <c:f>Sheet1!$G$1</c:f>
              <c:strCache>
                <c:ptCount val="1"/>
                <c:pt idx="0">
                  <c:v>% Don't know/Other</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Sheet1!$G$2:$G$6</c:f>
              <c:numCache>
                <c:formatCode>General</c:formatCode>
                <c:ptCount val="5"/>
                <c:pt idx="0">
                  <c:v>4</c:v>
                </c:pt>
                <c:pt idx="1">
                  <c:v>4</c:v>
                </c:pt>
                <c:pt idx="2">
                  <c:v>2</c:v>
                </c:pt>
                <c:pt idx="3">
                  <c:v>4</c:v>
                </c:pt>
              </c:numCache>
            </c:numRef>
          </c:val>
          <c:extLst>
            <c:ext xmlns:c16="http://schemas.microsoft.com/office/drawing/2014/chart" uri="{C3380CC4-5D6E-409C-BE32-E72D297353CC}">
              <c16:uniqueId val="{00000025-36C8-4A11-BAD0-2EF612C4D87E}"/>
            </c:ext>
          </c:extLst>
        </c:ser>
        <c:dLbls>
          <c:showLegendKey val="0"/>
          <c:showVal val="0"/>
          <c:showCatName val="0"/>
          <c:showSerName val="0"/>
          <c:showPercent val="0"/>
          <c:showBubbleSize val="0"/>
        </c:dLbls>
        <c:gapWidth val="37"/>
        <c:overlap val="100"/>
        <c:axId val="217816448"/>
        <c:axId val="217822336"/>
      </c:barChart>
      <c:catAx>
        <c:axId val="217816448"/>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17822336"/>
        <c:crosses val="autoZero"/>
        <c:auto val="1"/>
        <c:lblAlgn val="ctr"/>
        <c:lblOffset val="100"/>
        <c:noMultiLvlLbl val="0"/>
      </c:catAx>
      <c:valAx>
        <c:axId val="217822336"/>
        <c:scaling>
          <c:orientation val="minMax"/>
          <c:max val="1"/>
          <c:min val="0"/>
        </c:scaling>
        <c:delete val="0"/>
        <c:axPos val="b"/>
        <c:numFmt formatCode="0%"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217816448"/>
        <c:crosses val="max"/>
        <c:crossBetween val="between"/>
        <c:majorUnit val="0.1"/>
      </c:valAx>
      <c:spPr>
        <a:noFill/>
        <a:ln w="25400">
          <a:noFill/>
        </a:ln>
      </c:spPr>
    </c:plotArea>
    <c:legend>
      <c:legendPos val="b"/>
      <c:layout>
        <c:manualLayout>
          <c:xMode val="edge"/>
          <c:yMode val="edge"/>
          <c:x val="0"/>
          <c:y val="0.87818960749254782"/>
          <c:w val="0.99811467811442978"/>
          <c:h val="0.1177614318764344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964771602920249"/>
          <c:y val="2.3169679592865415E-2"/>
          <c:w val="0.65728563404719131"/>
          <c:h val="0.5130411319224919"/>
        </c:manualLayout>
      </c:layout>
      <c:barChart>
        <c:barDir val="bar"/>
        <c:grouping val="stacked"/>
        <c:varyColors val="0"/>
        <c:ser>
          <c:idx val="0"/>
          <c:order val="0"/>
          <c:tx>
            <c:strRef>
              <c:f>Sheet1!$B$1</c:f>
              <c:strCache>
                <c:ptCount val="1"/>
                <c:pt idx="0">
                  <c:v>% Significantly better</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8AAA-458D-8D20-C168FF6ADFDF}"/>
              </c:ext>
            </c:extLst>
          </c:dPt>
          <c:dPt>
            <c:idx val="1"/>
            <c:invertIfNegative val="0"/>
            <c:bubble3D val="0"/>
            <c:extLst>
              <c:ext xmlns:c16="http://schemas.microsoft.com/office/drawing/2014/chart" uri="{C3380CC4-5D6E-409C-BE32-E72D297353CC}">
                <c16:uniqueId val="{00000001-8AAA-458D-8D20-C168FF6ADFDF}"/>
              </c:ext>
            </c:extLst>
          </c:dPt>
          <c:dPt>
            <c:idx val="2"/>
            <c:invertIfNegative val="0"/>
            <c:bubble3D val="0"/>
            <c:extLst>
              <c:ext xmlns:c16="http://schemas.microsoft.com/office/drawing/2014/chart" uri="{C3380CC4-5D6E-409C-BE32-E72D297353CC}">
                <c16:uniqueId val="{00000002-8AAA-458D-8D20-C168FF6ADFDF}"/>
              </c:ext>
            </c:extLst>
          </c:dPt>
          <c:dPt>
            <c:idx val="3"/>
            <c:invertIfNegative val="0"/>
            <c:bubble3D val="0"/>
            <c:extLst>
              <c:ext xmlns:c16="http://schemas.microsoft.com/office/drawing/2014/chart" uri="{C3380CC4-5D6E-409C-BE32-E72D297353CC}">
                <c16:uniqueId val="{00000003-8AAA-458D-8D20-C168FF6ADFDF}"/>
              </c:ext>
            </c:extLst>
          </c:dPt>
          <c:dPt>
            <c:idx val="4"/>
            <c:invertIfNegative val="0"/>
            <c:bubble3D val="0"/>
            <c:extLst>
              <c:ext xmlns:c16="http://schemas.microsoft.com/office/drawing/2014/chart" uri="{C3380CC4-5D6E-409C-BE32-E72D297353CC}">
                <c16:uniqueId val="{00000004-8AAA-458D-8D20-C168FF6ADFDF}"/>
              </c:ext>
            </c:extLst>
          </c:dPt>
          <c:dPt>
            <c:idx val="5"/>
            <c:invertIfNegative val="0"/>
            <c:bubble3D val="0"/>
            <c:extLst>
              <c:ext xmlns:c16="http://schemas.microsoft.com/office/drawing/2014/chart" uri="{C3380CC4-5D6E-409C-BE32-E72D297353CC}">
                <c16:uniqueId val="{00000005-8AAA-458D-8D20-C168FF6ADFDF}"/>
              </c:ext>
            </c:extLst>
          </c:dPt>
          <c:dPt>
            <c:idx val="6"/>
            <c:invertIfNegative val="0"/>
            <c:bubble3D val="0"/>
            <c:extLst>
              <c:ext xmlns:c16="http://schemas.microsoft.com/office/drawing/2014/chart" uri="{C3380CC4-5D6E-409C-BE32-E72D297353CC}">
                <c16:uniqueId val="{00000006-8AAA-458D-8D20-C168FF6ADFDF}"/>
              </c:ext>
            </c:extLst>
          </c:dPt>
          <c:dPt>
            <c:idx val="7"/>
            <c:invertIfNegative val="0"/>
            <c:bubble3D val="0"/>
            <c:extLst>
              <c:ext xmlns:c16="http://schemas.microsoft.com/office/drawing/2014/chart" uri="{C3380CC4-5D6E-409C-BE32-E72D297353CC}">
                <c16:uniqueId val="{00000007-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Big five banks only</c:v>
                </c:pt>
                <c:pt idx="1">
                  <c:v>Other finance providers</c:v>
                </c:pt>
              </c:strCache>
            </c:strRef>
          </c:cat>
          <c:val>
            <c:numRef>
              <c:f>Sheet1!$B$2:$B$3</c:f>
              <c:numCache>
                <c:formatCode>General</c:formatCode>
                <c:ptCount val="2"/>
                <c:pt idx="0">
                  <c:v>6</c:v>
                </c:pt>
                <c:pt idx="1">
                  <c:v>11</c:v>
                </c:pt>
              </c:numCache>
            </c:numRef>
          </c:val>
          <c:extLst>
            <c:ext xmlns:c16="http://schemas.microsoft.com/office/drawing/2014/chart" uri="{C3380CC4-5D6E-409C-BE32-E72D297353CC}">
              <c16:uniqueId val="{00000008-8AAA-458D-8D20-C168FF6ADFDF}"/>
            </c:ext>
          </c:extLst>
        </c:ser>
        <c:ser>
          <c:idx val="1"/>
          <c:order val="1"/>
          <c:tx>
            <c:strRef>
              <c:f>Sheet1!$C$1</c:f>
              <c:strCache>
                <c:ptCount val="1"/>
                <c:pt idx="0">
                  <c:v>% Slightly better</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8AAA-458D-8D20-C168FF6ADFDF}"/>
              </c:ext>
            </c:extLst>
          </c:dPt>
          <c:dPt>
            <c:idx val="1"/>
            <c:invertIfNegative val="0"/>
            <c:bubble3D val="0"/>
            <c:extLst>
              <c:ext xmlns:c16="http://schemas.microsoft.com/office/drawing/2014/chart" uri="{C3380CC4-5D6E-409C-BE32-E72D297353CC}">
                <c16:uniqueId val="{0000000A-8AAA-458D-8D20-C168FF6ADFDF}"/>
              </c:ext>
            </c:extLst>
          </c:dPt>
          <c:dPt>
            <c:idx val="2"/>
            <c:invertIfNegative val="0"/>
            <c:bubble3D val="0"/>
            <c:extLst>
              <c:ext xmlns:c16="http://schemas.microsoft.com/office/drawing/2014/chart" uri="{C3380CC4-5D6E-409C-BE32-E72D297353CC}">
                <c16:uniqueId val="{0000000B-8AAA-458D-8D20-C168FF6ADFDF}"/>
              </c:ext>
            </c:extLst>
          </c:dPt>
          <c:dPt>
            <c:idx val="3"/>
            <c:invertIfNegative val="0"/>
            <c:bubble3D val="0"/>
            <c:extLst>
              <c:ext xmlns:c16="http://schemas.microsoft.com/office/drawing/2014/chart" uri="{C3380CC4-5D6E-409C-BE32-E72D297353CC}">
                <c16:uniqueId val="{0000000C-8AAA-458D-8D20-C168FF6ADFDF}"/>
              </c:ext>
            </c:extLst>
          </c:dPt>
          <c:dPt>
            <c:idx val="4"/>
            <c:invertIfNegative val="0"/>
            <c:bubble3D val="0"/>
            <c:extLst>
              <c:ext xmlns:c16="http://schemas.microsoft.com/office/drawing/2014/chart" uri="{C3380CC4-5D6E-409C-BE32-E72D297353CC}">
                <c16:uniqueId val="{0000000D-8AAA-458D-8D20-C168FF6ADFDF}"/>
              </c:ext>
            </c:extLst>
          </c:dPt>
          <c:dPt>
            <c:idx val="5"/>
            <c:invertIfNegative val="0"/>
            <c:bubble3D val="0"/>
            <c:extLst>
              <c:ext xmlns:c16="http://schemas.microsoft.com/office/drawing/2014/chart" uri="{C3380CC4-5D6E-409C-BE32-E72D297353CC}">
                <c16:uniqueId val="{0000000E-8AAA-458D-8D20-C168FF6ADFDF}"/>
              </c:ext>
            </c:extLst>
          </c:dPt>
          <c:dPt>
            <c:idx val="6"/>
            <c:invertIfNegative val="0"/>
            <c:bubble3D val="0"/>
            <c:extLst>
              <c:ext xmlns:c16="http://schemas.microsoft.com/office/drawing/2014/chart" uri="{C3380CC4-5D6E-409C-BE32-E72D297353CC}">
                <c16:uniqueId val="{0000000F-8AAA-458D-8D20-C168FF6ADFDF}"/>
              </c:ext>
            </c:extLst>
          </c:dPt>
          <c:dPt>
            <c:idx val="7"/>
            <c:invertIfNegative val="0"/>
            <c:bubble3D val="0"/>
            <c:extLst>
              <c:ext xmlns:c16="http://schemas.microsoft.com/office/drawing/2014/chart" uri="{C3380CC4-5D6E-409C-BE32-E72D297353CC}">
                <c16:uniqueId val="{00000010-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Big five banks only</c:v>
                </c:pt>
                <c:pt idx="1">
                  <c:v>Other finance providers</c:v>
                </c:pt>
              </c:strCache>
            </c:strRef>
          </c:cat>
          <c:val>
            <c:numRef>
              <c:f>Sheet1!$C$2:$C$3</c:f>
              <c:numCache>
                <c:formatCode>General</c:formatCode>
                <c:ptCount val="2"/>
                <c:pt idx="0">
                  <c:v>9</c:v>
                </c:pt>
                <c:pt idx="1">
                  <c:v>13</c:v>
                </c:pt>
              </c:numCache>
            </c:numRef>
          </c:val>
          <c:extLst>
            <c:ext xmlns:c16="http://schemas.microsoft.com/office/drawing/2014/chart" uri="{C3380CC4-5D6E-409C-BE32-E72D297353CC}">
              <c16:uniqueId val="{00000011-8AAA-458D-8D20-C168FF6ADFDF}"/>
            </c:ext>
          </c:extLst>
        </c:ser>
        <c:ser>
          <c:idx val="2"/>
          <c:order val="2"/>
          <c:tx>
            <c:strRef>
              <c:f>Sheet1!$D$1</c:f>
              <c:strCache>
                <c:ptCount val="1"/>
                <c:pt idx="0">
                  <c:v>% Matched expectations</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8AAA-458D-8D20-C168FF6ADFDF}"/>
              </c:ext>
            </c:extLst>
          </c:dPt>
          <c:dPt>
            <c:idx val="1"/>
            <c:invertIfNegative val="0"/>
            <c:bubble3D val="0"/>
            <c:extLst>
              <c:ext xmlns:c16="http://schemas.microsoft.com/office/drawing/2014/chart" uri="{C3380CC4-5D6E-409C-BE32-E72D297353CC}">
                <c16:uniqueId val="{00000013-8AAA-458D-8D20-C168FF6ADFDF}"/>
              </c:ext>
            </c:extLst>
          </c:dPt>
          <c:dPt>
            <c:idx val="2"/>
            <c:invertIfNegative val="0"/>
            <c:bubble3D val="0"/>
            <c:extLst>
              <c:ext xmlns:c16="http://schemas.microsoft.com/office/drawing/2014/chart" uri="{C3380CC4-5D6E-409C-BE32-E72D297353CC}">
                <c16:uniqueId val="{00000014-8AAA-458D-8D20-C168FF6ADFDF}"/>
              </c:ext>
            </c:extLst>
          </c:dPt>
          <c:dPt>
            <c:idx val="3"/>
            <c:invertIfNegative val="0"/>
            <c:bubble3D val="0"/>
            <c:extLst>
              <c:ext xmlns:c16="http://schemas.microsoft.com/office/drawing/2014/chart" uri="{C3380CC4-5D6E-409C-BE32-E72D297353CC}">
                <c16:uniqueId val="{00000015-8AAA-458D-8D20-C168FF6ADFDF}"/>
              </c:ext>
            </c:extLst>
          </c:dPt>
          <c:dPt>
            <c:idx val="4"/>
            <c:invertIfNegative val="0"/>
            <c:bubble3D val="0"/>
            <c:extLst>
              <c:ext xmlns:c16="http://schemas.microsoft.com/office/drawing/2014/chart" uri="{C3380CC4-5D6E-409C-BE32-E72D297353CC}">
                <c16:uniqueId val="{00000016-8AAA-458D-8D20-C168FF6ADFDF}"/>
              </c:ext>
            </c:extLst>
          </c:dPt>
          <c:dPt>
            <c:idx val="5"/>
            <c:invertIfNegative val="0"/>
            <c:bubble3D val="0"/>
            <c:extLst>
              <c:ext xmlns:c16="http://schemas.microsoft.com/office/drawing/2014/chart" uri="{C3380CC4-5D6E-409C-BE32-E72D297353CC}">
                <c16:uniqueId val="{00000017-8AAA-458D-8D20-C168FF6ADFDF}"/>
              </c:ext>
            </c:extLst>
          </c:dPt>
          <c:dPt>
            <c:idx val="6"/>
            <c:invertIfNegative val="0"/>
            <c:bubble3D val="0"/>
            <c:extLst>
              <c:ext xmlns:c16="http://schemas.microsoft.com/office/drawing/2014/chart" uri="{C3380CC4-5D6E-409C-BE32-E72D297353CC}">
                <c16:uniqueId val="{00000018-8AAA-458D-8D20-C168FF6ADFDF}"/>
              </c:ext>
            </c:extLst>
          </c:dPt>
          <c:dPt>
            <c:idx val="7"/>
            <c:invertIfNegative val="0"/>
            <c:bubble3D val="0"/>
            <c:extLst>
              <c:ext xmlns:c16="http://schemas.microsoft.com/office/drawing/2014/chart" uri="{C3380CC4-5D6E-409C-BE32-E72D297353CC}">
                <c16:uniqueId val="{00000019-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Big five banks only</c:v>
                </c:pt>
                <c:pt idx="1">
                  <c:v>Other finance providers</c:v>
                </c:pt>
              </c:strCache>
            </c:strRef>
          </c:cat>
          <c:val>
            <c:numRef>
              <c:f>Sheet1!$D$2:$D$3</c:f>
              <c:numCache>
                <c:formatCode>General</c:formatCode>
                <c:ptCount val="2"/>
                <c:pt idx="0">
                  <c:v>62</c:v>
                </c:pt>
                <c:pt idx="1">
                  <c:v>62</c:v>
                </c:pt>
              </c:numCache>
            </c:numRef>
          </c:val>
          <c:extLst>
            <c:ext xmlns:c16="http://schemas.microsoft.com/office/drawing/2014/chart" uri="{C3380CC4-5D6E-409C-BE32-E72D297353CC}">
              <c16:uniqueId val="{0000001A-8AAA-458D-8D20-C168FF6ADFDF}"/>
            </c:ext>
          </c:extLst>
        </c:ser>
        <c:ser>
          <c:idx val="3"/>
          <c:order val="3"/>
          <c:tx>
            <c:strRef>
              <c:f>Sheet1!$E$1</c:f>
              <c:strCache>
                <c:ptCount val="1"/>
                <c:pt idx="0">
                  <c:v>% Slightly worse</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8AAA-458D-8D20-C168FF6ADFDF}"/>
              </c:ext>
            </c:extLst>
          </c:dPt>
          <c:dPt>
            <c:idx val="1"/>
            <c:invertIfNegative val="0"/>
            <c:bubble3D val="0"/>
            <c:extLst>
              <c:ext xmlns:c16="http://schemas.microsoft.com/office/drawing/2014/chart" uri="{C3380CC4-5D6E-409C-BE32-E72D297353CC}">
                <c16:uniqueId val="{0000001C-8AAA-458D-8D20-C168FF6ADFDF}"/>
              </c:ext>
            </c:extLst>
          </c:dPt>
          <c:dPt>
            <c:idx val="2"/>
            <c:invertIfNegative val="0"/>
            <c:bubble3D val="0"/>
            <c:extLst>
              <c:ext xmlns:c16="http://schemas.microsoft.com/office/drawing/2014/chart" uri="{C3380CC4-5D6E-409C-BE32-E72D297353CC}">
                <c16:uniqueId val="{0000001D-8AAA-458D-8D20-C168FF6ADFDF}"/>
              </c:ext>
            </c:extLst>
          </c:dPt>
          <c:dPt>
            <c:idx val="3"/>
            <c:invertIfNegative val="0"/>
            <c:bubble3D val="0"/>
            <c:extLst>
              <c:ext xmlns:c16="http://schemas.microsoft.com/office/drawing/2014/chart" uri="{C3380CC4-5D6E-409C-BE32-E72D297353CC}">
                <c16:uniqueId val="{0000001E-8AAA-458D-8D20-C168FF6ADFDF}"/>
              </c:ext>
            </c:extLst>
          </c:dPt>
          <c:dPt>
            <c:idx val="4"/>
            <c:invertIfNegative val="0"/>
            <c:bubble3D val="0"/>
            <c:extLst>
              <c:ext xmlns:c16="http://schemas.microsoft.com/office/drawing/2014/chart" uri="{C3380CC4-5D6E-409C-BE32-E72D297353CC}">
                <c16:uniqueId val="{0000001F-8AAA-458D-8D20-C168FF6ADFDF}"/>
              </c:ext>
            </c:extLst>
          </c:dPt>
          <c:dPt>
            <c:idx val="5"/>
            <c:invertIfNegative val="0"/>
            <c:bubble3D val="0"/>
            <c:extLst>
              <c:ext xmlns:c16="http://schemas.microsoft.com/office/drawing/2014/chart" uri="{C3380CC4-5D6E-409C-BE32-E72D297353CC}">
                <c16:uniqueId val="{00000020-8AAA-458D-8D20-C168FF6ADFDF}"/>
              </c:ext>
            </c:extLst>
          </c:dPt>
          <c:dPt>
            <c:idx val="6"/>
            <c:invertIfNegative val="0"/>
            <c:bubble3D val="0"/>
            <c:extLst>
              <c:ext xmlns:c16="http://schemas.microsoft.com/office/drawing/2014/chart" uri="{C3380CC4-5D6E-409C-BE32-E72D297353CC}">
                <c16:uniqueId val="{00000021-8AAA-458D-8D20-C168FF6ADFDF}"/>
              </c:ext>
            </c:extLst>
          </c:dPt>
          <c:dPt>
            <c:idx val="7"/>
            <c:invertIfNegative val="0"/>
            <c:bubble3D val="0"/>
            <c:extLst>
              <c:ext xmlns:c16="http://schemas.microsoft.com/office/drawing/2014/chart" uri="{C3380CC4-5D6E-409C-BE32-E72D297353CC}">
                <c16:uniqueId val="{00000022-8AAA-458D-8D20-C168FF6ADFD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Big five banks only</c:v>
                </c:pt>
                <c:pt idx="1">
                  <c:v>Other finance providers</c:v>
                </c:pt>
              </c:strCache>
            </c:strRef>
          </c:cat>
          <c:val>
            <c:numRef>
              <c:f>Sheet1!$E$2:$E$3</c:f>
              <c:numCache>
                <c:formatCode>General</c:formatCode>
                <c:ptCount val="2"/>
                <c:pt idx="0">
                  <c:v>10</c:v>
                </c:pt>
                <c:pt idx="1">
                  <c:v>7</c:v>
                </c:pt>
              </c:numCache>
            </c:numRef>
          </c:val>
          <c:extLst>
            <c:ext xmlns:c16="http://schemas.microsoft.com/office/drawing/2014/chart" uri="{C3380CC4-5D6E-409C-BE32-E72D297353CC}">
              <c16:uniqueId val="{00000023-8AAA-458D-8D20-C168FF6ADFDF}"/>
            </c:ext>
          </c:extLst>
        </c:ser>
        <c:ser>
          <c:idx val="4"/>
          <c:order val="4"/>
          <c:tx>
            <c:strRef>
              <c:f>Sheet1!$F$1</c:f>
              <c:strCache>
                <c:ptCount val="1"/>
                <c:pt idx="0">
                  <c:v>% Significantly worse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Big five banks only</c:v>
                </c:pt>
                <c:pt idx="1">
                  <c:v>Other finance providers</c:v>
                </c:pt>
              </c:strCache>
            </c:strRef>
          </c:cat>
          <c:val>
            <c:numRef>
              <c:f>Sheet1!$F$2:$F$3</c:f>
              <c:numCache>
                <c:formatCode>General</c:formatCode>
                <c:ptCount val="2"/>
                <c:pt idx="0">
                  <c:v>11</c:v>
                </c:pt>
                <c:pt idx="1">
                  <c:v>6</c:v>
                </c:pt>
              </c:numCache>
            </c:numRef>
          </c:val>
          <c:extLst>
            <c:ext xmlns:c16="http://schemas.microsoft.com/office/drawing/2014/chart" uri="{C3380CC4-5D6E-409C-BE32-E72D297353CC}">
              <c16:uniqueId val="{00000024-8AAA-458D-8D20-C168FF6ADFDF}"/>
            </c:ext>
          </c:extLst>
        </c:ser>
        <c:ser>
          <c:idx val="5"/>
          <c:order val="5"/>
          <c:tx>
            <c:strRef>
              <c:f>Sheet1!$G$1</c:f>
              <c:strCache>
                <c:ptCount val="1"/>
                <c:pt idx="0">
                  <c:v>% Don't know/Refused</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Big five banks only</c:v>
                </c:pt>
                <c:pt idx="1">
                  <c:v>Other finance providers</c:v>
                </c:pt>
              </c:strCache>
            </c:strRef>
          </c:cat>
          <c:val>
            <c:numRef>
              <c:f>Sheet1!$G$2:$G$3</c:f>
              <c:numCache>
                <c:formatCode>General</c:formatCode>
                <c:ptCount val="2"/>
                <c:pt idx="0">
                  <c:v>2</c:v>
                </c:pt>
                <c:pt idx="1">
                  <c:v>1</c:v>
                </c:pt>
              </c:numCache>
            </c:numRef>
          </c:val>
          <c:extLst>
            <c:ext xmlns:c16="http://schemas.microsoft.com/office/drawing/2014/chart" uri="{C3380CC4-5D6E-409C-BE32-E72D297353CC}">
              <c16:uniqueId val="{00000025-8AAA-458D-8D20-C168FF6ADFDF}"/>
            </c:ext>
          </c:extLst>
        </c:ser>
        <c:dLbls>
          <c:showLegendKey val="0"/>
          <c:showVal val="1"/>
          <c:showCatName val="0"/>
          <c:showSerName val="0"/>
          <c:showPercent val="0"/>
          <c:showBubbleSize val="0"/>
        </c:dLbls>
        <c:gapWidth val="37"/>
        <c:overlap val="100"/>
        <c:axId val="177238400"/>
        <c:axId val="177239936"/>
      </c:barChart>
      <c:catAx>
        <c:axId val="177238400"/>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177239936"/>
        <c:crosses val="autoZero"/>
        <c:auto val="1"/>
        <c:lblAlgn val="ctr"/>
        <c:lblOffset val="100"/>
        <c:noMultiLvlLbl val="0"/>
      </c:catAx>
      <c:valAx>
        <c:axId val="177239936"/>
        <c:scaling>
          <c:orientation val="minMax"/>
          <c:max val="100"/>
        </c:scaling>
        <c:delete val="1"/>
        <c:axPos val="b"/>
        <c:numFmt formatCode="General" sourceLinked="1"/>
        <c:majorTickMark val="out"/>
        <c:minorTickMark val="none"/>
        <c:tickLblPos val="nextTo"/>
        <c:crossAx val="177238400"/>
        <c:crosses val="max"/>
        <c:crossBetween val="between"/>
        <c:majorUnit val="10"/>
      </c:valAx>
      <c:spPr>
        <a:noFill/>
        <a:ln w="25400">
          <a:noFill/>
        </a:ln>
      </c:spPr>
    </c:plotArea>
    <c:legend>
      <c:legendPos val="b"/>
      <c:layout>
        <c:manualLayout>
          <c:xMode val="edge"/>
          <c:yMode val="edge"/>
          <c:x val="0.14726667074479621"/>
          <c:y val="0.59887383995617405"/>
          <c:w val="0.85273332925520373"/>
          <c:h val="0.26263238685234119"/>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191390710307557"/>
          <c:y val="0"/>
          <c:w val="0.36949710554473375"/>
          <c:h val="1"/>
        </c:manualLayout>
      </c:layout>
      <c:barChart>
        <c:barDir val="bar"/>
        <c:grouping val="clustered"/>
        <c:varyColors val="0"/>
        <c:ser>
          <c:idx val="0"/>
          <c:order val="0"/>
          <c:tx>
            <c:strRef>
              <c:f>Sheet1!$B$1</c:f>
              <c:strCache>
                <c:ptCount val="1"/>
                <c:pt idx="0">
                  <c:v>Big five</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7491-4839-A7AC-40A16B10F719}"/>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Application took too long</c:v>
                </c:pt>
                <c:pt idx="1">
                  <c:v>Poor customer service</c:v>
                </c:pt>
                <c:pt idx="2">
                  <c:v>Strict terms and conditions</c:v>
                </c:pt>
                <c:pt idx="3">
                  <c:v>General difficulties obtaining finance</c:v>
                </c:pt>
                <c:pt idx="4">
                  <c:v>Too much paperwork</c:v>
                </c:pt>
                <c:pt idx="5">
                  <c:v>Rejected or not accepted for finance</c:v>
                </c:pt>
                <c:pt idx="6">
                  <c:v>Lack of help support</c:v>
                </c:pt>
                <c:pt idx="7">
                  <c:v>Provider didn't understand my business</c:v>
                </c:pt>
                <c:pt idx="8">
                  <c:v>High cost</c:v>
                </c:pt>
              </c:strCache>
            </c:strRef>
          </c:cat>
          <c:val>
            <c:numRef>
              <c:f>Sheet1!$B$2:$B$11</c:f>
              <c:numCache>
                <c:formatCode>General</c:formatCode>
                <c:ptCount val="9"/>
                <c:pt idx="0">
                  <c:v>31</c:v>
                </c:pt>
                <c:pt idx="1">
                  <c:v>20</c:v>
                </c:pt>
                <c:pt idx="2">
                  <c:v>20</c:v>
                </c:pt>
                <c:pt idx="3">
                  <c:v>16</c:v>
                </c:pt>
                <c:pt idx="4">
                  <c:v>13</c:v>
                </c:pt>
                <c:pt idx="5">
                  <c:v>12</c:v>
                </c:pt>
                <c:pt idx="6">
                  <c:v>12</c:v>
                </c:pt>
                <c:pt idx="7">
                  <c:v>8</c:v>
                </c:pt>
                <c:pt idx="8">
                  <c:v>7</c:v>
                </c:pt>
              </c:numCache>
            </c:numRef>
          </c:val>
          <c:extLst>
            <c:ext xmlns:c16="http://schemas.microsoft.com/office/drawing/2014/chart" uri="{C3380CC4-5D6E-409C-BE32-E72D297353CC}">
              <c16:uniqueId val="{00000002-7491-4839-A7AC-40A16B10F719}"/>
            </c:ext>
          </c:extLst>
        </c:ser>
        <c:ser>
          <c:idx val="1"/>
          <c:order val="1"/>
          <c:tx>
            <c:strRef>
              <c:f>Sheet1!$C$1</c:f>
              <c:strCache>
                <c:ptCount val="1"/>
                <c:pt idx="0">
                  <c:v>Other providers</c:v>
                </c:pt>
              </c:strCache>
            </c:strRef>
          </c:tx>
          <c:spPr>
            <a:solidFill>
              <a:srgbClr val="B61A1D"/>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9"/>
                <c:pt idx="0">
                  <c:v>Application took too long</c:v>
                </c:pt>
                <c:pt idx="1">
                  <c:v>Poor customer service</c:v>
                </c:pt>
                <c:pt idx="2">
                  <c:v>Strict terms and conditions</c:v>
                </c:pt>
                <c:pt idx="3">
                  <c:v>General difficulties obtaining finance</c:v>
                </c:pt>
                <c:pt idx="4">
                  <c:v>Too much paperwork</c:v>
                </c:pt>
                <c:pt idx="5">
                  <c:v>Rejected or not accepted for finance</c:v>
                </c:pt>
                <c:pt idx="6">
                  <c:v>Lack of help support</c:v>
                </c:pt>
                <c:pt idx="7">
                  <c:v>Provider didn't understand my business</c:v>
                </c:pt>
                <c:pt idx="8">
                  <c:v>High cost</c:v>
                </c:pt>
              </c:strCache>
            </c:strRef>
          </c:cat>
          <c:val>
            <c:numRef>
              <c:f>Sheet1!$C$2:$C$11</c:f>
              <c:numCache>
                <c:formatCode>General</c:formatCode>
                <c:ptCount val="9"/>
                <c:pt idx="0">
                  <c:v>23</c:v>
                </c:pt>
                <c:pt idx="1">
                  <c:v>23</c:v>
                </c:pt>
                <c:pt idx="2">
                  <c:v>8</c:v>
                </c:pt>
                <c:pt idx="3">
                  <c:v>6</c:v>
                </c:pt>
                <c:pt idx="4">
                  <c:v>19</c:v>
                </c:pt>
                <c:pt idx="5">
                  <c:v>15</c:v>
                </c:pt>
                <c:pt idx="6">
                  <c:v>7</c:v>
                </c:pt>
                <c:pt idx="7">
                  <c:v>14</c:v>
                </c:pt>
                <c:pt idx="8">
                  <c:v>12</c:v>
                </c:pt>
              </c:numCache>
            </c:numRef>
          </c:val>
          <c:extLst>
            <c:ext xmlns:c16="http://schemas.microsoft.com/office/drawing/2014/chart" uri="{C3380CC4-5D6E-409C-BE32-E72D297353CC}">
              <c16:uniqueId val="{00000000-887D-4AF3-BC70-748F4A53DCA4}"/>
            </c:ext>
          </c:extLst>
        </c:ser>
        <c:dLbls>
          <c:showLegendKey val="0"/>
          <c:showVal val="1"/>
          <c:showCatName val="0"/>
          <c:showSerName val="0"/>
          <c:showPercent val="0"/>
          <c:showBubbleSize val="0"/>
        </c:dLbls>
        <c:gapWidth val="19"/>
        <c:axId val="177499520"/>
        <c:axId val="218708608"/>
      </c:barChart>
      <c:catAx>
        <c:axId val="177499520"/>
        <c:scaling>
          <c:orientation val="maxMin"/>
        </c:scaling>
        <c:delete val="0"/>
        <c:axPos val="l"/>
        <c:numFmt formatCode="General" sourceLinked="1"/>
        <c:majorTickMark val="out"/>
        <c:minorTickMark val="none"/>
        <c:tickLblPos val="nextTo"/>
        <c:spPr>
          <a:ln>
            <a:noFill/>
          </a:ln>
        </c:spPr>
        <c:txPr>
          <a:bodyPr rot="0" vert="horz"/>
          <a:lstStyle/>
          <a:p>
            <a:pPr algn="r">
              <a:defRPr/>
            </a:pPr>
            <a:endParaRPr lang="en-US"/>
          </a:p>
        </c:txPr>
        <c:crossAx val="218708608"/>
        <c:crosses val="autoZero"/>
        <c:auto val="0"/>
        <c:lblAlgn val="ctr"/>
        <c:lblOffset val="100"/>
        <c:noMultiLvlLbl val="0"/>
      </c:catAx>
      <c:valAx>
        <c:axId val="218708608"/>
        <c:scaling>
          <c:orientation val="minMax"/>
          <c:max val="50"/>
        </c:scaling>
        <c:delete val="1"/>
        <c:axPos val="t"/>
        <c:numFmt formatCode="0.00%" sourceLinked="0"/>
        <c:majorTickMark val="out"/>
        <c:minorTickMark val="none"/>
        <c:tickLblPos val="none"/>
        <c:crossAx val="177499520"/>
        <c:crosses val="autoZero"/>
        <c:crossBetween val="between"/>
      </c:valAx>
    </c:plotArea>
    <c:plotVisOnly val="1"/>
    <c:dispBlanksAs val="gap"/>
    <c:showDLblsOverMax val="0"/>
  </c:chart>
  <c:txPr>
    <a:bodyPr/>
    <a:lstStyle/>
    <a:p>
      <a:pPr>
        <a:defRPr sz="105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102188801273755"/>
          <c:y val="0"/>
          <c:w val="0.69897811198726245"/>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CA62-48F1-BA1E-A258D439356C}"/>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Accountant </c:v>
                </c:pt>
                <c:pt idx="1">
                  <c:v>Solicitor </c:v>
                </c:pt>
                <c:pt idx="2">
                  <c:v>Friends and family </c:v>
                </c:pt>
                <c:pt idx="3">
                  <c:v>Finacial advisor</c:v>
                </c:pt>
                <c:pt idx="4">
                  <c:v>Other</c:v>
                </c:pt>
                <c:pt idx="5">
                  <c:v>Business mentor </c:v>
                </c:pt>
                <c:pt idx="6">
                  <c:v>Don't know/refused </c:v>
                </c:pt>
              </c:strCache>
            </c:strRef>
          </c:cat>
          <c:val>
            <c:numRef>
              <c:f>Sheet1!$B$2:$B$8</c:f>
              <c:numCache>
                <c:formatCode>General</c:formatCode>
                <c:ptCount val="7"/>
                <c:pt idx="0">
                  <c:v>9</c:v>
                </c:pt>
                <c:pt idx="1">
                  <c:v>3</c:v>
                </c:pt>
                <c:pt idx="2">
                  <c:v>3</c:v>
                </c:pt>
                <c:pt idx="3">
                  <c:v>2</c:v>
                </c:pt>
                <c:pt idx="4">
                  <c:v>2</c:v>
                </c:pt>
                <c:pt idx="5">
                  <c:v>1</c:v>
                </c:pt>
                <c:pt idx="6">
                  <c:v>1</c:v>
                </c:pt>
              </c:numCache>
            </c:numRef>
          </c:val>
          <c:extLst>
            <c:ext xmlns:c16="http://schemas.microsoft.com/office/drawing/2014/chart" uri="{C3380CC4-5D6E-409C-BE32-E72D297353CC}">
              <c16:uniqueId val="{00000002-CA62-48F1-BA1E-A258D439356C}"/>
            </c:ext>
          </c:extLst>
        </c:ser>
        <c:dLbls>
          <c:showLegendKey val="0"/>
          <c:showVal val="1"/>
          <c:showCatName val="0"/>
          <c:showSerName val="0"/>
          <c:showPercent val="0"/>
          <c:showBubbleSize val="0"/>
        </c:dLbls>
        <c:gapWidth val="40"/>
        <c:axId val="217001344"/>
        <c:axId val="217011328"/>
      </c:barChart>
      <c:catAx>
        <c:axId val="217001344"/>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217011328"/>
        <c:crosses val="autoZero"/>
        <c:auto val="0"/>
        <c:lblAlgn val="ctr"/>
        <c:lblOffset val="100"/>
        <c:noMultiLvlLbl val="0"/>
      </c:catAx>
      <c:valAx>
        <c:axId val="217011328"/>
        <c:scaling>
          <c:orientation val="minMax"/>
          <c:max val="12"/>
        </c:scaling>
        <c:delete val="1"/>
        <c:axPos val="t"/>
        <c:numFmt formatCode="0.00%" sourceLinked="0"/>
        <c:majorTickMark val="out"/>
        <c:minorTickMark val="none"/>
        <c:tickLblPos val="nextTo"/>
        <c:crossAx val="2170013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458387836303974"/>
          <c:h val="0.8115885156475342"/>
        </c:manualLayout>
      </c:layout>
      <c:barChart>
        <c:barDir val="col"/>
        <c:grouping val="clustered"/>
        <c:varyColors val="0"/>
        <c:ser>
          <c:idx val="0"/>
          <c:order val="0"/>
          <c:spPr>
            <a:solidFill>
              <a:srgbClr val="212952"/>
            </a:solidFill>
          </c:spPr>
          <c:invertIfNegative val="0"/>
          <c:dPt>
            <c:idx val="0"/>
            <c:invertIfNegative val="0"/>
            <c:bubble3D val="0"/>
            <c:extLst>
              <c:ext xmlns:c16="http://schemas.microsoft.com/office/drawing/2014/chart" uri="{C3380CC4-5D6E-409C-BE32-E72D297353CC}">
                <c16:uniqueId val="{00000000-F61E-40D8-BBDA-ED59D158A4FB}"/>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Medium (50-249)</c:v>
                </c:pt>
                <c:pt idx="1">
                  <c:v>Small (10-49)</c:v>
                </c:pt>
                <c:pt idx="2">
                  <c:v>Micro (1-9)</c:v>
                </c:pt>
                <c:pt idx="3">
                  <c:v>No employees</c:v>
                </c:pt>
                <c:pt idx="4">
                  <c:v>All</c:v>
                </c:pt>
              </c:strCache>
            </c:strRef>
          </c:cat>
          <c:val>
            <c:numRef>
              <c:f>Sheet1!$B$2:$B$6</c:f>
              <c:numCache>
                <c:formatCode>General</c:formatCode>
                <c:ptCount val="5"/>
                <c:pt idx="0">
                  <c:v>22</c:v>
                </c:pt>
                <c:pt idx="1">
                  <c:v>16</c:v>
                </c:pt>
                <c:pt idx="2">
                  <c:v>18</c:v>
                </c:pt>
                <c:pt idx="3">
                  <c:v>18</c:v>
                </c:pt>
                <c:pt idx="4">
                  <c:v>18</c:v>
                </c:pt>
              </c:numCache>
            </c:numRef>
          </c:val>
          <c:extLst>
            <c:ext xmlns:c16="http://schemas.microsoft.com/office/drawing/2014/chart" uri="{C3380CC4-5D6E-409C-BE32-E72D297353CC}">
              <c16:uniqueId val="{00000001-F61E-40D8-BBDA-ED59D158A4FB}"/>
            </c:ext>
          </c:extLst>
        </c:ser>
        <c:ser>
          <c:idx val="1"/>
          <c:order val="1"/>
          <c:spPr>
            <a:solidFill>
              <a:srgbClr val="B61A1D"/>
            </a:solidFill>
          </c:spPr>
          <c:invertIfNegative val="0"/>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Medium (50-249)</c:v>
                </c:pt>
                <c:pt idx="1">
                  <c:v>Small (10-49)</c:v>
                </c:pt>
                <c:pt idx="2">
                  <c:v>Micro (1-9)</c:v>
                </c:pt>
                <c:pt idx="3">
                  <c:v>No employees</c:v>
                </c:pt>
                <c:pt idx="4">
                  <c:v>All</c:v>
                </c:pt>
              </c:strCache>
            </c:strRef>
          </c:cat>
          <c:val>
            <c:numRef>
              <c:f>Sheet1!$C$2:$C$6</c:f>
              <c:numCache>
                <c:formatCode>General</c:formatCode>
                <c:ptCount val="5"/>
                <c:pt idx="0">
                  <c:v>22</c:v>
                </c:pt>
                <c:pt idx="1">
                  <c:v>27</c:v>
                </c:pt>
                <c:pt idx="2">
                  <c:v>21</c:v>
                </c:pt>
                <c:pt idx="3">
                  <c:v>15</c:v>
                </c:pt>
                <c:pt idx="4">
                  <c:v>18</c:v>
                </c:pt>
              </c:numCache>
            </c:numRef>
          </c:val>
          <c:extLst>
            <c:ext xmlns:c16="http://schemas.microsoft.com/office/drawing/2014/chart" uri="{C3380CC4-5D6E-409C-BE32-E72D297353CC}">
              <c16:uniqueId val="{00000002-F61E-40D8-BBDA-ED59D158A4FB}"/>
            </c:ext>
          </c:extLst>
        </c:ser>
        <c:ser>
          <c:idx val="2"/>
          <c:order val="2"/>
          <c:spPr>
            <a:solidFill>
              <a:srgbClr val="088899"/>
            </a:solidFill>
          </c:spPr>
          <c:invertIfNegative val="0"/>
          <c:dLbls>
            <c:numFmt formatCode="0\%" sourceLinked="0"/>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Medium (50-249)</c:v>
                </c:pt>
                <c:pt idx="1">
                  <c:v>Small (10-49)</c:v>
                </c:pt>
                <c:pt idx="2">
                  <c:v>Micro (1-9)</c:v>
                </c:pt>
                <c:pt idx="3">
                  <c:v>No employees</c:v>
                </c:pt>
                <c:pt idx="4">
                  <c:v>All</c:v>
                </c:pt>
              </c:strCache>
            </c:strRef>
          </c:cat>
          <c:val>
            <c:numRef>
              <c:f>Sheet1!$D$2:$D$6</c:f>
              <c:numCache>
                <c:formatCode>General</c:formatCode>
                <c:ptCount val="5"/>
                <c:pt idx="0">
                  <c:v>15</c:v>
                </c:pt>
                <c:pt idx="1">
                  <c:v>19</c:v>
                </c:pt>
                <c:pt idx="2">
                  <c:v>17</c:v>
                </c:pt>
                <c:pt idx="3">
                  <c:v>11</c:v>
                </c:pt>
                <c:pt idx="4">
                  <c:v>13</c:v>
                </c:pt>
              </c:numCache>
            </c:numRef>
          </c:val>
          <c:extLst>
            <c:ext xmlns:c16="http://schemas.microsoft.com/office/drawing/2014/chart" uri="{C3380CC4-5D6E-409C-BE32-E72D297353CC}">
              <c16:uniqueId val="{00000001-304D-4740-A508-5B85F098C52F}"/>
            </c:ext>
          </c:extLst>
        </c:ser>
        <c:dLbls>
          <c:showLegendKey val="0"/>
          <c:showVal val="1"/>
          <c:showCatName val="0"/>
          <c:showSerName val="0"/>
          <c:showPercent val="0"/>
          <c:showBubbleSize val="0"/>
        </c:dLbls>
        <c:gapWidth val="40"/>
        <c:axId val="220947968"/>
        <c:axId val="220949504"/>
      </c:barChart>
      <c:catAx>
        <c:axId val="220947968"/>
        <c:scaling>
          <c:orientation val="maxMin"/>
        </c:scaling>
        <c:delete val="0"/>
        <c:axPos val="b"/>
        <c:numFmt formatCode="General" sourceLinked="1"/>
        <c:majorTickMark val="out"/>
        <c:minorTickMark val="none"/>
        <c:tickLblPos val="nextTo"/>
        <c:txPr>
          <a:bodyPr rot="0" vert="horz" anchor="ctr" anchorCtr="0"/>
          <a:lstStyle/>
          <a:p>
            <a:pPr algn="ctr">
              <a:defRPr sz="1200">
                <a:latin typeface="Verdana" panose="020B0604030504040204" pitchFamily="34" charset="0"/>
              </a:defRPr>
            </a:pPr>
            <a:endParaRPr lang="en-US"/>
          </a:p>
        </c:txPr>
        <c:crossAx val="220949504"/>
        <c:crosses val="autoZero"/>
        <c:auto val="0"/>
        <c:lblAlgn val="ctr"/>
        <c:lblOffset val="100"/>
        <c:noMultiLvlLbl val="0"/>
      </c:catAx>
      <c:valAx>
        <c:axId val="220949504"/>
        <c:scaling>
          <c:orientation val="minMax"/>
          <c:max val="40"/>
        </c:scaling>
        <c:delete val="1"/>
        <c:axPos val="r"/>
        <c:numFmt formatCode="0.00%" sourceLinked="0"/>
        <c:majorTickMark val="out"/>
        <c:minorTickMark val="none"/>
        <c:tickLblPos val="nextTo"/>
        <c:crossAx val="2209479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75148501174196"/>
          <c:y val="0.26486798629737057"/>
          <c:w val="0.76817007047129793"/>
          <c:h val="0.54036153480571891"/>
        </c:manualLayout>
      </c:layout>
      <c:barChart>
        <c:barDir val="bar"/>
        <c:grouping val="stacked"/>
        <c:varyColors val="0"/>
        <c:ser>
          <c:idx val="0"/>
          <c:order val="0"/>
          <c:tx>
            <c:strRef>
              <c:f>Sheet1!$B$1</c:f>
              <c:strCache>
                <c:ptCount val="1"/>
                <c:pt idx="0">
                  <c:v>% Very likely</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25B8-4692-84CF-CED78CF575AD}"/>
              </c:ext>
            </c:extLst>
          </c:dPt>
          <c:dPt>
            <c:idx val="1"/>
            <c:invertIfNegative val="0"/>
            <c:bubble3D val="0"/>
            <c:extLst>
              <c:ext xmlns:c16="http://schemas.microsoft.com/office/drawing/2014/chart" uri="{C3380CC4-5D6E-409C-BE32-E72D297353CC}">
                <c16:uniqueId val="{00000001-25B8-4692-84CF-CED78CF575AD}"/>
              </c:ext>
            </c:extLst>
          </c:dPt>
          <c:dPt>
            <c:idx val="2"/>
            <c:invertIfNegative val="0"/>
            <c:bubble3D val="0"/>
            <c:extLst>
              <c:ext xmlns:c16="http://schemas.microsoft.com/office/drawing/2014/chart" uri="{C3380CC4-5D6E-409C-BE32-E72D297353CC}">
                <c16:uniqueId val="{00000002-25B8-4692-84CF-CED78CF575AD}"/>
              </c:ext>
            </c:extLst>
          </c:dPt>
          <c:dPt>
            <c:idx val="3"/>
            <c:invertIfNegative val="0"/>
            <c:bubble3D val="0"/>
            <c:extLst>
              <c:ext xmlns:c16="http://schemas.microsoft.com/office/drawing/2014/chart" uri="{C3380CC4-5D6E-409C-BE32-E72D297353CC}">
                <c16:uniqueId val="{00000003-25B8-4692-84CF-CED78CF575AD}"/>
              </c:ext>
            </c:extLst>
          </c:dPt>
          <c:dPt>
            <c:idx val="4"/>
            <c:invertIfNegative val="0"/>
            <c:bubble3D val="0"/>
            <c:extLst>
              <c:ext xmlns:c16="http://schemas.microsoft.com/office/drawing/2014/chart" uri="{C3380CC4-5D6E-409C-BE32-E72D297353CC}">
                <c16:uniqueId val="{00000004-25B8-4692-84CF-CED78CF575AD}"/>
              </c:ext>
            </c:extLst>
          </c:dPt>
          <c:dPt>
            <c:idx val="5"/>
            <c:invertIfNegative val="0"/>
            <c:bubble3D val="0"/>
            <c:extLst>
              <c:ext xmlns:c16="http://schemas.microsoft.com/office/drawing/2014/chart" uri="{C3380CC4-5D6E-409C-BE32-E72D297353CC}">
                <c16:uniqueId val="{00000005-25B8-4692-84CF-CED78CF575AD}"/>
              </c:ext>
            </c:extLst>
          </c:dPt>
          <c:dPt>
            <c:idx val="6"/>
            <c:invertIfNegative val="0"/>
            <c:bubble3D val="0"/>
            <c:extLst>
              <c:ext xmlns:c16="http://schemas.microsoft.com/office/drawing/2014/chart" uri="{C3380CC4-5D6E-409C-BE32-E72D297353CC}">
                <c16:uniqueId val="{00000006-25B8-4692-84CF-CED78CF575AD}"/>
              </c:ext>
            </c:extLst>
          </c:dPt>
          <c:dPt>
            <c:idx val="7"/>
            <c:invertIfNegative val="0"/>
            <c:bubble3D val="0"/>
            <c:extLst>
              <c:ext xmlns:c16="http://schemas.microsoft.com/office/drawing/2014/chart" uri="{C3380CC4-5D6E-409C-BE32-E72D297353CC}">
                <c16:uniqueId val="{00000007-25B8-4692-84CF-CED78CF575AD}"/>
              </c:ext>
            </c:extLst>
          </c:dPt>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Sheet1!$B$2</c:f>
              <c:numCache>
                <c:formatCode>General</c:formatCode>
                <c:ptCount val="1"/>
                <c:pt idx="0">
                  <c:v>24</c:v>
                </c:pt>
              </c:numCache>
            </c:numRef>
          </c:val>
          <c:extLst>
            <c:ext xmlns:c16="http://schemas.microsoft.com/office/drawing/2014/chart" uri="{C3380CC4-5D6E-409C-BE32-E72D297353CC}">
              <c16:uniqueId val="{00000008-25B8-4692-84CF-CED78CF575AD}"/>
            </c:ext>
          </c:extLst>
        </c:ser>
        <c:ser>
          <c:idx val="1"/>
          <c:order val="1"/>
          <c:tx>
            <c:strRef>
              <c:f>Sheet1!$C$1</c:f>
              <c:strCache>
                <c:ptCount val="1"/>
                <c:pt idx="0">
                  <c:v>% Fairly likely</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25B8-4692-84CF-CED78CF575AD}"/>
              </c:ext>
            </c:extLst>
          </c:dPt>
          <c:dPt>
            <c:idx val="1"/>
            <c:invertIfNegative val="0"/>
            <c:bubble3D val="0"/>
            <c:extLst>
              <c:ext xmlns:c16="http://schemas.microsoft.com/office/drawing/2014/chart" uri="{C3380CC4-5D6E-409C-BE32-E72D297353CC}">
                <c16:uniqueId val="{0000000A-25B8-4692-84CF-CED78CF575AD}"/>
              </c:ext>
            </c:extLst>
          </c:dPt>
          <c:dPt>
            <c:idx val="2"/>
            <c:invertIfNegative val="0"/>
            <c:bubble3D val="0"/>
            <c:extLst>
              <c:ext xmlns:c16="http://schemas.microsoft.com/office/drawing/2014/chart" uri="{C3380CC4-5D6E-409C-BE32-E72D297353CC}">
                <c16:uniqueId val="{0000000B-25B8-4692-84CF-CED78CF575AD}"/>
              </c:ext>
            </c:extLst>
          </c:dPt>
          <c:dPt>
            <c:idx val="3"/>
            <c:invertIfNegative val="0"/>
            <c:bubble3D val="0"/>
            <c:extLst>
              <c:ext xmlns:c16="http://schemas.microsoft.com/office/drawing/2014/chart" uri="{C3380CC4-5D6E-409C-BE32-E72D297353CC}">
                <c16:uniqueId val="{0000000C-25B8-4692-84CF-CED78CF575AD}"/>
              </c:ext>
            </c:extLst>
          </c:dPt>
          <c:dPt>
            <c:idx val="4"/>
            <c:invertIfNegative val="0"/>
            <c:bubble3D val="0"/>
            <c:extLst>
              <c:ext xmlns:c16="http://schemas.microsoft.com/office/drawing/2014/chart" uri="{C3380CC4-5D6E-409C-BE32-E72D297353CC}">
                <c16:uniqueId val="{0000000D-25B8-4692-84CF-CED78CF575AD}"/>
              </c:ext>
            </c:extLst>
          </c:dPt>
          <c:dPt>
            <c:idx val="5"/>
            <c:invertIfNegative val="0"/>
            <c:bubble3D val="0"/>
            <c:extLst>
              <c:ext xmlns:c16="http://schemas.microsoft.com/office/drawing/2014/chart" uri="{C3380CC4-5D6E-409C-BE32-E72D297353CC}">
                <c16:uniqueId val="{0000000E-25B8-4692-84CF-CED78CF575AD}"/>
              </c:ext>
            </c:extLst>
          </c:dPt>
          <c:dPt>
            <c:idx val="6"/>
            <c:invertIfNegative val="0"/>
            <c:bubble3D val="0"/>
            <c:extLst>
              <c:ext xmlns:c16="http://schemas.microsoft.com/office/drawing/2014/chart" uri="{C3380CC4-5D6E-409C-BE32-E72D297353CC}">
                <c16:uniqueId val="{0000000F-25B8-4692-84CF-CED78CF575AD}"/>
              </c:ext>
            </c:extLst>
          </c:dPt>
          <c:dPt>
            <c:idx val="7"/>
            <c:invertIfNegative val="0"/>
            <c:bubble3D val="0"/>
            <c:extLst>
              <c:ext xmlns:c16="http://schemas.microsoft.com/office/drawing/2014/chart" uri="{C3380CC4-5D6E-409C-BE32-E72D297353CC}">
                <c16:uniqueId val="{00000010-25B8-4692-84CF-CED78CF575AD}"/>
              </c:ext>
            </c:extLst>
          </c:dPt>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Sheet1!$C$2</c:f>
              <c:numCache>
                <c:formatCode>General</c:formatCode>
                <c:ptCount val="1"/>
                <c:pt idx="0">
                  <c:v>23</c:v>
                </c:pt>
              </c:numCache>
            </c:numRef>
          </c:val>
          <c:extLst>
            <c:ext xmlns:c16="http://schemas.microsoft.com/office/drawing/2014/chart" uri="{C3380CC4-5D6E-409C-BE32-E72D297353CC}">
              <c16:uniqueId val="{00000011-25B8-4692-84CF-CED78CF575AD}"/>
            </c:ext>
          </c:extLst>
        </c:ser>
        <c:ser>
          <c:idx val="3"/>
          <c:order val="2"/>
          <c:tx>
            <c:strRef>
              <c:f>Sheet1!$D$1</c:f>
              <c:strCache>
                <c:ptCount val="1"/>
                <c:pt idx="0">
                  <c:v>% Not very likely</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25B8-4692-84CF-CED78CF575AD}"/>
              </c:ext>
            </c:extLst>
          </c:dPt>
          <c:dPt>
            <c:idx val="1"/>
            <c:invertIfNegative val="0"/>
            <c:bubble3D val="0"/>
            <c:extLst>
              <c:ext xmlns:c16="http://schemas.microsoft.com/office/drawing/2014/chart" uri="{C3380CC4-5D6E-409C-BE32-E72D297353CC}">
                <c16:uniqueId val="{00000013-25B8-4692-84CF-CED78CF575AD}"/>
              </c:ext>
            </c:extLst>
          </c:dPt>
          <c:dPt>
            <c:idx val="2"/>
            <c:invertIfNegative val="0"/>
            <c:bubble3D val="0"/>
            <c:extLst>
              <c:ext xmlns:c16="http://schemas.microsoft.com/office/drawing/2014/chart" uri="{C3380CC4-5D6E-409C-BE32-E72D297353CC}">
                <c16:uniqueId val="{00000014-25B8-4692-84CF-CED78CF575AD}"/>
              </c:ext>
            </c:extLst>
          </c:dPt>
          <c:dPt>
            <c:idx val="3"/>
            <c:invertIfNegative val="0"/>
            <c:bubble3D val="0"/>
            <c:extLst>
              <c:ext xmlns:c16="http://schemas.microsoft.com/office/drawing/2014/chart" uri="{C3380CC4-5D6E-409C-BE32-E72D297353CC}">
                <c16:uniqueId val="{00000015-25B8-4692-84CF-CED78CF575AD}"/>
              </c:ext>
            </c:extLst>
          </c:dPt>
          <c:dPt>
            <c:idx val="4"/>
            <c:invertIfNegative val="0"/>
            <c:bubble3D val="0"/>
            <c:extLst>
              <c:ext xmlns:c16="http://schemas.microsoft.com/office/drawing/2014/chart" uri="{C3380CC4-5D6E-409C-BE32-E72D297353CC}">
                <c16:uniqueId val="{00000016-25B8-4692-84CF-CED78CF575AD}"/>
              </c:ext>
            </c:extLst>
          </c:dPt>
          <c:dPt>
            <c:idx val="5"/>
            <c:invertIfNegative val="0"/>
            <c:bubble3D val="0"/>
            <c:extLst>
              <c:ext xmlns:c16="http://schemas.microsoft.com/office/drawing/2014/chart" uri="{C3380CC4-5D6E-409C-BE32-E72D297353CC}">
                <c16:uniqueId val="{00000017-25B8-4692-84CF-CED78CF575AD}"/>
              </c:ext>
            </c:extLst>
          </c:dPt>
          <c:dPt>
            <c:idx val="6"/>
            <c:invertIfNegative val="0"/>
            <c:bubble3D val="0"/>
            <c:extLst>
              <c:ext xmlns:c16="http://schemas.microsoft.com/office/drawing/2014/chart" uri="{C3380CC4-5D6E-409C-BE32-E72D297353CC}">
                <c16:uniqueId val="{00000018-25B8-4692-84CF-CED78CF575AD}"/>
              </c:ext>
            </c:extLst>
          </c:dPt>
          <c:dPt>
            <c:idx val="7"/>
            <c:invertIfNegative val="0"/>
            <c:bubble3D val="0"/>
            <c:extLst>
              <c:ext xmlns:c16="http://schemas.microsoft.com/office/drawing/2014/chart" uri="{C3380CC4-5D6E-409C-BE32-E72D297353CC}">
                <c16:uniqueId val="{00000019-25B8-4692-84CF-CED78CF575AD}"/>
              </c:ext>
            </c:extLst>
          </c:dPt>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Sheet1!$D$2</c:f>
              <c:numCache>
                <c:formatCode>General</c:formatCode>
                <c:ptCount val="1"/>
                <c:pt idx="0">
                  <c:v>21</c:v>
                </c:pt>
              </c:numCache>
            </c:numRef>
          </c:val>
          <c:extLst>
            <c:ext xmlns:c16="http://schemas.microsoft.com/office/drawing/2014/chart" uri="{C3380CC4-5D6E-409C-BE32-E72D297353CC}">
              <c16:uniqueId val="{0000001A-25B8-4692-84CF-CED78CF575AD}"/>
            </c:ext>
          </c:extLst>
        </c:ser>
        <c:ser>
          <c:idx val="4"/>
          <c:order val="3"/>
          <c:tx>
            <c:strRef>
              <c:f>Sheet1!$E$1</c:f>
              <c:strCache>
                <c:ptCount val="1"/>
                <c:pt idx="0">
                  <c:v>% Not at all likely</c:v>
                </c:pt>
              </c:strCache>
            </c:strRef>
          </c:tx>
          <c:spPr>
            <a:solidFill>
              <a:srgbClr val="979195"/>
            </a:solidFill>
          </c:spPr>
          <c:invertIfNegative val="0"/>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Sheet1!$E$2</c:f>
              <c:numCache>
                <c:formatCode>General</c:formatCode>
                <c:ptCount val="1"/>
                <c:pt idx="0">
                  <c:v>30</c:v>
                </c:pt>
              </c:numCache>
            </c:numRef>
          </c:val>
          <c:extLst>
            <c:ext xmlns:c16="http://schemas.microsoft.com/office/drawing/2014/chart" uri="{C3380CC4-5D6E-409C-BE32-E72D297353CC}">
              <c16:uniqueId val="{0000001B-25B8-4692-84CF-CED78CF575AD}"/>
            </c:ext>
          </c:extLst>
        </c:ser>
        <c:ser>
          <c:idx val="5"/>
          <c:order val="4"/>
          <c:tx>
            <c:strRef>
              <c:f>Sheet1!$G$1</c:f>
              <c:strCache>
                <c:ptCount val="1"/>
                <c:pt idx="0">
                  <c:v>% Don't know/Refused/It depends</c:v>
                </c:pt>
              </c:strCache>
            </c:strRef>
          </c:tx>
          <c:spPr>
            <a:solidFill>
              <a:srgbClr val="33615B"/>
            </a:solidFill>
          </c:spPr>
          <c:invertIfNegative val="0"/>
          <c:dLbls>
            <c:dLbl>
              <c:idx val="0"/>
              <c:layout>
                <c:manualLayout>
                  <c:x val="-1.4619884723935709E-3"/>
                  <c:y val="-5.99427333002085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5D4-4FEF-BE08-DE3EAAEA0D39}"/>
                </c:ext>
              </c:extLst>
            </c:dLbl>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Sheet1!$G$2</c:f>
              <c:numCache>
                <c:formatCode>General</c:formatCode>
                <c:ptCount val="1"/>
                <c:pt idx="0">
                  <c:v>3</c:v>
                </c:pt>
              </c:numCache>
            </c:numRef>
          </c:val>
          <c:extLst>
            <c:ext xmlns:c16="http://schemas.microsoft.com/office/drawing/2014/chart" uri="{C3380CC4-5D6E-409C-BE32-E72D297353CC}">
              <c16:uniqueId val="{0000001C-25B8-4692-84CF-CED78CF575AD}"/>
            </c:ext>
          </c:extLst>
        </c:ser>
        <c:dLbls>
          <c:showLegendKey val="0"/>
          <c:showVal val="1"/>
          <c:showCatName val="0"/>
          <c:showSerName val="0"/>
          <c:showPercent val="0"/>
          <c:showBubbleSize val="0"/>
        </c:dLbls>
        <c:gapWidth val="37"/>
        <c:overlap val="100"/>
        <c:axId val="214406656"/>
        <c:axId val="214422272"/>
      </c:barChart>
      <c:catAx>
        <c:axId val="214406656"/>
        <c:scaling>
          <c:orientation val="maxMin"/>
        </c:scaling>
        <c:delete val="1"/>
        <c:axPos val="l"/>
        <c:numFmt formatCode="General" sourceLinked="1"/>
        <c:majorTickMark val="none"/>
        <c:minorTickMark val="none"/>
        <c:tickLblPos val="nextTo"/>
        <c:crossAx val="214422272"/>
        <c:crosses val="autoZero"/>
        <c:auto val="1"/>
        <c:lblAlgn val="ctr"/>
        <c:lblOffset val="100"/>
        <c:noMultiLvlLbl val="0"/>
      </c:catAx>
      <c:valAx>
        <c:axId val="214422272"/>
        <c:scaling>
          <c:orientation val="minMax"/>
          <c:max val="100"/>
        </c:scaling>
        <c:delete val="1"/>
        <c:axPos val="b"/>
        <c:numFmt formatCode="General" sourceLinked="1"/>
        <c:majorTickMark val="out"/>
        <c:minorTickMark val="none"/>
        <c:tickLblPos val="nextTo"/>
        <c:crossAx val="214406656"/>
        <c:crosses val="max"/>
        <c:crossBetween val="between"/>
        <c:majorUnit val="10"/>
      </c:valAx>
      <c:spPr>
        <a:noFill/>
        <a:ln w="25400">
          <a:noFill/>
        </a:ln>
      </c:spPr>
    </c:plotArea>
    <c:legend>
      <c:legendPos val="b"/>
      <c:layout>
        <c:manualLayout>
          <c:xMode val="edge"/>
          <c:yMode val="edge"/>
          <c:x val="0.10415654834421748"/>
          <c:y val="0.75964067928216183"/>
          <c:w val="0.78190055968832706"/>
          <c:h val="0.20630819382434251"/>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935525079939951"/>
          <c:y val="5.2670120341449314E-2"/>
          <c:w val="0.6118233073414665"/>
          <c:h val="0.68198474521643926"/>
        </c:manualLayout>
      </c:layout>
      <c:barChart>
        <c:barDir val="bar"/>
        <c:grouping val="percentStacked"/>
        <c:varyColors val="0"/>
        <c:ser>
          <c:idx val="0"/>
          <c:order val="0"/>
          <c:tx>
            <c:strRef>
              <c:f>Sheet1!$B$1</c:f>
              <c:strCache>
                <c:ptCount val="1"/>
                <c:pt idx="0">
                  <c:v>% Very confident</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9BDD-44FF-A456-73C52F82C42F}"/>
              </c:ext>
            </c:extLst>
          </c:dPt>
          <c:dPt>
            <c:idx val="1"/>
            <c:invertIfNegative val="0"/>
            <c:bubble3D val="0"/>
            <c:extLst>
              <c:ext xmlns:c16="http://schemas.microsoft.com/office/drawing/2014/chart" uri="{C3380CC4-5D6E-409C-BE32-E72D297353CC}">
                <c16:uniqueId val="{00000001-9BDD-44FF-A456-73C52F82C42F}"/>
              </c:ext>
            </c:extLst>
          </c:dPt>
          <c:dPt>
            <c:idx val="2"/>
            <c:invertIfNegative val="0"/>
            <c:bubble3D val="0"/>
            <c:extLst>
              <c:ext xmlns:c16="http://schemas.microsoft.com/office/drawing/2014/chart" uri="{C3380CC4-5D6E-409C-BE32-E72D297353CC}">
                <c16:uniqueId val="{00000002-9BDD-44FF-A456-73C52F82C42F}"/>
              </c:ext>
            </c:extLst>
          </c:dPt>
          <c:dPt>
            <c:idx val="3"/>
            <c:invertIfNegative val="0"/>
            <c:bubble3D val="0"/>
            <c:extLst>
              <c:ext xmlns:c16="http://schemas.microsoft.com/office/drawing/2014/chart" uri="{C3380CC4-5D6E-409C-BE32-E72D297353CC}">
                <c16:uniqueId val="{00000003-9BDD-44FF-A456-73C52F82C42F}"/>
              </c:ext>
            </c:extLst>
          </c:dPt>
          <c:dPt>
            <c:idx val="4"/>
            <c:invertIfNegative val="0"/>
            <c:bubble3D val="0"/>
            <c:extLst>
              <c:ext xmlns:c16="http://schemas.microsoft.com/office/drawing/2014/chart" uri="{C3380CC4-5D6E-409C-BE32-E72D297353CC}">
                <c16:uniqueId val="{00000004-9BDD-44FF-A456-73C52F82C42F}"/>
              </c:ext>
            </c:extLst>
          </c:dPt>
          <c:dPt>
            <c:idx val="5"/>
            <c:invertIfNegative val="0"/>
            <c:bubble3D val="0"/>
            <c:extLst>
              <c:ext xmlns:c16="http://schemas.microsoft.com/office/drawing/2014/chart" uri="{C3380CC4-5D6E-409C-BE32-E72D297353CC}">
                <c16:uniqueId val="{00000005-9BDD-44FF-A456-73C52F82C42F}"/>
              </c:ext>
            </c:extLst>
          </c:dPt>
          <c:dPt>
            <c:idx val="6"/>
            <c:invertIfNegative val="0"/>
            <c:bubble3D val="0"/>
            <c:extLst>
              <c:ext xmlns:c16="http://schemas.microsoft.com/office/drawing/2014/chart" uri="{C3380CC4-5D6E-409C-BE32-E72D297353CC}">
                <c16:uniqueId val="{00000006-9BDD-44FF-A456-73C52F82C42F}"/>
              </c:ext>
            </c:extLst>
          </c:dPt>
          <c:dPt>
            <c:idx val="7"/>
            <c:invertIfNegative val="0"/>
            <c:bubble3D val="0"/>
            <c:extLst>
              <c:ext xmlns:c16="http://schemas.microsoft.com/office/drawing/2014/chart" uri="{C3380CC4-5D6E-409C-BE32-E72D297353CC}">
                <c16:uniqueId val="{00000007-9BDD-44FF-A456-73C52F82C42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Assessing finance products offered by own bank</c:v>
                </c:pt>
                <c:pt idx="1">
                  <c:v>Assessing finance products offered by other providers</c:v>
                </c:pt>
                <c:pt idx="2">
                  <c:v>Applying for external finance</c:v>
                </c:pt>
              </c:strCache>
            </c:strRef>
          </c:cat>
          <c:val>
            <c:numRef>
              <c:f>Sheet1!$B$2:$B$4</c:f>
              <c:numCache>
                <c:formatCode>General</c:formatCode>
                <c:ptCount val="3"/>
                <c:pt idx="0">
                  <c:v>30</c:v>
                </c:pt>
                <c:pt idx="1">
                  <c:v>19</c:v>
                </c:pt>
                <c:pt idx="2">
                  <c:v>20</c:v>
                </c:pt>
              </c:numCache>
            </c:numRef>
          </c:val>
          <c:extLst>
            <c:ext xmlns:c16="http://schemas.microsoft.com/office/drawing/2014/chart" uri="{C3380CC4-5D6E-409C-BE32-E72D297353CC}">
              <c16:uniqueId val="{00000008-9BDD-44FF-A456-73C52F82C42F}"/>
            </c:ext>
          </c:extLst>
        </c:ser>
        <c:ser>
          <c:idx val="1"/>
          <c:order val="1"/>
          <c:tx>
            <c:strRef>
              <c:f>Sheet1!$C$1</c:f>
              <c:strCache>
                <c:ptCount val="1"/>
                <c:pt idx="0">
                  <c:v>% Somewhat confident</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9BDD-44FF-A456-73C52F82C42F}"/>
              </c:ext>
            </c:extLst>
          </c:dPt>
          <c:dPt>
            <c:idx val="1"/>
            <c:invertIfNegative val="0"/>
            <c:bubble3D val="0"/>
            <c:extLst>
              <c:ext xmlns:c16="http://schemas.microsoft.com/office/drawing/2014/chart" uri="{C3380CC4-5D6E-409C-BE32-E72D297353CC}">
                <c16:uniqueId val="{0000000A-9BDD-44FF-A456-73C52F82C42F}"/>
              </c:ext>
            </c:extLst>
          </c:dPt>
          <c:dPt>
            <c:idx val="2"/>
            <c:invertIfNegative val="0"/>
            <c:bubble3D val="0"/>
            <c:extLst>
              <c:ext xmlns:c16="http://schemas.microsoft.com/office/drawing/2014/chart" uri="{C3380CC4-5D6E-409C-BE32-E72D297353CC}">
                <c16:uniqueId val="{0000000B-9BDD-44FF-A456-73C52F82C42F}"/>
              </c:ext>
            </c:extLst>
          </c:dPt>
          <c:dPt>
            <c:idx val="3"/>
            <c:invertIfNegative val="0"/>
            <c:bubble3D val="0"/>
            <c:extLst>
              <c:ext xmlns:c16="http://schemas.microsoft.com/office/drawing/2014/chart" uri="{C3380CC4-5D6E-409C-BE32-E72D297353CC}">
                <c16:uniqueId val="{0000000C-9BDD-44FF-A456-73C52F82C42F}"/>
              </c:ext>
            </c:extLst>
          </c:dPt>
          <c:dPt>
            <c:idx val="4"/>
            <c:invertIfNegative val="0"/>
            <c:bubble3D val="0"/>
            <c:extLst>
              <c:ext xmlns:c16="http://schemas.microsoft.com/office/drawing/2014/chart" uri="{C3380CC4-5D6E-409C-BE32-E72D297353CC}">
                <c16:uniqueId val="{0000000D-9BDD-44FF-A456-73C52F82C42F}"/>
              </c:ext>
            </c:extLst>
          </c:dPt>
          <c:dPt>
            <c:idx val="5"/>
            <c:invertIfNegative val="0"/>
            <c:bubble3D val="0"/>
            <c:extLst>
              <c:ext xmlns:c16="http://schemas.microsoft.com/office/drawing/2014/chart" uri="{C3380CC4-5D6E-409C-BE32-E72D297353CC}">
                <c16:uniqueId val="{0000000E-9BDD-44FF-A456-73C52F82C42F}"/>
              </c:ext>
            </c:extLst>
          </c:dPt>
          <c:dPt>
            <c:idx val="6"/>
            <c:invertIfNegative val="0"/>
            <c:bubble3D val="0"/>
            <c:extLst>
              <c:ext xmlns:c16="http://schemas.microsoft.com/office/drawing/2014/chart" uri="{C3380CC4-5D6E-409C-BE32-E72D297353CC}">
                <c16:uniqueId val="{0000000F-9BDD-44FF-A456-73C52F82C42F}"/>
              </c:ext>
            </c:extLst>
          </c:dPt>
          <c:dPt>
            <c:idx val="7"/>
            <c:invertIfNegative val="0"/>
            <c:bubble3D val="0"/>
            <c:extLst>
              <c:ext xmlns:c16="http://schemas.microsoft.com/office/drawing/2014/chart" uri="{C3380CC4-5D6E-409C-BE32-E72D297353CC}">
                <c16:uniqueId val="{00000010-9BDD-44FF-A456-73C52F82C42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Assessing finance products offered by own bank</c:v>
                </c:pt>
                <c:pt idx="1">
                  <c:v>Assessing finance products offered by other providers</c:v>
                </c:pt>
                <c:pt idx="2">
                  <c:v>Applying for external finance</c:v>
                </c:pt>
              </c:strCache>
            </c:strRef>
          </c:cat>
          <c:val>
            <c:numRef>
              <c:f>Sheet1!$C$2:$C$4</c:f>
              <c:numCache>
                <c:formatCode>General</c:formatCode>
                <c:ptCount val="3"/>
                <c:pt idx="0">
                  <c:v>39</c:v>
                </c:pt>
                <c:pt idx="1">
                  <c:v>35</c:v>
                </c:pt>
                <c:pt idx="2">
                  <c:v>34</c:v>
                </c:pt>
              </c:numCache>
            </c:numRef>
          </c:val>
          <c:extLst>
            <c:ext xmlns:c16="http://schemas.microsoft.com/office/drawing/2014/chart" uri="{C3380CC4-5D6E-409C-BE32-E72D297353CC}">
              <c16:uniqueId val="{00000011-9BDD-44FF-A456-73C52F82C42F}"/>
            </c:ext>
          </c:extLst>
        </c:ser>
        <c:ser>
          <c:idx val="2"/>
          <c:order val="2"/>
          <c:tx>
            <c:strRef>
              <c:f>Sheet1!$D$1</c:f>
              <c:strCache>
                <c:ptCount val="1"/>
                <c:pt idx="0">
                  <c:v>% Neither confident nor unconfident</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9BDD-44FF-A456-73C52F82C42F}"/>
              </c:ext>
            </c:extLst>
          </c:dPt>
          <c:dPt>
            <c:idx val="1"/>
            <c:invertIfNegative val="0"/>
            <c:bubble3D val="0"/>
            <c:extLst>
              <c:ext xmlns:c16="http://schemas.microsoft.com/office/drawing/2014/chart" uri="{C3380CC4-5D6E-409C-BE32-E72D297353CC}">
                <c16:uniqueId val="{00000013-9BDD-44FF-A456-73C52F82C42F}"/>
              </c:ext>
            </c:extLst>
          </c:dPt>
          <c:dPt>
            <c:idx val="2"/>
            <c:invertIfNegative val="0"/>
            <c:bubble3D val="0"/>
            <c:extLst>
              <c:ext xmlns:c16="http://schemas.microsoft.com/office/drawing/2014/chart" uri="{C3380CC4-5D6E-409C-BE32-E72D297353CC}">
                <c16:uniqueId val="{00000014-9BDD-44FF-A456-73C52F82C42F}"/>
              </c:ext>
            </c:extLst>
          </c:dPt>
          <c:dPt>
            <c:idx val="3"/>
            <c:invertIfNegative val="0"/>
            <c:bubble3D val="0"/>
            <c:extLst>
              <c:ext xmlns:c16="http://schemas.microsoft.com/office/drawing/2014/chart" uri="{C3380CC4-5D6E-409C-BE32-E72D297353CC}">
                <c16:uniqueId val="{00000015-9BDD-44FF-A456-73C52F82C42F}"/>
              </c:ext>
            </c:extLst>
          </c:dPt>
          <c:dPt>
            <c:idx val="4"/>
            <c:invertIfNegative val="0"/>
            <c:bubble3D val="0"/>
            <c:extLst>
              <c:ext xmlns:c16="http://schemas.microsoft.com/office/drawing/2014/chart" uri="{C3380CC4-5D6E-409C-BE32-E72D297353CC}">
                <c16:uniqueId val="{00000016-9BDD-44FF-A456-73C52F82C42F}"/>
              </c:ext>
            </c:extLst>
          </c:dPt>
          <c:dPt>
            <c:idx val="5"/>
            <c:invertIfNegative val="0"/>
            <c:bubble3D val="0"/>
            <c:extLst>
              <c:ext xmlns:c16="http://schemas.microsoft.com/office/drawing/2014/chart" uri="{C3380CC4-5D6E-409C-BE32-E72D297353CC}">
                <c16:uniqueId val="{00000017-9BDD-44FF-A456-73C52F82C42F}"/>
              </c:ext>
            </c:extLst>
          </c:dPt>
          <c:dPt>
            <c:idx val="6"/>
            <c:invertIfNegative val="0"/>
            <c:bubble3D val="0"/>
            <c:extLst>
              <c:ext xmlns:c16="http://schemas.microsoft.com/office/drawing/2014/chart" uri="{C3380CC4-5D6E-409C-BE32-E72D297353CC}">
                <c16:uniqueId val="{00000018-9BDD-44FF-A456-73C52F82C42F}"/>
              </c:ext>
            </c:extLst>
          </c:dPt>
          <c:dPt>
            <c:idx val="7"/>
            <c:invertIfNegative val="0"/>
            <c:bubble3D val="0"/>
            <c:extLst>
              <c:ext xmlns:c16="http://schemas.microsoft.com/office/drawing/2014/chart" uri="{C3380CC4-5D6E-409C-BE32-E72D297353CC}">
                <c16:uniqueId val="{00000019-9BDD-44FF-A456-73C52F82C42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Assessing finance products offered by own bank</c:v>
                </c:pt>
                <c:pt idx="1">
                  <c:v>Assessing finance products offered by other providers</c:v>
                </c:pt>
                <c:pt idx="2">
                  <c:v>Applying for external finance</c:v>
                </c:pt>
              </c:strCache>
            </c:strRef>
          </c:cat>
          <c:val>
            <c:numRef>
              <c:f>Sheet1!$D$2:$D$4</c:f>
              <c:numCache>
                <c:formatCode>General</c:formatCode>
                <c:ptCount val="3"/>
                <c:pt idx="0">
                  <c:v>12</c:v>
                </c:pt>
                <c:pt idx="1">
                  <c:v>14</c:v>
                </c:pt>
                <c:pt idx="2">
                  <c:v>14</c:v>
                </c:pt>
              </c:numCache>
            </c:numRef>
          </c:val>
          <c:extLst>
            <c:ext xmlns:c16="http://schemas.microsoft.com/office/drawing/2014/chart" uri="{C3380CC4-5D6E-409C-BE32-E72D297353CC}">
              <c16:uniqueId val="{0000001A-9BDD-44FF-A456-73C52F82C42F}"/>
            </c:ext>
          </c:extLst>
        </c:ser>
        <c:ser>
          <c:idx val="3"/>
          <c:order val="3"/>
          <c:tx>
            <c:strRef>
              <c:f>Sheet1!$E$1</c:f>
              <c:strCache>
                <c:ptCount val="1"/>
                <c:pt idx="0">
                  <c:v>% Somewhat unconfident</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9BDD-44FF-A456-73C52F82C42F}"/>
              </c:ext>
            </c:extLst>
          </c:dPt>
          <c:dPt>
            <c:idx val="1"/>
            <c:invertIfNegative val="0"/>
            <c:bubble3D val="0"/>
            <c:extLst>
              <c:ext xmlns:c16="http://schemas.microsoft.com/office/drawing/2014/chart" uri="{C3380CC4-5D6E-409C-BE32-E72D297353CC}">
                <c16:uniqueId val="{0000001C-9BDD-44FF-A456-73C52F82C42F}"/>
              </c:ext>
            </c:extLst>
          </c:dPt>
          <c:dPt>
            <c:idx val="2"/>
            <c:invertIfNegative val="0"/>
            <c:bubble3D val="0"/>
            <c:extLst>
              <c:ext xmlns:c16="http://schemas.microsoft.com/office/drawing/2014/chart" uri="{C3380CC4-5D6E-409C-BE32-E72D297353CC}">
                <c16:uniqueId val="{0000001D-9BDD-44FF-A456-73C52F82C42F}"/>
              </c:ext>
            </c:extLst>
          </c:dPt>
          <c:dPt>
            <c:idx val="3"/>
            <c:invertIfNegative val="0"/>
            <c:bubble3D val="0"/>
            <c:extLst>
              <c:ext xmlns:c16="http://schemas.microsoft.com/office/drawing/2014/chart" uri="{C3380CC4-5D6E-409C-BE32-E72D297353CC}">
                <c16:uniqueId val="{0000001E-9BDD-44FF-A456-73C52F82C42F}"/>
              </c:ext>
            </c:extLst>
          </c:dPt>
          <c:dPt>
            <c:idx val="4"/>
            <c:invertIfNegative val="0"/>
            <c:bubble3D val="0"/>
            <c:extLst>
              <c:ext xmlns:c16="http://schemas.microsoft.com/office/drawing/2014/chart" uri="{C3380CC4-5D6E-409C-BE32-E72D297353CC}">
                <c16:uniqueId val="{0000001F-9BDD-44FF-A456-73C52F82C42F}"/>
              </c:ext>
            </c:extLst>
          </c:dPt>
          <c:dPt>
            <c:idx val="5"/>
            <c:invertIfNegative val="0"/>
            <c:bubble3D val="0"/>
            <c:extLst>
              <c:ext xmlns:c16="http://schemas.microsoft.com/office/drawing/2014/chart" uri="{C3380CC4-5D6E-409C-BE32-E72D297353CC}">
                <c16:uniqueId val="{00000020-9BDD-44FF-A456-73C52F82C42F}"/>
              </c:ext>
            </c:extLst>
          </c:dPt>
          <c:dPt>
            <c:idx val="6"/>
            <c:invertIfNegative val="0"/>
            <c:bubble3D val="0"/>
            <c:extLst>
              <c:ext xmlns:c16="http://schemas.microsoft.com/office/drawing/2014/chart" uri="{C3380CC4-5D6E-409C-BE32-E72D297353CC}">
                <c16:uniqueId val="{00000021-9BDD-44FF-A456-73C52F82C42F}"/>
              </c:ext>
            </c:extLst>
          </c:dPt>
          <c:dPt>
            <c:idx val="7"/>
            <c:invertIfNegative val="0"/>
            <c:bubble3D val="0"/>
            <c:extLst>
              <c:ext xmlns:c16="http://schemas.microsoft.com/office/drawing/2014/chart" uri="{C3380CC4-5D6E-409C-BE32-E72D297353CC}">
                <c16:uniqueId val="{00000022-9BDD-44FF-A456-73C52F82C42F}"/>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Assessing finance products offered by own bank</c:v>
                </c:pt>
                <c:pt idx="1">
                  <c:v>Assessing finance products offered by other providers</c:v>
                </c:pt>
                <c:pt idx="2">
                  <c:v>Applying for external finance</c:v>
                </c:pt>
              </c:strCache>
            </c:strRef>
          </c:cat>
          <c:val>
            <c:numRef>
              <c:f>Sheet1!$E$2:$E$4</c:f>
              <c:numCache>
                <c:formatCode>General</c:formatCode>
                <c:ptCount val="3"/>
                <c:pt idx="0">
                  <c:v>8</c:v>
                </c:pt>
                <c:pt idx="1">
                  <c:v>15</c:v>
                </c:pt>
                <c:pt idx="2">
                  <c:v>12</c:v>
                </c:pt>
              </c:numCache>
            </c:numRef>
          </c:val>
          <c:extLst>
            <c:ext xmlns:c16="http://schemas.microsoft.com/office/drawing/2014/chart" uri="{C3380CC4-5D6E-409C-BE32-E72D297353CC}">
              <c16:uniqueId val="{00000023-9BDD-44FF-A456-73C52F82C42F}"/>
            </c:ext>
          </c:extLst>
        </c:ser>
        <c:ser>
          <c:idx val="4"/>
          <c:order val="4"/>
          <c:tx>
            <c:strRef>
              <c:f>Sheet1!$F$1</c:f>
              <c:strCache>
                <c:ptCount val="1"/>
                <c:pt idx="0">
                  <c:v>% Not at all confident</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Assessing finance products offered by own bank</c:v>
                </c:pt>
                <c:pt idx="1">
                  <c:v>Assessing finance products offered by other providers</c:v>
                </c:pt>
                <c:pt idx="2">
                  <c:v>Applying for external finance</c:v>
                </c:pt>
              </c:strCache>
            </c:strRef>
          </c:cat>
          <c:val>
            <c:numRef>
              <c:f>Sheet1!$F$2:$F$4</c:f>
              <c:numCache>
                <c:formatCode>General</c:formatCode>
                <c:ptCount val="3"/>
                <c:pt idx="0">
                  <c:v>8</c:v>
                </c:pt>
                <c:pt idx="1">
                  <c:v>13</c:v>
                </c:pt>
                <c:pt idx="2">
                  <c:v>15</c:v>
                </c:pt>
              </c:numCache>
            </c:numRef>
          </c:val>
          <c:extLst>
            <c:ext xmlns:c16="http://schemas.microsoft.com/office/drawing/2014/chart" uri="{C3380CC4-5D6E-409C-BE32-E72D297353CC}">
              <c16:uniqueId val="{00000024-9BDD-44FF-A456-73C52F82C42F}"/>
            </c:ext>
          </c:extLst>
        </c:ser>
        <c:ser>
          <c:idx val="5"/>
          <c:order val="5"/>
          <c:tx>
            <c:strRef>
              <c:f>Sheet1!$G$1</c:f>
              <c:strCache>
                <c:ptCount val="1"/>
                <c:pt idx="0">
                  <c:v>% Don't know/Refused</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Assessing finance products offered by own bank</c:v>
                </c:pt>
                <c:pt idx="1">
                  <c:v>Assessing finance products offered by other providers</c:v>
                </c:pt>
                <c:pt idx="2">
                  <c:v>Applying for external finance</c:v>
                </c:pt>
              </c:strCache>
            </c:strRef>
          </c:cat>
          <c:val>
            <c:numRef>
              <c:f>Sheet1!$G$2:$G$4</c:f>
              <c:numCache>
                <c:formatCode>General</c:formatCode>
                <c:ptCount val="3"/>
                <c:pt idx="0">
                  <c:v>2</c:v>
                </c:pt>
                <c:pt idx="1">
                  <c:v>3</c:v>
                </c:pt>
                <c:pt idx="2">
                  <c:v>5</c:v>
                </c:pt>
              </c:numCache>
            </c:numRef>
          </c:val>
          <c:extLst>
            <c:ext xmlns:c16="http://schemas.microsoft.com/office/drawing/2014/chart" uri="{C3380CC4-5D6E-409C-BE32-E72D297353CC}">
              <c16:uniqueId val="{00000025-9BDD-44FF-A456-73C52F82C42F}"/>
            </c:ext>
          </c:extLst>
        </c:ser>
        <c:dLbls>
          <c:showLegendKey val="0"/>
          <c:showVal val="0"/>
          <c:showCatName val="0"/>
          <c:showSerName val="0"/>
          <c:showPercent val="0"/>
          <c:showBubbleSize val="0"/>
        </c:dLbls>
        <c:gapWidth val="37"/>
        <c:overlap val="100"/>
        <c:axId val="218020096"/>
        <c:axId val="218036864"/>
      </c:barChart>
      <c:catAx>
        <c:axId val="218020096"/>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18036864"/>
        <c:crosses val="autoZero"/>
        <c:auto val="1"/>
        <c:lblAlgn val="ctr"/>
        <c:lblOffset val="100"/>
        <c:noMultiLvlLbl val="0"/>
      </c:catAx>
      <c:valAx>
        <c:axId val="218036864"/>
        <c:scaling>
          <c:orientation val="minMax"/>
          <c:max val="1"/>
        </c:scaling>
        <c:delete val="0"/>
        <c:axPos val="b"/>
        <c:numFmt formatCode="0%" sourceLinked="1"/>
        <c:majorTickMark val="out"/>
        <c:minorTickMark val="none"/>
        <c:tickLblPos val="nextTo"/>
        <c:txPr>
          <a:bodyPr/>
          <a:lstStyle/>
          <a:p>
            <a:pPr>
              <a:defRPr sz="1000">
                <a:solidFill>
                  <a:schemeClr val="bg1">
                    <a:lumMod val="50000"/>
                  </a:schemeClr>
                </a:solidFill>
                <a:latin typeface="Verdana" panose="020B0604030504040204" pitchFamily="34" charset="0"/>
                <a:cs typeface="Calibri" panose="020F0502020204030204" pitchFamily="34" charset="0"/>
              </a:defRPr>
            </a:pPr>
            <a:endParaRPr lang="en-US"/>
          </a:p>
        </c:txPr>
        <c:crossAx val="218020096"/>
        <c:crosses val="max"/>
        <c:crossBetween val="between"/>
        <c:majorUnit val="0.1"/>
      </c:valAx>
      <c:spPr>
        <a:noFill/>
        <a:ln w="25400">
          <a:noFill/>
        </a:ln>
      </c:spPr>
    </c:plotArea>
    <c:legend>
      <c:legendPos val="b"/>
      <c:layout>
        <c:manualLayout>
          <c:xMode val="edge"/>
          <c:yMode val="edge"/>
          <c:x val="4.9895952423028248E-3"/>
          <c:y val="0.84662241744595523"/>
          <c:w val="0.98646222266645167"/>
          <c:h val="0.14990336899181453"/>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417368881521381"/>
          <c:y val="0"/>
          <c:w val="0.50700488096882623"/>
          <c:h val="0.74702327601849761"/>
        </c:manualLayout>
      </c:layout>
      <c:barChart>
        <c:barDir val="bar"/>
        <c:grouping val="percentStacked"/>
        <c:varyColors val="0"/>
        <c:ser>
          <c:idx val="0"/>
          <c:order val="0"/>
          <c:tx>
            <c:strRef>
              <c:f>Sheet1!$B$1</c:f>
              <c:strCache>
                <c:ptCount val="1"/>
                <c:pt idx="0">
                  <c:v>% Strongly agree</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A608-4243-BCE5-5DD095F57128}"/>
              </c:ext>
            </c:extLst>
          </c:dPt>
          <c:dPt>
            <c:idx val="1"/>
            <c:invertIfNegative val="0"/>
            <c:bubble3D val="0"/>
            <c:extLst>
              <c:ext xmlns:c16="http://schemas.microsoft.com/office/drawing/2014/chart" uri="{C3380CC4-5D6E-409C-BE32-E72D297353CC}">
                <c16:uniqueId val="{00000001-A608-4243-BCE5-5DD095F57128}"/>
              </c:ext>
            </c:extLst>
          </c:dPt>
          <c:dPt>
            <c:idx val="2"/>
            <c:invertIfNegative val="0"/>
            <c:bubble3D val="0"/>
            <c:extLst>
              <c:ext xmlns:c16="http://schemas.microsoft.com/office/drawing/2014/chart" uri="{C3380CC4-5D6E-409C-BE32-E72D297353CC}">
                <c16:uniqueId val="{00000002-A608-4243-BCE5-5DD095F57128}"/>
              </c:ext>
            </c:extLst>
          </c:dPt>
          <c:dPt>
            <c:idx val="3"/>
            <c:invertIfNegative val="0"/>
            <c:bubble3D val="0"/>
            <c:extLst>
              <c:ext xmlns:c16="http://schemas.microsoft.com/office/drawing/2014/chart" uri="{C3380CC4-5D6E-409C-BE32-E72D297353CC}">
                <c16:uniqueId val="{00000003-A608-4243-BCE5-5DD095F57128}"/>
              </c:ext>
            </c:extLst>
          </c:dPt>
          <c:dPt>
            <c:idx val="4"/>
            <c:invertIfNegative val="0"/>
            <c:bubble3D val="0"/>
            <c:extLst>
              <c:ext xmlns:c16="http://schemas.microsoft.com/office/drawing/2014/chart" uri="{C3380CC4-5D6E-409C-BE32-E72D297353CC}">
                <c16:uniqueId val="{00000004-A608-4243-BCE5-5DD095F57128}"/>
              </c:ext>
            </c:extLst>
          </c:dPt>
          <c:dPt>
            <c:idx val="5"/>
            <c:invertIfNegative val="0"/>
            <c:bubble3D val="0"/>
            <c:extLst>
              <c:ext xmlns:c16="http://schemas.microsoft.com/office/drawing/2014/chart" uri="{C3380CC4-5D6E-409C-BE32-E72D297353CC}">
                <c16:uniqueId val="{00000005-A608-4243-BCE5-5DD095F57128}"/>
              </c:ext>
            </c:extLst>
          </c:dPt>
          <c:dPt>
            <c:idx val="6"/>
            <c:invertIfNegative val="0"/>
            <c:bubble3D val="0"/>
            <c:extLst>
              <c:ext xmlns:c16="http://schemas.microsoft.com/office/drawing/2014/chart" uri="{C3380CC4-5D6E-409C-BE32-E72D297353CC}">
                <c16:uniqueId val="{00000006-A608-4243-BCE5-5DD095F57128}"/>
              </c:ext>
            </c:extLst>
          </c:dPt>
          <c:dPt>
            <c:idx val="7"/>
            <c:invertIfNegative val="0"/>
            <c:bubble3D val="0"/>
            <c:extLst>
              <c:ext xmlns:c16="http://schemas.microsoft.com/office/drawing/2014/chart" uri="{C3380CC4-5D6E-409C-BE32-E72D297353CC}">
                <c16:uniqueId val="{00000007-A608-4243-BCE5-5DD095F57128}"/>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know where to obtain information on the types of finance and specific providers available</c:v>
                </c:pt>
                <c:pt idx="1">
                  <c:v>Providers give sufficient information about products for me to judge their suitability</c:v>
                </c:pt>
                <c:pt idx="3">
                  <c:v>Banks are generally the only source of finance available to smaller businesses</c:v>
                </c:pt>
                <c:pt idx="4">
                  <c:v>All banks are the same in the way they treat smaller businesses</c:v>
                </c:pt>
              </c:strCache>
            </c:strRef>
          </c:cat>
          <c:val>
            <c:numRef>
              <c:f>Sheet1!$B$2:$B$6</c:f>
              <c:numCache>
                <c:formatCode>General</c:formatCode>
                <c:ptCount val="5"/>
                <c:pt idx="0">
                  <c:v>26</c:v>
                </c:pt>
                <c:pt idx="1">
                  <c:v>12</c:v>
                </c:pt>
                <c:pt idx="3">
                  <c:v>8</c:v>
                </c:pt>
                <c:pt idx="4">
                  <c:v>13</c:v>
                </c:pt>
              </c:numCache>
            </c:numRef>
          </c:val>
          <c:extLst>
            <c:ext xmlns:c16="http://schemas.microsoft.com/office/drawing/2014/chart" uri="{C3380CC4-5D6E-409C-BE32-E72D297353CC}">
              <c16:uniqueId val="{00000008-A608-4243-BCE5-5DD095F57128}"/>
            </c:ext>
          </c:extLst>
        </c:ser>
        <c:ser>
          <c:idx val="1"/>
          <c:order val="1"/>
          <c:tx>
            <c:strRef>
              <c:f>Sheet1!$C$1</c:f>
              <c:strCache>
                <c:ptCount val="1"/>
                <c:pt idx="0">
                  <c:v>% Tend to agree</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A608-4243-BCE5-5DD095F57128}"/>
              </c:ext>
            </c:extLst>
          </c:dPt>
          <c:dPt>
            <c:idx val="1"/>
            <c:invertIfNegative val="0"/>
            <c:bubble3D val="0"/>
            <c:extLst>
              <c:ext xmlns:c16="http://schemas.microsoft.com/office/drawing/2014/chart" uri="{C3380CC4-5D6E-409C-BE32-E72D297353CC}">
                <c16:uniqueId val="{0000000A-A608-4243-BCE5-5DD095F57128}"/>
              </c:ext>
            </c:extLst>
          </c:dPt>
          <c:dPt>
            <c:idx val="2"/>
            <c:invertIfNegative val="0"/>
            <c:bubble3D val="0"/>
            <c:extLst>
              <c:ext xmlns:c16="http://schemas.microsoft.com/office/drawing/2014/chart" uri="{C3380CC4-5D6E-409C-BE32-E72D297353CC}">
                <c16:uniqueId val="{0000000B-A608-4243-BCE5-5DD095F57128}"/>
              </c:ext>
            </c:extLst>
          </c:dPt>
          <c:dPt>
            <c:idx val="3"/>
            <c:invertIfNegative val="0"/>
            <c:bubble3D val="0"/>
            <c:extLst>
              <c:ext xmlns:c16="http://schemas.microsoft.com/office/drawing/2014/chart" uri="{C3380CC4-5D6E-409C-BE32-E72D297353CC}">
                <c16:uniqueId val="{0000000C-A608-4243-BCE5-5DD095F57128}"/>
              </c:ext>
            </c:extLst>
          </c:dPt>
          <c:dPt>
            <c:idx val="4"/>
            <c:invertIfNegative val="0"/>
            <c:bubble3D val="0"/>
            <c:extLst>
              <c:ext xmlns:c16="http://schemas.microsoft.com/office/drawing/2014/chart" uri="{C3380CC4-5D6E-409C-BE32-E72D297353CC}">
                <c16:uniqueId val="{0000000D-A608-4243-BCE5-5DD095F57128}"/>
              </c:ext>
            </c:extLst>
          </c:dPt>
          <c:dPt>
            <c:idx val="5"/>
            <c:invertIfNegative val="0"/>
            <c:bubble3D val="0"/>
            <c:extLst>
              <c:ext xmlns:c16="http://schemas.microsoft.com/office/drawing/2014/chart" uri="{C3380CC4-5D6E-409C-BE32-E72D297353CC}">
                <c16:uniqueId val="{0000000E-A608-4243-BCE5-5DD095F57128}"/>
              </c:ext>
            </c:extLst>
          </c:dPt>
          <c:dPt>
            <c:idx val="6"/>
            <c:invertIfNegative val="0"/>
            <c:bubble3D val="0"/>
            <c:extLst>
              <c:ext xmlns:c16="http://schemas.microsoft.com/office/drawing/2014/chart" uri="{C3380CC4-5D6E-409C-BE32-E72D297353CC}">
                <c16:uniqueId val="{0000000F-A608-4243-BCE5-5DD095F57128}"/>
              </c:ext>
            </c:extLst>
          </c:dPt>
          <c:dPt>
            <c:idx val="7"/>
            <c:invertIfNegative val="0"/>
            <c:bubble3D val="0"/>
            <c:extLst>
              <c:ext xmlns:c16="http://schemas.microsoft.com/office/drawing/2014/chart" uri="{C3380CC4-5D6E-409C-BE32-E72D297353CC}">
                <c16:uniqueId val="{00000010-A608-4243-BCE5-5DD095F57128}"/>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know where to obtain information on the types of finance and specific providers available</c:v>
                </c:pt>
                <c:pt idx="1">
                  <c:v>Providers give sufficient information about products for me to judge their suitability</c:v>
                </c:pt>
                <c:pt idx="3">
                  <c:v>Banks are generally the only source of finance available to smaller businesses</c:v>
                </c:pt>
                <c:pt idx="4">
                  <c:v>All banks are the same in the way they treat smaller businesses</c:v>
                </c:pt>
              </c:strCache>
            </c:strRef>
          </c:cat>
          <c:val>
            <c:numRef>
              <c:f>Sheet1!$C$2:$C$6</c:f>
              <c:numCache>
                <c:formatCode>General</c:formatCode>
                <c:ptCount val="5"/>
                <c:pt idx="0">
                  <c:v>38</c:v>
                </c:pt>
                <c:pt idx="1">
                  <c:v>35</c:v>
                </c:pt>
                <c:pt idx="3">
                  <c:v>14</c:v>
                </c:pt>
                <c:pt idx="4">
                  <c:v>19</c:v>
                </c:pt>
              </c:numCache>
            </c:numRef>
          </c:val>
          <c:extLst>
            <c:ext xmlns:c16="http://schemas.microsoft.com/office/drawing/2014/chart" uri="{C3380CC4-5D6E-409C-BE32-E72D297353CC}">
              <c16:uniqueId val="{00000011-A608-4243-BCE5-5DD095F57128}"/>
            </c:ext>
          </c:extLst>
        </c:ser>
        <c:ser>
          <c:idx val="2"/>
          <c:order val="2"/>
          <c:tx>
            <c:strRef>
              <c:f>Sheet1!$D$1</c:f>
              <c:strCache>
                <c:ptCount val="1"/>
                <c:pt idx="0">
                  <c:v>% Neither agree nor disagree</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A608-4243-BCE5-5DD095F57128}"/>
              </c:ext>
            </c:extLst>
          </c:dPt>
          <c:dPt>
            <c:idx val="1"/>
            <c:invertIfNegative val="0"/>
            <c:bubble3D val="0"/>
            <c:extLst>
              <c:ext xmlns:c16="http://schemas.microsoft.com/office/drawing/2014/chart" uri="{C3380CC4-5D6E-409C-BE32-E72D297353CC}">
                <c16:uniqueId val="{00000013-A608-4243-BCE5-5DD095F57128}"/>
              </c:ext>
            </c:extLst>
          </c:dPt>
          <c:dPt>
            <c:idx val="2"/>
            <c:invertIfNegative val="0"/>
            <c:bubble3D val="0"/>
            <c:extLst>
              <c:ext xmlns:c16="http://schemas.microsoft.com/office/drawing/2014/chart" uri="{C3380CC4-5D6E-409C-BE32-E72D297353CC}">
                <c16:uniqueId val="{00000014-A608-4243-BCE5-5DD095F57128}"/>
              </c:ext>
            </c:extLst>
          </c:dPt>
          <c:dPt>
            <c:idx val="3"/>
            <c:invertIfNegative val="0"/>
            <c:bubble3D val="0"/>
            <c:extLst>
              <c:ext xmlns:c16="http://schemas.microsoft.com/office/drawing/2014/chart" uri="{C3380CC4-5D6E-409C-BE32-E72D297353CC}">
                <c16:uniqueId val="{00000015-A608-4243-BCE5-5DD095F57128}"/>
              </c:ext>
            </c:extLst>
          </c:dPt>
          <c:dPt>
            <c:idx val="4"/>
            <c:invertIfNegative val="0"/>
            <c:bubble3D val="0"/>
            <c:extLst>
              <c:ext xmlns:c16="http://schemas.microsoft.com/office/drawing/2014/chart" uri="{C3380CC4-5D6E-409C-BE32-E72D297353CC}">
                <c16:uniqueId val="{00000016-A608-4243-BCE5-5DD095F57128}"/>
              </c:ext>
            </c:extLst>
          </c:dPt>
          <c:dPt>
            <c:idx val="5"/>
            <c:invertIfNegative val="0"/>
            <c:bubble3D val="0"/>
            <c:extLst>
              <c:ext xmlns:c16="http://schemas.microsoft.com/office/drawing/2014/chart" uri="{C3380CC4-5D6E-409C-BE32-E72D297353CC}">
                <c16:uniqueId val="{00000017-A608-4243-BCE5-5DD095F57128}"/>
              </c:ext>
            </c:extLst>
          </c:dPt>
          <c:dPt>
            <c:idx val="6"/>
            <c:invertIfNegative val="0"/>
            <c:bubble3D val="0"/>
            <c:extLst>
              <c:ext xmlns:c16="http://schemas.microsoft.com/office/drawing/2014/chart" uri="{C3380CC4-5D6E-409C-BE32-E72D297353CC}">
                <c16:uniqueId val="{00000018-A608-4243-BCE5-5DD095F57128}"/>
              </c:ext>
            </c:extLst>
          </c:dPt>
          <c:dPt>
            <c:idx val="7"/>
            <c:invertIfNegative val="0"/>
            <c:bubble3D val="0"/>
            <c:extLst>
              <c:ext xmlns:c16="http://schemas.microsoft.com/office/drawing/2014/chart" uri="{C3380CC4-5D6E-409C-BE32-E72D297353CC}">
                <c16:uniqueId val="{00000019-A608-4243-BCE5-5DD095F57128}"/>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know where to obtain information on the types of finance and specific providers available</c:v>
                </c:pt>
                <c:pt idx="1">
                  <c:v>Providers give sufficient information about products for me to judge their suitability</c:v>
                </c:pt>
                <c:pt idx="3">
                  <c:v>Banks are generally the only source of finance available to smaller businesses</c:v>
                </c:pt>
                <c:pt idx="4">
                  <c:v>All banks are the same in the way they treat smaller businesses</c:v>
                </c:pt>
              </c:strCache>
            </c:strRef>
          </c:cat>
          <c:val>
            <c:numRef>
              <c:f>Sheet1!$D$2:$D$6</c:f>
              <c:numCache>
                <c:formatCode>General</c:formatCode>
                <c:ptCount val="5"/>
                <c:pt idx="0">
                  <c:v>13</c:v>
                </c:pt>
                <c:pt idx="1">
                  <c:v>21</c:v>
                </c:pt>
                <c:pt idx="3">
                  <c:v>7</c:v>
                </c:pt>
                <c:pt idx="4">
                  <c:v>12</c:v>
                </c:pt>
              </c:numCache>
            </c:numRef>
          </c:val>
          <c:extLst>
            <c:ext xmlns:c16="http://schemas.microsoft.com/office/drawing/2014/chart" uri="{C3380CC4-5D6E-409C-BE32-E72D297353CC}">
              <c16:uniqueId val="{0000001A-A608-4243-BCE5-5DD095F57128}"/>
            </c:ext>
          </c:extLst>
        </c:ser>
        <c:ser>
          <c:idx val="3"/>
          <c:order val="3"/>
          <c:tx>
            <c:strRef>
              <c:f>Sheet1!$E$1</c:f>
              <c:strCache>
                <c:ptCount val="1"/>
                <c:pt idx="0">
                  <c:v>% Tend to disagree</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A608-4243-BCE5-5DD095F57128}"/>
              </c:ext>
            </c:extLst>
          </c:dPt>
          <c:dPt>
            <c:idx val="1"/>
            <c:invertIfNegative val="0"/>
            <c:bubble3D val="0"/>
            <c:extLst>
              <c:ext xmlns:c16="http://schemas.microsoft.com/office/drawing/2014/chart" uri="{C3380CC4-5D6E-409C-BE32-E72D297353CC}">
                <c16:uniqueId val="{0000001C-A608-4243-BCE5-5DD095F57128}"/>
              </c:ext>
            </c:extLst>
          </c:dPt>
          <c:dPt>
            <c:idx val="2"/>
            <c:invertIfNegative val="0"/>
            <c:bubble3D val="0"/>
            <c:extLst>
              <c:ext xmlns:c16="http://schemas.microsoft.com/office/drawing/2014/chart" uri="{C3380CC4-5D6E-409C-BE32-E72D297353CC}">
                <c16:uniqueId val="{0000001D-A608-4243-BCE5-5DD095F57128}"/>
              </c:ext>
            </c:extLst>
          </c:dPt>
          <c:dPt>
            <c:idx val="3"/>
            <c:invertIfNegative val="0"/>
            <c:bubble3D val="0"/>
            <c:extLst>
              <c:ext xmlns:c16="http://schemas.microsoft.com/office/drawing/2014/chart" uri="{C3380CC4-5D6E-409C-BE32-E72D297353CC}">
                <c16:uniqueId val="{0000001E-A608-4243-BCE5-5DD095F57128}"/>
              </c:ext>
            </c:extLst>
          </c:dPt>
          <c:dPt>
            <c:idx val="4"/>
            <c:invertIfNegative val="0"/>
            <c:bubble3D val="0"/>
            <c:extLst>
              <c:ext xmlns:c16="http://schemas.microsoft.com/office/drawing/2014/chart" uri="{C3380CC4-5D6E-409C-BE32-E72D297353CC}">
                <c16:uniqueId val="{0000001F-A608-4243-BCE5-5DD095F57128}"/>
              </c:ext>
            </c:extLst>
          </c:dPt>
          <c:dPt>
            <c:idx val="5"/>
            <c:invertIfNegative val="0"/>
            <c:bubble3D val="0"/>
            <c:extLst>
              <c:ext xmlns:c16="http://schemas.microsoft.com/office/drawing/2014/chart" uri="{C3380CC4-5D6E-409C-BE32-E72D297353CC}">
                <c16:uniqueId val="{00000020-A608-4243-BCE5-5DD095F57128}"/>
              </c:ext>
            </c:extLst>
          </c:dPt>
          <c:dPt>
            <c:idx val="6"/>
            <c:invertIfNegative val="0"/>
            <c:bubble3D val="0"/>
            <c:extLst>
              <c:ext xmlns:c16="http://schemas.microsoft.com/office/drawing/2014/chart" uri="{C3380CC4-5D6E-409C-BE32-E72D297353CC}">
                <c16:uniqueId val="{00000021-A608-4243-BCE5-5DD095F57128}"/>
              </c:ext>
            </c:extLst>
          </c:dPt>
          <c:dPt>
            <c:idx val="7"/>
            <c:invertIfNegative val="0"/>
            <c:bubble3D val="0"/>
            <c:extLst>
              <c:ext xmlns:c16="http://schemas.microsoft.com/office/drawing/2014/chart" uri="{C3380CC4-5D6E-409C-BE32-E72D297353CC}">
                <c16:uniqueId val="{00000022-A608-4243-BCE5-5DD095F57128}"/>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know where to obtain information on the types of finance and specific providers available</c:v>
                </c:pt>
                <c:pt idx="1">
                  <c:v>Providers give sufficient information about products for me to judge their suitability</c:v>
                </c:pt>
                <c:pt idx="3">
                  <c:v>Banks are generally the only source of finance available to smaller businesses</c:v>
                </c:pt>
                <c:pt idx="4">
                  <c:v>All banks are the same in the way they treat smaller businesses</c:v>
                </c:pt>
              </c:strCache>
            </c:strRef>
          </c:cat>
          <c:val>
            <c:numRef>
              <c:f>Sheet1!$E$2:$E$6</c:f>
              <c:numCache>
                <c:formatCode>General</c:formatCode>
                <c:ptCount val="5"/>
                <c:pt idx="0">
                  <c:v>13</c:v>
                </c:pt>
                <c:pt idx="1">
                  <c:v>18</c:v>
                </c:pt>
                <c:pt idx="3">
                  <c:v>31</c:v>
                </c:pt>
                <c:pt idx="4">
                  <c:v>27</c:v>
                </c:pt>
              </c:numCache>
            </c:numRef>
          </c:val>
          <c:extLst>
            <c:ext xmlns:c16="http://schemas.microsoft.com/office/drawing/2014/chart" uri="{C3380CC4-5D6E-409C-BE32-E72D297353CC}">
              <c16:uniqueId val="{00000023-A608-4243-BCE5-5DD095F57128}"/>
            </c:ext>
          </c:extLst>
        </c:ser>
        <c:ser>
          <c:idx val="4"/>
          <c:order val="4"/>
          <c:tx>
            <c:strRef>
              <c:f>Sheet1!$F$1</c:f>
              <c:strCache>
                <c:ptCount val="1"/>
                <c:pt idx="0">
                  <c:v>% Strongly disagree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know where to obtain information on the types of finance and specific providers available</c:v>
                </c:pt>
                <c:pt idx="1">
                  <c:v>Providers give sufficient information about products for me to judge their suitability</c:v>
                </c:pt>
                <c:pt idx="3">
                  <c:v>Banks are generally the only source of finance available to smaller businesses</c:v>
                </c:pt>
                <c:pt idx="4">
                  <c:v>All banks are the same in the way they treat smaller businesses</c:v>
                </c:pt>
              </c:strCache>
            </c:strRef>
          </c:cat>
          <c:val>
            <c:numRef>
              <c:f>Sheet1!$F$2:$F$6</c:f>
              <c:numCache>
                <c:formatCode>General</c:formatCode>
                <c:ptCount val="5"/>
                <c:pt idx="0">
                  <c:v>6</c:v>
                </c:pt>
                <c:pt idx="1">
                  <c:v>8</c:v>
                </c:pt>
                <c:pt idx="3">
                  <c:v>37</c:v>
                </c:pt>
                <c:pt idx="4">
                  <c:v>20</c:v>
                </c:pt>
              </c:numCache>
            </c:numRef>
          </c:val>
          <c:extLst>
            <c:ext xmlns:c16="http://schemas.microsoft.com/office/drawing/2014/chart" uri="{C3380CC4-5D6E-409C-BE32-E72D297353CC}">
              <c16:uniqueId val="{00000024-A608-4243-BCE5-5DD095F57128}"/>
            </c:ext>
          </c:extLst>
        </c:ser>
        <c:ser>
          <c:idx val="5"/>
          <c:order val="5"/>
          <c:tx>
            <c:strRef>
              <c:f>Sheet1!$G$1</c:f>
              <c:strCache>
                <c:ptCount val="1"/>
                <c:pt idx="0">
                  <c:v>% Don't know</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 know where to obtain information on the types of finance and specific providers available</c:v>
                </c:pt>
                <c:pt idx="1">
                  <c:v>Providers give sufficient information about products for me to judge their suitability</c:v>
                </c:pt>
                <c:pt idx="3">
                  <c:v>Banks are generally the only source of finance available to smaller businesses</c:v>
                </c:pt>
                <c:pt idx="4">
                  <c:v>All banks are the same in the way they treat smaller businesses</c:v>
                </c:pt>
              </c:strCache>
            </c:strRef>
          </c:cat>
          <c:val>
            <c:numRef>
              <c:f>Sheet1!$G$2:$G$6</c:f>
              <c:numCache>
                <c:formatCode>General</c:formatCode>
                <c:ptCount val="5"/>
                <c:pt idx="0">
                  <c:v>2</c:v>
                </c:pt>
                <c:pt idx="1">
                  <c:v>7</c:v>
                </c:pt>
                <c:pt idx="3">
                  <c:v>3</c:v>
                </c:pt>
                <c:pt idx="4">
                  <c:v>9</c:v>
                </c:pt>
              </c:numCache>
            </c:numRef>
          </c:val>
          <c:extLst>
            <c:ext xmlns:c16="http://schemas.microsoft.com/office/drawing/2014/chart" uri="{C3380CC4-5D6E-409C-BE32-E72D297353CC}">
              <c16:uniqueId val="{00000025-A608-4243-BCE5-5DD095F57128}"/>
            </c:ext>
          </c:extLst>
        </c:ser>
        <c:dLbls>
          <c:showLegendKey val="0"/>
          <c:showVal val="0"/>
          <c:showCatName val="0"/>
          <c:showSerName val="0"/>
          <c:showPercent val="0"/>
          <c:showBubbleSize val="0"/>
        </c:dLbls>
        <c:gapWidth val="37"/>
        <c:overlap val="100"/>
        <c:axId val="218020096"/>
        <c:axId val="218036864"/>
      </c:barChart>
      <c:catAx>
        <c:axId val="218020096"/>
        <c:scaling>
          <c:orientation val="maxMin"/>
        </c:scaling>
        <c:delete val="0"/>
        <c:axPos val="l"/>
        <c:numFmt formatCode="General" sourceLinked="1"/>
        <c:majorTickMark val="none"/>
        <c:minorTickMark val="none"/>
        <c:tickLblPos val="nextTo"/>
        <c:spPr>
          <a:ln>
            <a:noFill/>
          </a:ln>
        </c:spPr>
        <c:txPr>
          <a:bodyPr/>
          <a:lstStyle/>
          <a:p>
            <a:pPr>
              <a:defRPr sz="1050">
                <a:solidFill>
                  <a:srgbClr val="424242"/>
                </a:solidFill>
                <a:latin typeface="Verdana" panose="020B0604030504040204" pitchFamily="34" charset="0"/>
              </a:defRPr>
            </a:pPr>
            <a:endParaRPr lang="en-US"/>
          </a:p>
        </c:txPr>
        <c:crossAx val="218036864"/>
        <c:crosses val="autoZero"/>
        <c:auto val="1"/>
        <c:lblAlgn val="ctr"/>
        <c:lblOffset val="100"/>
        <c:noMultiLvlLbl val="0"/>
      </c:catAx>
      <c:valAx>
        <c:axId val="218036864"/>
        <c:scaling>
          <c:orientation val="minMax"/>
          <c:max val="1"/>
        </c:scaling>
        <c:delete val="0"/>
        <c:axPos val="b"/>
        <c:numFmt formatCode="0%" sourceLinked="1"/>
        <c:majorTickMark val="out"/>
        <c:minorTickMark val="none"/>
        <c:tickLblPos val="nextTo"/>
        <c:txPr>
          <a:bodyPr/>
          <a:lstStyle/>
          <a:p>
            <a:pPr>
              <a:defRPr sz="1000">
                <a:solidFill>
                  <a:schemeClr val="bg1">
                    <a:lumMod val="50000"/>
                  </a:schemeClr>
                </a:solidFill>
                <a:latin typeface="Verdana" panose="020B0604030504040204" pitchFamily="34" charset="0"/>
                <a:cs typeface="Calibri" panose="020F0502020204030204" pitchFamily="34" charset="0"/>
              </a:defRPr>
            </a:pPr>
            <a:endParaRPr lang="en-US"/>
          </a:p>
        </c:txPr>
        <c:crossAx val="218020096"/>
        <c:crosses val="max"/>
        <c:crossBetween val="between"/>
        <c:majorUnit val="0.1"/>
      </c:valAx>
      <c:spPr>
        <a:noFill/>
        <a:ln w="25400">
          <a:noFill/>
        </a:ln>
      </c:spPr>
    </c:plotArea>
    <c:legend>
      <c:legendPos val="b"/>
      <c:layout>
        <c:manualLayout>
          <c:xMode val="edge"/>
          <c:yMode val="edge"/>
          <c:x val="6.3736506920488822E-2"/>
          <c:y val="0.86026470766134577"/>
          <c:w val="0.92102993724769178"/>
          <c:h val="0.13861705709487199"/>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33695376955474"/>
          <c:y val="0"/>
          <c:w val="0.73884156000153944"/>
          <c:h val="0.63007977662801851"/>
        </c:manualLayout>
      </c:layout>
      <c:barChart>
        <c:barDir val="bar"/>
        <c:grouping val="stacked"/>
        <c:varyColors val="0"/>
        <c:ser>
          <c:idx val="0"/>
          <c:order val="0"/>
          <c:tx>
            <c:strRef>
              <c:f>Sheet1!$B$1</c:f>
              <c:strCache>
                <c:ptCount val="1"/>
                <c:pt idx="0">
                  <c:v>Very easy</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893B-464E-82FB-D0EDB5FE1783}"/>
              </c:ext>
            </c:extLst>
          </c:dPt>
          <c:dPt>
            <c:idx val="1"/>
            <c:invertIfNegative val="0"/>
            <c:bubble3D val="0"/>
            <c:extLst>
              <c:ext xmlns:c16="http://schemas.microsoft.com/office/drawing/2014/chart" uri="{C3380CC4-5D6E-409C-BE32-E72D297353CC}">
                <c16:uniqueId val="{00000001-893B-464E-82FB-D0EDB5FE1783}"/>
              </c:ext>
            </c:extLst>
          </c:dPt>
          <c:dPt>
            <c:idx val="2"/>
            <c:invertIfNegative val="0"/>
            <c:bubble3D val="0"/>
            <c:extLst>
              <c:ext xmlns:c16="http://schemas.microsoft.com/office/drawing/2014/chart" uri="{C3380CC4-5D6E-409C-BE32-E72D297353CC}">
                <c16:uniqueId val="{00000002-893B-464E-82FB-D0EDB5FE1783}"/>
              </c:ext>
            </c:extLst>
          </c:dPt>
          <c:dPt>
            <c:idx val="3"/>
            <c:invertIfNegative val="0"/>
            <c:bubble3D val="0"/>
            <c:extLst>
              <c:ext xmlns:c16="http://schemas.microsoft.com/office/drawing/2014/chart" uri="{C3380CC4-5D6E-409C-BE32-E72D297353CC}">
                <c16:uniqueId val="{00000003-893B-464E-82FB-D0EDB5FE1783}"/>
              </c:ext>
            </c:extLst>
          </c:dPt>
          <c:dPt>
            <c:idx val="4"/>
            <c:invertIfNegative val="0"/>
            <c:bubble3D val="0"/>
            <c:extLst>
              <c:ext xmlns:c16="http://schemas.microsoft.com/office/drawing/2014/chart" uri="{C3380CC4-5D6E-409C-BE32-E72D297353CC}">
                <c16:uniqueId val="{00000004-893B-464E-82FB-D0EDB5FE1783}"/>
              </c:ext>
            </c:extLst>
          </c:dPt>
          <c:dPt>
            <c:idx val="5"/>
            <c:invertIfNegative val="0"/>
            <c:bubble3D val="0"/>
            <c:extLst>
              <c:ext xmlns:c16="http://schemas.microsoft.com/office/drawing/2014/chart" uri="{C3380CC4-5D6E-409C-BE32-E72D297353CC}">
                <c16:uniqueId val="{00000005-893B-464E-82FB-D0EDB5FE1783}"/>
              </c:ext>
            </c:extLst>
          </c:dPt>
          <c:dPt>
            <c:idx val="6"/>
            <c:invertIfNegative val="0"/>
            <c:bubble3D val="0"/>
            <c:extLst>
              <c:ext xmlns:c16="http://schemas.microsoft.com/office/drawing/2014/chart" uri="{C3380CC4-5D6E-409C-BE32-E72D297353CC}">
                <c16:uniqueId val="{00000006-893B-464E-82FB-D0EDB5FE1783}"/>
              </c:ext>
            </c:extLst>
          </c:dPt>
          <c:dPt>
            <c:idx val="7"/>
            <c:invertIfNegative val="0"/>
            <c:bubble3D val="0"/>
            <c:extLst>
              <c:ext xmlns:c16="http://schemas.microsoft.com/office/drawing/2014/chart" uri="{C3380CC4-5D6E-409C-BE32-E72D297353CC}">
                <c16:uniqueId val="{00000007-893B-464E-82FB-D0EDB5FE178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Ease of moving business banking needs to another bank</c:v>
                </c:pt>
              </c:strCache>
            </c:strRef>
          </c:cat>
          <c:val>
            <c:numRef>
              <c:f>Sheet1!$B$2:$B$2</c:f>
              <c:numCache>
                <c:formatCode>General</c:formatCode>
                <c:ptCount val="1"/>
                <c:pt idx="0">
                  <c:v>17</c:v>
                </c:pt>
              </c:numCache>
            </c:numRef>
          </c:val>
          <c:extLst>
            <c:ext xmlns:c16="http://schemas.microsoft.com/office/drawing/2014/chart" uri="{C3380CC4-5D6E-409C-BE32-E72D297353CC}">
              <c16:uniqueId val="{00000008-893B-464E-82FB-D0EDB5FE1783}"/>
            </c:ext>
          </c:extLst>
        </c:ser>
        <c:ser>
          <c:idx val="1"/>
          <c:order val="1"/>
          <c:tx>
            <c:strRef>
              <c:f>Sheet1!$C$1</c:f>
              <c:strCache>
                <c:ptCount val="1"/>
                <c:pt idx="0">
                  <c:v>Fairly easy</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893B-464E-82FB-D0EDB5FE1783}"/>
              </c:ext>
            </c:extLst>
          </c:dPt>
          <c:dPt>
            <c:idx val="1"/>
            <c:invertIfNegative val="0"/>
            <c:bubble3D val="0"/>
            <c:extLst>
              <c:ext xmlns:c16="http://schemas.microsoft.com/office/drawing/2014/chart" uri="{C3380CC4-5D6E-409C-BE32-E72D297353CC}">
                <c16:uniqueId val="{0000000A-893B-464E-82FB-D0EDB5FE1783}"/>
              </c:ext>
            </c:extLst>
          </c:dPt>
          <c:dPt>
            <c:idx val="2"/>
            <c:invertIfNegative val="0"/>
            <c:bubble3D val="0"/>
            <c:extLst>
              <c:ext xmlns:c16="http://schemas.microsoft.com/office/drawing/2014/chart" uri="{C3380CC4-5D6E-409C-BE32-E72D297353CC}">
                <c16:uniqueId val="{0000000B-893B-464E-82FB-D0EDB5FE1783}"/>
              </c:ext>
            </c:extLst>
          </c:dPt>
          <c:dPt>
            <c:idx val="3"/>
            <c:invertIfNegative val="0"/>
            <c:bubble3D val="0"/>
            <c:extLst>
              <c:ext xmlns:c16="http://schemas.microsoft.com/office/drawing/2014/chart" uri="{C3380CC4-5D6E-409C-BE32-E72D297353CC}">
                <c16:uniqueId val="{0000000C-893B-464E-82FB-D0EDB5FE1783}"/>
              </c:ext>
            </c:extLst>
          </c:dPt>
          <c:dPt>
            <c:idx val="4"/>
            <c:invertIfNegative val="0"/>
            <c:bubble3D val="0"/>
            <c:extLst>
              <c:ext xmlns:c16="http://schemas.microsoft.com/office/drawing/2014/chart" uri="{C3380CC4-5D6E-409C-BE32-E72D297353CC}">
                <c16:uniqueId val="{0000000D-893B-464E-82FB-D0EDB5FE1783}"/>
              </c:ext>
            </c:extLst>
          </c:dPt>
          <c:dPt>
            <c:idx val="5"/>
            <c:invertIfNegative val="0"/>
            <c:bubble3D val="0"/>
            <c:extLst>
              <c:ext xmlns:c16="http://schemas.microsoft.com/office/drawing/2014/chart" uri="{C3380CC4-5D6E-409C-BE32-E72D297353CC}">
                <c16:uniqueId val="{0000000E-893B-464E-82FB-D0EDB5FE1783}"/>
              </c:ext>
            </c:extLst>
          </c:dPt>
          <c:dPt>
            <c:idx val="6"/>
            <c:invertIfNegative val="0"/>
            <c:bubble3D val="0"/>
            <c:extLst>
              <c:ext xmlns:c16="http://schemas.microsoft.com/office/drawing/2014/chart" uri="{C3380CC4-5D6E-409C-BE32-E72D297353CC}">
                <c16:uniqueId val="{0000000F-893B-464E-82FB-D0EDB5FE1783}"/>
              </c:ext>
            </c:extLst>
          </c:dPt>
          <c:dPt>
            <c:idx val="7"/>
            <c:invertIfNegative val="0"/>
            <c:bubble3D val="0"/>
            <c:extLst>
              <c:ext xmlns:c16="http://schemas.microsoft.com/office/drawing/2014/chart" uri="{C3380CC4-5D6E-409C-BE32-E72D297353CC}">
                <c16:uniqueId val="{00000010-893B-464E-82FB-D0EDB5FE178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Ease of moving business banking needs to another bank</c:v>
                </c:pt>
              </c:strCache>
            </c:strRef>
          </c:cat>
          <c:val>
            <c:numRef>
              <c:f>Sheet1!$C$2:$C$2</c:f>
              <c:numCache>
                <c:formatCode>General</c:formatCode>
                <c:ptCount val="1"/>
                <c:pt idx="0">
                  <c:v>39</c:v>
                </c:pt>
              </c:numCache>
            </c:numRef>
          </c:val>
          <c:extLst>
            <c:ext xmlns:c16="http://schemas.microsoft.com/office/drawing/2014/chart" uri="{C3380CC4-5D6E-409C-BE32-E72D297353CC}">
              <c16:uniqueId val="{00000011-893B-464E-82FB-D0EDB5FE1783}"/>
            </c:ext>
          </c:extLst>
        </c:ser>
        <c:ser>
          <c:idx val="2"/>
          <c:order val="2"/>
          <c:tx>
            <c:strRef>
              <c:f>Sheet1!$D$1</c:f>
              <c:strCache>
                <c:ptCount val="1"/>
                <c:pt idx="0">
                  <c:v>% Neither/nor</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893B-464E-82FB-D0EDB5FE1783}"/>
              </c:ext>
            </c:extLst>
          </c:dPt>
          <c:dPt>
            <c:idx val="1"/>
            <c:invertIfNegative val="0"/>
            <c:bubble3D val="0"/>
            <c:extLst>
              <c:ext xmlns:c16="http://schemas.microsoft.com/office/drawing/2014/chart" uri="{C3380CC4-5D6E-409C-BE32-E72D297353CC}">
                <c16:uniqueId val="{00000013-893B-464E-82FB-D0EDB5FE1783}"/>
              </c:ext>
            </c:extLst>
          </c:dPt>
          <c:dPt>
            <c:idx val="2"/>
            <c:invertIfNegative val="0"/>
            <c:bubble3D val="0"/>
            <c:extLst>
              <c:ext xmlns:c16="http://schemas.microsoft.com/office/drawing/2014/chart" uri="{C3380CC4-5D6E-409C-BE32-E72D297353CC}">
                <c16:uniqueId val="{00000014-893B-464E-82FB-D0EDB5FE1783}"/>
              </c:ext>
            </c:extLst>
          </c:dPt>
          <c:dPt>
            <c:idx val="3"/>
            <c:invertIfNegative val="0"/>
            <c:bubble3D val="0"/>
            <c:extLst>
              <c:ext xmlns:c16="http://schemas.microsoft.com/office/drawing/2014/chart" uri="{C3380CC4-5D6E-409C-BE32-E72D297353CC}">
                <c16:uniqueId val="{00000015-893B-464E-82FB-D0EDB5FE1783}"/>
              </c:ext>
            </c:extLst>
          </c:dPt>
          <c:dPt>
            <c:idx val="4"/>
            <c:invertIfNegative val="0"/>
            <c:bubble3D val="0"/>
            <c:extLst>
              <c:ext xmlns:c16="http://schemas.microsoft.com/office/drawing/2014/chart" uri="{C3380CC4-5D6E-409C-BE32-E72D297353CC}">
                <c16:uniqueId val="{00000016-893B-464E-82FB-D0EDB5FE1783}"/>
              </c:ext>
            </c:extLst>
          </c:dPt>
          <c:dPt>
            <c:idx val="5"/>
            <c:invertIfNegative val="0"/>
            <c:bubble3D val="0"/>
            <c:extLst>
              <c:ext xmlns:c16="http://schemas.microsoft.com/office/drawing/2014/chart" uri="{C3380CC4-5D6E-409C-BE32-E72D297353CC}">
                <c16:uniqueId val="{00000017-893B-464E-82FB-D0EDB5FE1783}"/>
              </c:ext>
            </c:extLst>
          </c:dPt>
          <c:dPt>
            <c:idx val="6"/>
            <c:invertIfNegative val="0"/>
            <c:bubble3D val="0"/>
            <c:extLst>
              <c:ext xmlns:c16="http://schemas.microsoft.com/office/drawing/2014/chart" uri="{C3380CC4-5D6E-409C-BE32-E72D297353CC}">
                <c16:uniqueId val="{00000018-893B-464E-82FB-D0EDB5FE1783}"/>
              </c:ext>
            </c:extLst>
          </c:dPt>
          <c:dPt>
            <c:idx val="7"/>
            <c:invertIfNegative val="0"/>
            <c:bubble3D val="0"/>
            <c:extLst>
              <c:ext xmlns:c16="http://schemas.microsoft.com/office/drawing/2014/chart" uri="{C3380CC4-5D6E-409C-BE32-E72D297353CC}">
                <c16:uniqueId val="{00000019-893B-464E-82FB-D0EDB5FE178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Ease of moving business banking needs to another bank</c:v>
                </c:pt>
              </c:strCache>
            </c:strRef>
          </c:cat>
          <c:val>
            <c:numRef>
              <c:f>Sheet1!$D$2:$D$2</c:f>
              <c:numCache>
                <c:formatCode>General</c:formatCode>
                <c:ptCount val="1"/>
                <c:pt idx="0">
                  <c:v>11</c:v>
                </c:pt>
              </c:numCache>
            </c:numRef>
          </c:val>
          <c:extLst>
            <c:ext xmlns:c16="http://schemas.microsoft.com/office/drawing/2014/chart" uri="{C3380CC4-5D6E-409C-BE32-E72D297353CC}">
              <c16:uniqueId val="{0000001A-893B-464E-82FB-D0EDB5FE1783}"/>
            </c:ext>
          </c:extLst>
        </c:ser>
        <c:ser>
          <c:idx val="3"/>
          <c:order val="3"/>
          <c:tx>
            <c:strRef>
              <c:f>Sheet1!$E$1</c:f>
              <c:strCache>
                <c:ptCount val="1"/>
                <c:pt idx="0">
                  <c:v>Fairly difficult</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893B-464E-82FB-D0EDB5FE1783}"/>
              </c:ext>
            </c:extLst>
          </c:dPt>
          <c:dPt>
            <c:idx val="1"/>
            <c:invertIfNegative val="0"/>
            <c:bubble3D val="0"/>
            <c:extLst>
              <c:ext xmlns:c16="http://schemas.microsoft.com/office/drawing/2014/chart" uri="{C3380CC4-5D6E-409C-BE32-E72D297353CC}">
                <c16:uniqueId val="{0000001C-893B-464E-82FB-D0EDB5FE1783}"/>
              </c:ext>
            </c:extLst>
          </c:dPt>
          <c:dPt>
            <c:idx val="2"/>
            <c:invertIfNegative val="0"/>
            <c:bubble3D val="0"/>
            <c:extLst>
              <c:ext xmlns:c16="http://schemas.microsoft.com/office/drawing/2014/chart" uri="{C3380CC4-5D6E-409C-BE32-E72D297353CC}">
                <c16:uniqueId val="{0000001D-893B-464E-82FB-D0EDB5FE1783}"/>
              </c:ext>
            </c:extLst>
          </c:dPt>
          <c:dPt>
            <c:idx val="3"/>
            <c:invertIfNegative val="0"/>
            <c:bubble3D val="0"/>
            <c:extLst>
              <c:ext xmlns:c16="http://schemas.microsoft.com/office/drawing/2014/chart" uri="{C3380CC4-5D6E-409C-BE32-E72D297353CC}">
                <c16:uniqueId val="{0000001E-893B-464E-82FB-D0EDB5FE1783}"/>
              </c:ext>
            </c:extLst>
          </c:dPt>
          <c:dPt>
            <c:idx val="4"/>
            <c:invertIfNegative val="0"/>
            <c:bubble3D val="0"/>
            <c:extLst>
              <c:ext xmlns:c16="http://schemas.microsoft.com/office/drawing/2014/chart" uri="{C3380CC4-5D6E-409C-BE32-E72D297353CC}">
                <c16:uniqueId val="{0000001F-893B-464E-82FB-D0EDB5FE1783}"/>
              </c:ext>
            </c:extLst>
          </c:dPt>
          <c:dPt>
            <c:idx val="5"/>
            <c:invertIfNegative val="0"/>
            <c:bubble3D val="0"/>
            <c:extLst>
              <c:ext xmlns:c16="http://schemas.microsoft.com/office/drawing/2014/chart" uri="{C3380CC4-5D6E-409C-BE32-E72D297353CC}">
                <c16:uniqueId val="{00000020-893B-464E-82FB-D0EDB5FE1783}"/>
              </c:ext>
            </c:extLst>
          </c:dPt>
          <c:dPt>
            <c:idx val="6"/>
            <c:invertIfNegative val="0"/>
            <c:bubble3D val="0"/>
            <c:extLst>
              <c:ext xmlns:c16="http://schemas.microsoft.com/office/drawing/2014/chart" uri="{C3380CC4-5D6E-409C-BE32-E72D297353CC}">
                <c16:uniqueId val="{00000021-893B-464E-82FB-D0EDB5FE1783}"/>
              </c:ext>
            </c:extLst>
          </c:dPt>
          <c:dPt>
            <c:idx val="7"/>
            <c:invertIfNegative val="0"/>
            <c:bubble3D val="0"/>
            <c:extLst>
              <c:ext xmlns:c16="http://schemas.microsoft.com/office/drawing/2014/chart" uri="{C3380CC4-5D6E-409C-BE32-E72D297353CC}">
                <c16:uniqueId val="{00000022-893B-464E-82FB-D0EDB5FE178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Ease of moving business banking needs to another bank</c:v>
                </c:pt>
              </c:strCache>
            </c:strRef>
          </c:cat>
          <c:val>
            <c:numRef>
              <c:f>Sheet1!$E$2:$E$2</c:f>
              <c:numCache>
                <c:formatCode>General</c:formatCode>
                <c:ptCount val="1"/>
                <c:pt idx="0">
                  <c:v>21</c:v>
                </c:pt>
              </c:numCache>
            </c:numRef>
          </c:val>
          <c:extLst>
            <c:ext xmlns:c16="http://schemas.microsoft.com/office/drawing/2014/chart" uri="{C3380CC4-5D6E-409C-BE32-E72D297353CC}">
              <c16:uniqueId val="{00000023-893B-464E-82FB-D0EDB5FE1783}"/>
            </c:ext>
          </c:extLst>
        </c:ser>
        <c:ser>
          <c:idx val="4"/>
          <c:order val="4"/>
          <c:tx>
            <c:strRef>
              <c:f>Sheet1!$F$1</c:f>
              <c:strCache>
                <c:ptCount val="1"/>
                <c:pt idx="0">
                  <c:v>Very difficult</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Ease of moving business banking needs to another bank</c:v>
                </c:pt>
              </c:strCache>
            </c:strRef>
          </c:cat>
          <c:val>
            <c:numRef>
              <c:f>Sheet1!$F$2:$F$2</c:f>
              <c:numCache>
                <c:formatCode>General</c:formatCode>
                <c:ptCount val="1"/>
                <c:pt idx="0">
                  <c:v>7</c:v>
                </c:pt>
              </c:numCache>
            </c:numRef>
          </c:val>
          <c:extLst>
            <c:ext xmlns:c16="http://schemas.microsoft.com/office/drawing/2014/chart" uri="{C3380CC4-5D6E-409C-BE32-E72D297353CC}">
              <c16:uniqueId val="{00000024-893B-464E-82FB-D0EDB5FE1783}"/>
            </c:ext>
          </c:extLst>
        </c:ser>
        <c:ser>
          <c:idx val="5"/>
          <c:order val="5"/>
          <c:tx>
            <c:strRef>
              <c:f>Sheet1!$G$1</c:f>
              <c:strCache>
                <c:ptCount val="1"/>
                <c:pt idx="0">
                  <c:v>% Don't know/Refused</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Ease of moving business banking needs to another bank</c:v>
                </c:pt>
              </c:strCache>
            </c:strRef>
          </c:cat>
          <c:val>
            <c:numRef>
              <c:f>Sheet1!$G$2:$G$2</c:f>
              <c:numCache>
                <c:formatCode>General</c:formatCode>
                <c:ptCount val="1"/>
                <c:pt idx="0">
                  <c:v>4</c:v>
                </c:pt>
              </c:numCache>
            </c:numRef>
          </c:val>
          <c:extLst>
            <c:ext xmlns:c16="http://schemas.microsoft.com/office/drawing/2014/chart" uri="{C3380CC4-5D6E-409C-BE32-E72D297353CC}">
              <c16:uniqueId val="{00000025-893B-464E-82FB-D0EDB5FE1783}"/>
            </c:ext>
          </c:extLst>
        </c:ser>
        <c:dLbls>
          <c:showLegendKey val="0"/>
          <c:showVal val="1"/>
          <c:showCatName val="0"/>
          <c:showSerName val="0"/>
          <c:showPercent val="0"/>
          <c:showBubbleSize val="0"/>
        </c:dLbls>
        <c:gapWidth val="37"/>
        <c:overlap val="100"/>
        <c:axId val="218020096"/>
        <c:axId val="218036864"/>
      </c:barChart>
      <c:catAx>
        <c:axId val="218020096"/>
        <c:scaling>
          <c:orientation val="maxMin"/>
        </c:scaling>
        <c:delete val="1"/>
        <c:axPos val="l"/>
        <c:numFmt formatCode="General" sourceLinked="1"/>
        <c:majorTickMark val="none"/>
        <c:minorTickMark val="none"/>
        <c:tickLblPos val="nextTo"/>
        <c:crossAx val="218036864"/>
        <c:crosses val="autoZero"/>
        <c:auto val="1"/>
        <c:lblAlgn val="ctr"/>
        <c:lblOffset val="100"/>
        <c:noMultiLvlLbl val="0"/>
      </c:catAx>
      <c:valAx>
        <c:axId val="218036864"/>
        <c:scaling>
          <c:orientation val="minMax"/>
          <c:max val="100"/>
        </c:scaling>
        <c:delete val="0"/>
        <c:axPos val="b"/>
        <c:numFmt formatCode="General"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218020096"/>
        <c:crosses val="max"/>
        <c:crossBetween val="between"/>
        <c:majorUnit val="10"/>
      </c:valAx>
      <c:spPr>
        <a:noFill/>
        <a:ln w="25400">
          <a:noFill/>
        </a:ln>
      </c:spPr>
    </c:plotArea>
    <c:legend>
      <c:legendPos val="b"/>
      <c:layout>
        <c:manualLayout>
          <c:xMode val="edge"/>
          <c:yMode val="edge"/>
          <c:x val="7.6599116024785335E-2"/>
          <c:y val="0.76603440644913157"/>
          <c:w val="0.92102993724769178"/>
          <c:h val="0.1889652102262002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586308956917851E-3"/>
          <c:y val="0"/>
          <c:w val="0.99458387836303974"/>
          <c:h val="0.74404958000400201"/>
        </c:manualLayout>
      </c:layout>
      <c:barChart>
        <c:barDir val="col"/>
        <c:grouping val="clustered"/>
        <c:varyColors val="0"/>
        <c:ser>
          <c:idx val="0"/>
          <c:order val="0"/>
          <c:spPr>
            <a:solidFill>
              <a:srgbClr val="212952"/>
            </a:solidFill>
          </c:spPr>
          <c:invertIfNegative val="0"/>
          <c:dPt>
            <c:idx val="0"/>
            <c:invertIfNegative val="0"/>
            <c:bubble3D val="0"/>
            <c:extLst>
              <c:ext xmlns:c16="http://schemas.microsoft.com/office/drawing/2014/chart" uri="{C3380CC4-5D6E-409C-BE32-E72D297353CC}">
                <c16:uniqueId val="{00000000-EC31-4E1D-AF6D-FC245EDF3F92}"/>
              </c:ext>
            </c:extLst>
          </c:dPt>
          <c:dLbls>
            <c:numFmt formatCode="0\%" sourceLinked="0"/>
            <c:spPr>
              <a:noFill/>
              <a:ln>
                <a:noFill/>
              </a:ln>
              <a:effectLst/>
            </c:spPr>
            <c:txPr>
              <a:bodyPr/>
              <a:lstStyle/>
              <a:p>
                <a:pPr>
                  <a:defRPr sz="9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Poor credit history</c:v>
                </c:pt>
                <c:pt idx="1">
                  <c:v>Take too long</c:v>
                </c:pt>
                <c:pt idx="2">
                  <c:v>Don't trust providers</c:v>
                </c:pt>
                <c:pt idx="3">
                  <c:v>Economic conditions</c:v>
                </c:pt>
                <c:pt idx="4">
                  <c:v>Provider seemed reluctant to lend</c:v>
                </c:pt>
                <c:pt idx="5">
                  <c:v>Don't know where to get finance</c:v>
                </c:pt>
                <c:pt idx="6">
                  <c:v>Strict T&amp;Cs</c:v>
                </c:pt>
                <c:pt idx="7">
                  <c:v>Too expensive</c:v>
                </c:pt>
                <c:pt idx="8">
                  <c:v>Fear of rejection</c:v>
                </c:pt>
                <c:pt idx="9">
                  <c:v>Avoid additional debt</c:v>
                </c:pt>
              </c:strCache>
            </c:strRef>
          </c:cat>
          <c:val>
            <c:numRef>
              <c:f>Sheet1!$C$2:$C$11</c:f>
              <c:numCache>
                <c:formatCode>General</c:formatCode>
                <c:ptCount val="10"/>
                <c:pt idx="0">
                  <c:v>8</c:v>
                </c:pt>
                <c:pt idx="1">
                  <c:v>10</c:v>
                </c:pt>
                <c:pt idx="2">
                  <c:v>13</c:v>
                </c:pt>
                <c:pt idx="3">
                  <c:v>19</c:v>
                </c:pt>
                <c:pt idx="4">
                  <c:v>21</c:v>
                </c:pt>
                <c:pt idx="5">
                  <c:v>22</c:v>
                </c:pt>
                <c:pt idx="6">
                  <c:v>27</c:v>
                </c:pt>
                <c:pt idx="7">
                  <c:v>32</c:v>
                </c:pt>
                <c:pt idx="8">
                  <c:v>34</c:v>
                </c:pt>
                <c:pt idx="9">
                  <c:v>42</c:v>
                </c:pt>
              </c:numCache>
            </c:numRef>
          </c:val>
          <c:extLst>
            <c:ext xmlns:c16="http://schemas.microsoft.com/office/drawing/2014/chart" uri="{C3380CC4-5D6E-409C-BE32-E72D297353CC}">
              <c16:uniqueId val="{00000001-EC31-4E1D-AF6D-FC245EDF3F92}"/>
            </c:ext>
          </c:extLst>
        </c:ser>
        <c:ser>
          <c:idx val="1"/>
          <c:order val="1"/>
          <c:spPr>
            <a:solidFill>
              <a:srgbClr val="B61A1D"/>
            </a:solidFill>
          </c:spPr>
          <c:invertIfNegative val="0"/>
          <c:dLbls>
            <c:dLbl>
              <c:idx val="6"/>
              <c:layout>
                <c:manualLayout>
                  <c:x val="5.0925354339873393E-17"/>
                  <c:y val="-1.5916296156736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31-4E1D-AF6D-FC245EDF3F92}"/>
                </c:ext>
              </c:extLst>
            </c:dLbl>
            <c:numFmt formatCode="0\%" sourceLinked="0"/>
            <c:spPr>
              <a:noFill/>
              <a:ln>
                <a:noFill/>
              </a:ln>
              <a:effectLst/>
            </c:spPr>
            <c:txPr>
              <a:bodyPr/>
              <a:lstStyle/>
              <a:p>
                <a:pPr>
                  <a:defRPr sz="9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Poor credit history</c:v>
                </c:pt>
                <c:pt idx="1">
                  <c:v>Take too long</c:v>
                </c:pt>
                <c:pt idx="2">
                  <c:v>Don't trust providers</c:v>
                </c:pt>
                <c:pt idx="3">
                  <c:v>Economic conditions</c:v>
                </c:pt>
                <c:pt idx="4">
                  <c:v>Provider seemed reluctant to lend</c:v>
                </c:pt>
                <c:pt idx="5">
                  <c:v>Don't know where to get finance</c:v>
                </c:pt>
                <c:pt idx="6">
                  <c:v>Strict T&amp;Cs</c:v>
                </c:pt>
                <c:pt idx="7">
                  <c:v>Too expensive</c:v>
                </c:pt>
                <c:pt idx="8">
                  <c:v>Fear of rejection</c:v>
                </c:pt>
                <c:pt idx="9">
                  <c:v>Avoid additional debt</c:v>
                </c:pt>
              </c:strCache>
            </c:strRef>
          </c:cat>
          <c:val>
            <c:numRef>
              <c:f>Sheet1!$B$2:$B$11</c:f>
              <c:numCache>
                <c:formatCode>General</c:formatCode>
                <c:ptCount val="10"/>
                <c:pt idx="0">
                  <c:v>13</c:v>
                </c:pt>
                <c:pt idx="1">
                  <c:v>12</c:v>
                </c:pt>
                <c:pt idx="2">
                  <c:v>32</c:v>
                </c:pt>
                <c:pt idx="3">
                  <c:v>25</c:v>
                </c:pt>
                <c:pt idx="4">
                  <c:v>28</c:v>
                </c:pt>
                <c:pt idx="5">
                  <c:v>28</c:v>
                </c:pt>
                <c:pt idx="6">
                  <c:v>14</c:v>
                </c:pt>
                <c:pt idx="7">
                  <c:v>27</c:v>
                </c:pt>
                <c:pt idx="8">
                  <c:v>27</c:v>
                </c:pt>
                <c:pt idx="9">
                  <c:v>45</c:v>
                </c:pt>
              </c:numCache>
            </c:numRef>
          </c:val>
          <c:extLst>
            <c:ext xmlns:c16="http://schemas.microsoft.com/office/drawing/2014/chart" uri="{C3380CC4-5D6E-409C-BE32-E72D297353CC}">
              <c16:uniqueId val="{00000003-EC31-4E1D-AF6D-FC245EDF3F92}"/>
            </c:ext>
          </c:extLst>
        </c:ser>
        <c:dLbls>
          <c:showLegendKey val="0"/>
          <c:showVal val="1"/>
          <c:showCatName val="0"/>
          <c:showSerName val="0"/>
          <c:showPercent val="0"/>
          <c:showBubbleSize val="0"/>
        </c:dLbls>
        <c:gapWidth val="40"/>
        <c:axId val="263996928"/>
        <c:axId val="264300416"/>
      </c:barChart>
      <c:catAx>
        <c:axId val="263996928"/>
        <c:scaling>
          <c:orientation val="maxMin"/>
        </c:scaling>
        <c:delete val="0"/>
        <c:axPos val="b"/>
        <c:numFmt formatCode="General" sourceLinked="1"/>
        <c:majorTickMark val="out"/>
        <c:minorTickMark val="none"/>
        <c:tickLblPos val="nextTo"/>
        <c:txPr>
          <a:bodyPr rot="-5400000" vert="horz" anchor="ctr" anchorCtr="0"/>
          <a:lstStyle/>
          <a:p>
            <a:pPr algn="ctr">
              <a:defRPr sz="900">
                <a:latin typeface="Verdana" panose="020B0604030504040204" pitchFamily="34" charset="0"/>
              </a:defRPr>
            </a:pPr>
            <a:endParaRPr lang="en-US"/>
          </a:p>
        </c:txPr>
        <c:crossAx val="264300416"/>
        <c:crosses val="autoZero"/>
        <c:auto val="0"/>
        <c:lblAlgn val="ctr"/>
        <c:lblOffset val="100"/>
        <c:noMultiLvlLbl val="0"/>
      </c:catAx>
      <c:valAx>
        <c:axId val="264300416"/>
        <c:scaling>
          <c:orientation val="minMax"/>
          <c:max val="70"/>
        </c:scaling>
        <c:delete val="1"/>
        <c:axPos val="r"/>
        <c:numFmt formatCode="0.00%" sourceLinked="0"/>
        <c:majorTickMark val="out"/>
        <c:minorTickMark val="none"/>
        <c:tickLblPos val="nextTo"/>
        <c:crossAx val="2639969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45301432137562"/>
          <c:y val="0"/>
          <c:w val="0.50010578115220972"/>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8A1B-4B6F-8634-49AA2C7B0EA3}"/>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9"/>
                <c:pt idx="0">
                  <c:v>Leasing/HP</c:v>
                </c:pt>
                <c:pt idx="1">
                  <c:v>Government/Local government grants</c:v>
                </c:pt>
                <c:pt idx="2">
                  <c:v>Bank overdraft</c:v>
                </c:pt>
                <c:pt idx="3">
                  <c:v>Bank loan</c:v>
                </c:pt>
                <c:pt idx="4">
                  <c:v>Credit card finance</c:v>
                </c:pt>
                <c:pt idx="5">
                  <c:v>Loans from directors</c:v>
                </c:pt>
                <c:pt idx="6">
                  <c:v>Loans from family/friend</c:v>
                </c:pt>
                <c:pt idx="7">
                  <c:v>Private lending / finance company</c:v>
                </c:pt>
                <c:pt idx="8">
                  <c:v>Crowd funding platform</c:v>
                </c:pt>
              </c:strCache>
            </c:strRef>
          </c:cat>
          <c:val>
            <c:numRef>
              <c:f>Sheet1!$B$2:$B$15</c:f>
              <c:numCache>
                <c:formatCode>General</c:formatCode>
                <c:ptCount val="9"/>
                <c:pt idx="0">
                  <c:v>4</c:v>
                </c:pt>
                <c:pt idx="1">
                  <c:v>4</c:v>
                </c:pt>
                <c:pt idx="2">
                  <c:v>3</c:v>
                </c:pt>
                <c:pt idx="3">
                  <c:v>3</c:v>
                </c:pt>
                <c:pt idx="4">
                  <c:v>2</c:v>
                </c:pt>
                <c:pt idx="5">
                  <c:v>2</c:v>
                </c:pt>
                <c:pt idx="6">
                  <c:v>2</c:v>
                </c:pt>
                <c:pt idx="7">
                  <c:v>2</c:v>
                </c:pt>
                <c:pt idx="8">
                  <c:v>2</c:v>
                </c:pt>
              </c:numCache>
            </c:numRef>
          </c:val>
          <c:extLst>
            <c:ext xmlns:c16="http://schemas.microsoft.com/office/drawing/2014/chart" uri="{C3380CC4-5D6E-409C-BE32-E72D297353CC}">
              <c16:uniqueId val="{00000002-8A1B-4B6F-8634-49AA2C7B0EA3}"/>
            </c:ext>
          </c:extLst>
        </c:ser>
        <c:dLbls>
          <c:showLegendKey val="0"/>
          <c:showVal val="1"/>
          <c:showCatName val="0"/>
          <c:showSerName val="0"/>
          <c:showPercent val="0"/>
          <c:showBubbleSize val="0"/>
        </c:dLbls>
        <c:gapWidth val="40"/>
        <c:axId val="264936832"/>
        <c:axId val="302122112"/>
      </c:barChart>
      <c:catAx>
        <c:axId val="264936832"/>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302122112"/>
        <c:crosses val="autoZero"/>
        <c:auto val="0"/>
        <c:lblAlgn val="ctr"/>
        <c:lblOffset val="100"/>
        <c:noMultiLvlLbl val="0"/>
      </c:catAx>
      <c:valAx>
        <c:axId val="302122112"/>
        <c:scaling>
          <c:orientation val="minMax"/>
          <c:max val="20"/>
        </c:scaling>
        <c:delete val="1"/>
        <c:axPos val="t"/>
        <c:numFmt formatCode="0.00%" sourceLinked="0"/>
        <c:majorTickMark val="out"/>
        <c:minorTickMark val="none"/>
        <c:tickLblPos val="nextTo"/>
        <c:crossAx val="2649368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86705218259771"/>
          <c:y val="0"/>
          <c:w val="0.75019395350633733"/>
          <c:h val="0.76098985398915131"/>
        </c:manualLayout>
      </c:layout>
      <c:barChart>
        <c:barDir val="bar"/>
        <c:grouping val="percentStacked"/>
        <c:varyColors val="0"/>
        <c:ser>
          <c:idx val="0"/>
          <c:order val="0"/>
          <c:tx>
            <c:strRef>
              <c:f>Sheet1!$B$1</c:f>
              <c:strCache>
                <c:ptCount val="1"/>
                <c:pt idx="0">
                  <c:v>% Significantly better</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48D6-4875-ABD6-ADC3B845A133}"/>
              </c:ext>
            </c:extLst>
          </c:dPt>
          <c:dPt>
            <c:idx val="1"/>
            <c:invertIfNegative val="0"/>
            <c:bubble3D val="0"/>
            <c:extLst>
              <c:ext xmlns:c16="http://schemas.microsoft.com/office/drawing/2014/chart" uri="{C3380CC4-5D6E-409C-BE32-E72D297353CC}">
                <c16:uniqueId val="{00000001-48D6-4875-ABD6-ADC3B845A133}"/>
              </c:ext>
            </c:extLst>
          </c:dPt>
          <c:dPt>
            <c:idx val="2"/>
            <c:invertIfNegative val="0"/>
            <c:bubble3D val="0"/>
            <c:extLst>
              <c:ext xmlns:c16="http://schemas.microsoft.com/office/drawing/2014/chart" uri="{C3380CC4-5D6E-409C-BE32-E72D297353CC}">
                <c16:uniqueId val="{00000002-48D6-4875-ABD6-ADC3B845A133}"/>
              </c:ext>
            </c:extLst>
          </c:dPt>
          <c:dPt>
            <c:idx val="3"/>
            <c:invertIfNegative val="0"/>
            <c:bubble3D val="0"/>
            <c:extLst>
              <c:ext xmlns:c16="http://schemas.microsoft.com/office/drawing/2014/chart" uri="{C3380CC4-5D6E-409C-BE32-E72D297353CC}">
                <c16:uniqueId val="{00000003-48D6-4875-ABD6-ADC3B845A133}"/>
              </c:ext>
            </c:extLst>
          </c:dPt>
          <c:dPt>
            <c:idx val="4"/>
            <c:invertIfNegative val="0"/>
            <c:bubble3D val="0"/>
            <c:extLst>
              <c:ext xmlns:c16="http://schemas.microsoft.com/office/drawing/2014/chart" uri="{C3380CC4-5D6E-409C-BE32-E72D297353CC}">
                <c16:uniqueId val="{00000004-48D6-4875-ABD6-ADC3B845A133}"/>
              </c:ext>
            </c:extLst>
          </c:dPt>
          <c:dPt>
            <c:idx val="5"/>
            <c:invertIfNegative val="0"/>
            <c:bubble3D val="0"/>
            <c:extLst>
              <c:ext xmlns:c16="http://schemas.microsoft.com/office/drawing/2014/chart" uri="{C3380CC4-5D6E-409C-BE32-E72D297353CC}">
                <c16:uniqueId val="{00000005-48D6-4875-ABD6-ADC3B845A133}"/>
              </c:ext>
            </c:extLst>
          </c:dPt>
          <c:dPt>
            <c:idx val="6"/>
            <c:invertIfNegative val="0"/>
            <c:bubble3D val="0"/>
            <c:extLst>
              <c:ext xmlns:c16="http://schemas.microsoft.com/office/drawing/2014/chart" uri="{C3380CC4-5D6E-409C-BE32-E72D297353CC}">
                <c16:uniqueId val="{00000006-48D6-4875-ABD6-ADC3B845A133}"/>
              </c:ext>
            </c:extLst>
          </c:dPt>
          <c:dPt>
            <c:idx val="7"/>
            <c:invertIfNegative val="0"/>
            <c:bubble3D val="0"/>
            <c:extLst>
              <c:ext xmlns:c16="http://schemas.microsoft.com/office/drawing/2014/chart" uri="{C3380CC4-5D6E-409C-BE32-E72D297353CC}">
                <c16:uniqueId val="{00000007-48D6-4875-ABD6-ADC3B845A13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Sheet1!$B$2:$B$6</c:f>
              <c:numCache>
                <c:formatCode>General</c:formatCode>
                <c:ptCount val="5"/>
                <c:pt idx="0">
                  <c:v>5</c:v>
                </c:pt>
                <c:pt idx="1">
                  <c:v>5</c:v>
                </c:pt>
                <c:pt idx="2">
                  <c:v>7</c:v>
                </c:pt>
                <c:pt idx="3">
                  <c:v>8</c:v>
                </c:pt>
                <c:pt idx="4">
                  <c:v>8</c:v>
                </c:pt>
              </c:numCache>
            </c:numRef>
          </c:val>
          <c:extLst>
            <c:ext xmlns:c16="http://schemas.microsoft.com/office/drawing/2014/chart" uri="{C3380CC4-5D6E-409C-BE32-E72D297353CC}">
              <c16:uniqueId val="{00000008-48D6-4875-ABD6-ADC3B845A133}"/>
            </c:ext>
          </c:extLst>
        </c:ser>
        <c:ser>
          <c:idx val="1"/>
          <c:order val="1"/>
          <c:tx>
            <c:strRef>
              <c:f>Sheet1!$C$1</c:f>
              <c:strCache>
                <c:ptCount val="1"/>
                <c:pt idx="0">
                  <c:v>% Slightly better</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48D6-4875-ABD6-ADC3B845A133}"/>
              </c:ext>
            </c:extLst>
          </c:dPt>
          <c:dPt>
            <c:idx val="1"/>
            <c:invertIfNegative val="0"/>
            <c:bubble3D val="0"/>
            <c:extLst>
              <c:ext xmlns:c16="http://schemas.microsoft.com/office/drawing/2014/chart" uri="{C3380CC4-5D6E-409C-BE32-E72D297353CC}">
                <c16:uniqueId val="{0000000A-48D6-4875-ABD6-ADC3B845A133}"/>
              </c:ext>
            </c:extLst>
          </c:dPt>
          <c:dPt>
            <c:idx val="2"/>
            <c:invertIfNegative val="0"/>
            <c:bubble3D val="0"/>
            <c:extLst>
              <c:ext xmlns:c16="http://schemas.microsoft.com/office/drawing/2014/chart" uri="{C3380CC4-5D6E-409C-BE32-E72D297353CC}">
                <c16:uniqueId val="{0000000B-48D6-4875-ABD6-ADC3B845A133}"/>
              </c:ext>
            </c:extLst>
          </c:dPt>
          <c:dPt>
            <c:idx val="3"/>
            <c:invertIfNegative val="0"/>
            <c:bubble3D val="0"/>
            <c:extLst>
              <c:ext xmlns:c16="http://schemas.microsoft.com/office/drawing/2014/chart" uri="{C3380CC4-5D6E-409C-BE32-E72D297353CC}">
                <c16:uniqueId val="{0000000C-48D6-4875-ABD6-ADC3B845A133}"/>
              </c:ext>
            </c:extLst>
          </c:dPt>
          <c:dPt>
            <c:idx val="4"/>
            <c:invertIfNegative val="0"/>
            <c:bubble3D val="0"/>
            <c:extLst>
              <c:ext xmlns:c16="http://schemas.microsoft.com/office/drawing/2014/chart" uri="{C3380CC4-5D6E-409C-BE32-E72D297353CC}">
                <c16:uniqueId val="{0000000D-48D6-4875-ABD6-ADC3B845A133}"/>
              </c:ext>
            </c:extLst>
          </c:dPt>
          <c:dPt>
            <c:idx val="5"/>
            <c:invertIfNegative val="0"/>
            <c:bubble3D val="0"/>
            <c:extLst>
              <c:ext xmlns:c16="http://schemas.microsoft.com/office/drawing/2014/chart" uri="{C3380CC4-5D6E-409C-BE32-E72D297353CC}">
                <c16:uniqueId val="{0000000E-48D6-4875-ABD6-ADC3B845A133}"/>
              </c:ext>
            </c:extLst>
          </c:dPt>
          <c:dPt>
            <c:idx val="6"/>
            <c:invertIfNegative val="0"/>
            <c:bubble3D val="0"/>
            <c:extLst>
              <c:ext xmlns:c16="http://schemas.microsoft.com/office/drawing/2014/chart" uri="{C3380CC4-5D6E-409C-BE32-E72D297353CC}">
                <c16:uniqueId val="{0000000F-48D6-4875-ABD6-ADC3B845A133}"/>
              </c:ext>
            </c:extLst>
          </c:dPt>
          <c:dPt>
            <c:idx val="7"/>
            <c:invertIfNegative val="0"/>
            <c:bubble3D val="0"/>
            <c:extLst>
              <c:ext xmlns:c16="http://schemas.microsoft.com/office/drawing/2014/chart" uri="{C3380CC4-5D6E-409C-BE32-E72D297353CC}">
                <c16:uniqueId val="{00000010-48D6-4875-ABD6-ADC3B845A13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Sheet1!$C$2:$C$6</c:f>
              <c:numCache>
                <c:formatCode>General</c:formatCode>
                <c:ptCount val="5"/>
                <c:pt idx="0">
                  <c:v>15</c:v>
                </c:pt>
                <c:pt idx="1">
                  <c:v>14</c:v>
                </c:pt>
                <c:pt idx="2">
                  <c:v>16</c:v>
                </c:pt>
                <c:pt idx="3">
                  <c:v>22</c:v>
                </c:pt>
                <c:pt idx="4">
                  <c:v>23</c:v>
                </c:pt>
              </c:numCache>
            </c:numRef>
          </c:val>
          <c:extLst>
            <c:ext xmlns:c16="http://schemas.microsoft.com/office/drawing/2014/chart" uri="{C3380CC4-5D6E-409C-BE32-E72D297353CC}">
              <c16:uniqueId val="{00000011-48D6-4875-ABD6-ADC3B845A133}"/>
            </c:ext>
          </c:extLst>
        </c:ser>
        <c:ser>
          <c:idx val="2"/>
          <c:order val="2"/>
          <c:tx>
            <c:strRef>
              <c:f>Sheet1!$D$1</c:f>
              <c:strCache>
                <c:ptCount val="1"/>
                <c:pt idx="0">
                  <c:v>% About the same</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48D6-4875-ABD6-ADC3B845A133}"/>
              </c:ext>
            </c:extLst>
          </c:dPt>
          <c:dPt>
            <c:idx val="1"/>
            <c:invertIfNegative val="0"/>
            <c:bubble3D val="0"/>
            <c:extLst>
              <c:ext xmlns:c16="http://schemas.microsoft.com/office/drawing/2014/chart" uri="{C3380CC4-5D6E-409C-BE32-E72D297353CC}">
                <c16:uniqueId val="{00000013-48D6-4875-ABD6-ADC3B845A133}"/>
              </c:ext>
            </c:extLst>
          </c:dPt>
          <c:dPt>
            <c:idx val="2"/>
            <c:invertIfNegative val="0"/>
            <c:bubble3D val="0"/>
            <c:extLst>
              <c:ext xmlns:c16="http://schemas.microsoft.com/office/drawing/2014/chart" uri="{C3380CC4-5D6E-409C-BE32-E72D297353CC}">
                <c16:uniqueId val="{00000014-48D6-4875-ABD6-ADC3B845A133}"/>
              </c:ext>
            </c:extLst>
          </c:dPt>
          <c:dPt>
            <c:idx val="3"/>
            <c:invertIfNegative val="0"/>
            <c:bubble3D val="0"/>
            <c:extLst>
              <c:ext xmlns:c16="http://schemas.microsoft.com/office/drawing/2014/chart" uri="{C3380CC4-5D6E-409C-BE32-E72D297353CC}">
                <c16:uniqueId val="{00000015-48D6-4875-ABD6-ADC3B845A133}"/>
              </c:ext>
            </c:extLst>
          </c:dPt>
          <c:dPt>
            <c:idx val="4"/>
            <c:invertIfNegative val="0"/>
            <c:bubble3D val="0"/>
            <c:extLst>
              <c:ext xmlns:c16="http://schemas.microsoft.com/office/drawing/2014/chart" uri="{C3380CC4-5D6E-409C-BE32-E72D297353CC}">
                <c16:uniqueId val="{00000016-48D6-4875-ABD6-ADC3B845A133}"/>
              </c:ext>
            </c:extLst>
          </c:dPt>
          <c:dPt>
            <c:idx val="5"/>
            <c:invertIfNegative val="0"/>
            <c:bubble3D val="0"/>
            <c:extLst>
              <c:ext xmlns:c16="http://schemas.microsoft.com/office/drawing/2014/chart" uri="{C3380CC4-5D6E-409C-BE32-E72D297353CC}">
                <c16:uniqueId val="{00000017-48D6-4875-ABD6-ADC3B845A133}"/>
              </c:ext>
            </c:extLst>
          </c:dPt>
          <c:dPt>
            <c:idx val="6"/>
            <c:invertIfNegative val="0"/>
            <c:bubble3D val="0"/>
            <c:extLst>
              <c:ext xmlns:c16="http://schemas.microsoft.com/office/drawing/2014/chart" uri="{C3380CC4-5D6E-409C-BE32-E72D297353CC}">
                <c16:uniqueId val="{00000018-48D6-4875-ABD6-ADC3B845A133}"/>
              </c:ext>
            </c:extLst>
          </c:dPt>
          <c:dPt>
            <c:idx val="7"/>
            <c:invertIfNegative val="0"/>
            <c:bubble3D val="0"/>
            <c:extLst>
              <c:ext xmlns:c16="http://schemas.microsoft.com/office/drawing/2014/chart" uri="{C3380CC4-5D6E-409C-BE32-E72D297353CC}">
                <c16:uniqueId val="{00000019-48D6-4875-ABD6-ADC3B845A13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Sheet1!$D$2:$D$6</c:f>
              <c:numCache>
                <c:formatCode>General</c:formatCode>
                <c:ptCount val="5"/>
                <c:pt idx="0">
                  <c:v>47</c:v>
                </c:pt>
                <c:pt idx="1">
                  <c:v>48</c:v>
                </c:pt>
                <c:pt idx="2">
                  <c:v>43</c:v>
                </c:pt>
                <c:pt idx="3">
                  <c:v>45</c:v>
                </c:pt>
                <c:pt idx="4">
                  <c:v>44</c:v>
                </c:pt>
              </c:numCache>
            </c:numRef>
          </c:val>
          <c:extLst>
            <c:ext xmlns:c16="http://schemas.microsoft.com/office/drawing/2014/chart" uri="{C3380CC4-5D6E-409C-BE32-E72D297353CC}">
              <c16:uniqueId val="{0000001A-48D6-4875-ABD6-ADC3B845A133}"/>
            </c:ext>
          </c:extLst>
        </c:ser>
        <c:ser>
          <c:idx val="3"/>
          <c:order val="3"/>
          <c:tx>
            <c:strRef>
              <c:f>Sheet1!$E$1</c:f>
              <c:strCache>
                <c:ptCount val="1"/>
                <c:pt idx="0">
                  <c:v>% Slightly worse</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48D6-4875-ABD6-ADC3B845A133}"/>
              </c:ext>
            </c:extLst>
          </c:dPt>
          <c:dPt>
            <c:idx val="1"/>
            <c:invertIfNegative val="0"/>
            <c:bubble3D val="0"/>
            <c:extLst>
              <c:ext xmlns:c16="http://schemas.microsoft.com/office/drawing/2014/chart" uri="{C3380CC4-5D6E-409C-BE32-E72D297353CC}">
                <c16:uniqueId val="{0000001C-48D6-4875-ABD6-ADC3B845A133}"/>
              </c:ext>
            </c:extLst>
          </c:dPt>
          <c:dPt>
            <c:idx val="2"/>
            <c:invertIfNegative val="0"/>
            <c:bubble3D val="0"/>
            <c:extLst>
              <c:ext xmlns:c16="http://schemas.microsoft.com/office/drawing/2014/chart" uri="{C3380CC4-5D6E-409C-BE32-E72D297353CC}">
                <c16:uniqueId val="{0000001D-48D6-4875-ABD6-ADC3B845A133}"/>
              </c:ext>
            </c:extLst>
          </c:dPt>
          <c:dPt>
            <c:idx val="3"/>
            <c:invertIfNegative val="0"/>
            <c:bubble3D val="0"/>
            <c:extLst>
              <c:ext xmlns:c16="http://schemas.microsoft.com/office/drawing/2014/chart" uri="{C3380CC4-5D6E-409C-BE32-E72D297353CC}">
                <c16:uniqueId val="{0000001E-48D6-4875-ABD6-ADC3B845A133}"/>
              </c:ext>
            </c:extLst>
          </c:dPt>
          <c:dPt>
            <c:idx val="4"/>
            <c:invertIfNegative val="0"/>
            <c:bubble3D val="0"/>
            <c:extLst>
              <c:ext xmlns:c16="http://schemas.microsoft.com/office/drawing/2014/chart" uri="{C3380CC4-5D6E-409C-BE32-E72D297353CC}">
                <c16:uniqueId val="{0000001F-48D6-4875-ABD6-ADC3B845A133}"/>
              </c:ext>
            </c:extLst>
          </c:dPt>
          <c:dPt>
            <c:idx val="5"/>
            <c:invertIfNegative val="0"/>
            <c:bubble3D val="0"/>
            <c:extLst>
              <c:ext xmlns:c16="http://schemas.microsoft.com/office/drawing/2014/chart" uri="{C3380CC4-5D6E-409C-BE32-E72D297353CC}">
                <c16:uniqueId val="{00000020-48D6-4875-ABD6-ADC3B845A133}"/>
              </c:ext>
            </c:extLst>
          </c:dPt>
          <c:dPt>
            <c:idx val="6"/>
            <c:invertIfNegative val="0"/>
            <c:bubble3D val="0"/>
            <c:extLst>
              <c:ext xmlns:c16="http://schemas.microsoft.com/office/drawing/2014/chart" uri="{C3380CC4-5D6E-409C-BE32-E72D297353CC}">
                <c16:uniqueId val="{00000021-48D6-4875-ABD6-ADC3B845A133}"/>
              </c:ext>
            </c:extLst>
          </c:dPt>
          <c:dPt>
            <c:idx val="7"/>
            <c:invertIfNegative val="0"/>
            <c:bubble3D val="0"/>
            <c:extLst>
              <c:ext xmlns:c16="http://schemas.microsoft.com/office/drawing/2014/chart" uri="{C3380CC4-5D6E-409C-BE32-E72D297353CC}">
                <c16:uniqueId val="{00000022-48D6-4875-ABD6-ADC3B845A133}"/>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 employees</c:v>
                </c:pt>
                <c:pt idx="2">
                  <c:v>Micro (1-9)</c:v>
                </c:pt>
                <c:pt idx="3">
                  <c:v>Small (10-49)</c:v>
                </c:pt>
                <c:pt idx="4">
                  <c:v>Medium (50-249)</c:v>
                </c:pt>
              </c:strCache>
            </c:strRef>
          </c:cat>
          <c:val>
            <c:numRef>
              <c:f>Sheet1!$E$2:$E$6</c:f>
              <c:numCache>
                <c:formatCode>General</c:formatCode>
                <c:ptCount val="5"/>
                <c:pt idx="0">
                  <c:v>19</c:v>
                </c:pt>
                <c:pt idx="1">
                  <c:v>18</c:v>
                </c:pt>
                <c:pt idx="2">
                  <c:v>21</c:v>
                </c:pt>
                <c:pt idx="3">
                  <c:v>15</c:v>
                </c:pt>
                <c:pt idx="4">
                  <c:v>20</c:v>
                </c:pt>
              </c:numCache>
            </c:numRef>
          </c:val>
          <c:extLst>
            <c:ext xmlns:c16="http://schemas.microsoft.com/office/drawing/2014/chart" uri="{C3380CC4-5D6E-409C-BE32-E72D297353CC}">
              <c16:uniqueId val="{00000023-48D6-4875-ABD6-ADC3B845A133}"/>
            </c:ext>
          </c:extLst>
        </c:ser>
        <c:ser>
          <c:idx val="4"/>
          <c:order val="4"/>
          <c:tx>
            <c:strRef>
              <c:f>Sheet1!$F$1</c:f>
              <c:strCache>
                <c:ptCount val="1"/>
                <c:pt idx="0">
                  <c:v>% Significantly worse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Sheet1!$F$2:$F$6</c:f>
              <c:numCache>
                <c:formatCode>General</c:formatCode>
                <c:ptCount val="5"/>
                <c:pt idx="0">
                  <c:v>9</c:v>
                </c:pt>
                <c:pt idx="1">
                  <c:v>9</c:v>
                </c:pt>
                <c:pt idx="2">
                  <c:v>8</c:v>
                </c:pt>
                <c:pt idx="3">
                  <c:v>5</c:v>
                </c:pt>
                <c:pt idx="4">
                  <c:v>3</c:v>
                </c:pt>
              </c:numCache>
            </c:numRef>
          </c:val>
          <c:extLst>
            <c:ext xmlns:c16="http://schemas.microsoft.com/office/drawing/2014/chart" uri="{C3380CC4-5D6E-409C-BE32-E72D297353CC}">
              <c16:uniqueId val="{00000024-48D6-4875-ABD6-ADC3B845A133}"/>
            </c:ext>
          </c:extLst>
        </c:ser>
        <c:ser>
          <c:idx val="5"/>
          <c:order val="5"/>
          <c:tx>
            <c:strRef>
              <c:f>Sheet1!$G$1</c:f>
              <c:strCache>
                <c:ptCount val="1"/>
                <c:pt idx="0">
                  <c:v>% Don't know/Refused</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All</c:v>
                </c:pt>
                <c:pt idx="1">
                  <c:v>No employees</c:v>
                </c:pt>
                <c:pt idx="2">
                  <c:v>Micro (1-9)</c:v>
                </c:pt>
                <c:pt idx="3">
                  <c:v>Small (10-49)</c:v>
                </c:pt>
                <c:pt idx="4">
                  <c:v>Medium (50-249)</c:v>
                </c:pt>
              </c:strCache>
            </c:strRef>
          </c:cat>
          <c:val>
            <c:numRef>
              <c:f>Sheet1!$G$2:$G$6</c:f>
              <c:numCache>
                <c:formatCode>General</c:formatCode>
                <c:ptCount val="5"/>
                <c:pt idx="0">
                  <c:v>6</c:v>
                </c:pt>
                <c:pt idx="1">
                  <c:v>5</c:v>
                </c:pt>
                <c:pt idx="2">
                  <c:v>5</c:v>
                </c:pt>
                <c:pt idx="3">
                  <c:v>4</c:v>
                </c:pt>
                <c:pt idx="4">
                  <c:v>1</c:v>
                </c:pt>
              </c:numCache>
            </c:numRef>
          </c:val>
          <c:extLst>
            <c:ext xmlns:c16="http://schemas.microsoft.com/office/drawing/2014/chart" uri="{C3380CC4-5D6E-409C-BE32-E72D297353CC}">
              <c16:uniqueId val="{00000025-48D6-4875-ABD6-ADC3B845A133}"/>
            </c:ext>
          </c:extLst>
        </c:ser>
        <c:dLbls>
          <c:showLegendKey val="0"/>
          <c:showVal val="0"/>
          <c:showCatName val="0"/>
          <c:showSerName val="0"/>
          <c:showPercent val="0"/>
          <c:showBubbleSize val="0"/>
        </c:dLbls>
        <c:gapWidth val="37"/>
        <c:overlap val="100"/>
        <c:axId val="217816448"/>
        <c:axId val="217822336"/>
      </c:barChart>
      <c:catAx>
        <c:axId val="217816448"/>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17822336"/>
        <c:crosses val="autoZero"/>
        <c:auto val="1"/>
        <c:lblAlgn val="ctr"/>
        <c:lblOffset val="100"/>
        <c:noMultiLvlLbl val="0"/>
      </c:catAx>
      <c:valAx>
        <c:axId val="217822336"/>
        <c:scaling>
          <c:orientation val="minMax"/>
          <c:max val="1"/>
          <c:min val="0"/>
        </c:scaling>
        <c:delete val="0"/>
        <c:axPos val="b"/>
        <c:numFmt formatCode="0%"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217816448"/>
        <c:crosses val="max"/>
        <c:crossBetween val="between"/>
        <c:majorUnit val="0.1"/>
      </c:valAx>
      <c:spPr>
        <a:noFill/>
        <a:ln w="25400">
          <a:noFill/>
        </a:ln>
      </c:spPr>
    </c:plotArea>
    <c:legend>
      <c:legendPos val="b"/>
      <c:layout>
        <c:manualLayout>
          <c:xMode val="edge"/>
          <c:yMode val="edge"/>
          <c:x val="0"/>
          <c:y val="0.87818960749254782"/>
          <c:w val="0.99811467811442978"/>
          <c:h val="0.1177614318764344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22014095209633"/>
          <c:y val="0"/>
          <c:w val="0.46609564107653345"/>
          <c:h val="1"/>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38AA-407E-9A99-D2D5912E0A95}"/>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0">
                  <c:v>You have considered equity finance but have not applied (a)</c:v>
                </c:pt>
                <c:pt idx="1">
                  <c:v>You would consider applying for equity finance in future</c:v>
                </c:pt>
              </c:strCache>
            </c:strRef>
          </c:cat>
          <c:val>
            <c:numRef>
              <c:f>Sheet1!$B$2:$B$4</c:f>
              <c:numCache>
                <c:formatCode>General</c:formatCode>
                <c:ptCount val="2"/>
                <c:pt idx="0">
                  <c:v>10</c:v>
                </c:pt>
                <c:pt idx="1">
                  <c:v>18</c:v>
                </c:pt>
              </c:numCache>
            </c:numRef>
          </c:val>
          <c:extLst>
            <c:ext xmlns:c16="http://schemas.microsoft.com/office/drawing/2014/chart" uri="{C3380CC4-5D6E-409C-BE32-E72D297353CC}">
              <c16:uniqueId val="{00000002-38AA-407E-9A99-D2D5912E0A95}"/>
            </c:ext>
          </c:extLst>
        </c:ser>
        <c:dLbls>
          <c:showLegendKey val="0"/>
          <c:showVal val="1"/>
          <c:showCatName val="0"/>
          <c:showSerName val="0"/>
          <c:showPercent val="0"/>
          <c:showBubbleSize val="0"/>
        </c:dLbls>
        <c:gapWidth val="40"/>
        <c:axId val="299916288"/>
        <c:axId val="299919616"/>
      </c:barChart>
      <c:catAx>
        <c:axId val="299916288"/>
        <c:scaling>
          <c:orientation val="maxMin"/>
        </c:scaling>
        <c:delete val="0"/>
        <c:axPos val="l"/>
        <c:numFmt formatCode="General" sourceLinked="1"/>
        <c:majorTickMark val="out"/>
        <c:minorTickMark val="none"/>
        <c:tickLblPos val="nextTo"/>
        <c:txPr>
          <a:bodyPr rot="0" vert="horz" anchor="ctr" anchorCtr="0"/>
          <a:lstStyle/>
          <a:p>
            <a:pPr algn="r">
              <a:defRPr sz="1000">
                <a:latin typeface="Verdana" panose="020B0604030504040204" pitchFamily="34" charset="0"/>
              </a:defRPr>
            </a:pPr>
            <a:endParaRPr lang="en-US"/>
          </a:p>
        </c:txPr>
        <c:crossAx val="299919616"/>
        <c:crosses val="autoZero"/>
        <c:auto val="0"/>
        <c:lblAlgn val="ctr"/>
        <c:lblOffset val="100"/>
        <c:noMultiLvlLbl val="0"/>
      </c:catAx>
      <c:valAx>
        <c:axId val="299919616"/>
        <c:scaling>
          <c:orientation val="minMax"/>
          <c:max val="80"/>
        </c:scaling>
        <c:delete val="1"/>
        <c:axPos val="t"/>
        <c:numFmt formatCode="0.00%" sourceLinked="0"/>
        <c:majorTickMark val="out"/>
        <c:minorTickMark val="none"/>
        <c:tickLblPos val="nextTo"/>
        <c:crossAx val="2999162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04539453314979"/>
          <c:y val="0.15714063437179165"/>
          <c:w val="0.48958527659245799"/>
          <c:h val="0.8428593656282084"/>
        </c:manualLayout>
      </c:layout>
      <c:barChart>
        <c:barDir val="bar"/>
        <c:grouping val="clustered"/>
        <c:varyColors val="0"/>
        <c:ser>
          <c:idx val="0"/>
          <c:order val="0"/>
          <c:tx>
            <c:strRef>
              <c:f>Sheet1!$B$1</c:f>
              <c:strCache>
                <c:ptCount val="1"/>
                <c:pt idx="0">
                  <c:v>% You have considered but have not applied</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B909-43C9-A25E-C7045433C539}"/>
              </c:ext>
            </c:extLst>
          </c:dPt>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09-43C9-A25E-C7045433C539}"/>
                </c:ext>
              </c:extLst>
            </c:dLbl>
            <c:dLbl>
              <c:idx val="18"/>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09-43C9-A25E-C7045433C539}"/>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 employees</c:v>
                </c:pt>
                <c:pt idx="1">
                  <c:v>Micro (1-9 employees)</c:v>
                </c:pt>
                <c:pt idx="2">
                  <c:v>Small (10-49 employees)</c:v>
                </c:pt>
                <c:pt idx="3">
                  <c:v>Medium (50-249 employees)</c:v>
                </c:pt>
              </c:strCache>
            </c:strRef>
          </c:cat>
          <c:val>
            <c:numRef>
              <c:f>Sheet1!$B$2:$B$5</c:f>
              <c:numCache>
                <c:formatCode>General</c:formatCode>
                <c:ptCount val="4"/>
                <c:pt idx="0">
                  <c:v>9</c:v>
                </c:pt>
                <c:pt idx="1">
                  <c:v>12</c:v>
                </c:pt>
                <c:pt idx="2">
                  <c:v>13</c:v>
                </c:pt>
                <c:pt idx="3">
                  <c:v>11</c:v>
                </c:pt>
              </c:numCache>
            </c:numRef>
          </c:val>
          <c:extLst>
            <c:ext xmlns:c16="http://schemas.microsoft.com/office/drawing/2014/chart" uri="{C3380CC4-5D6E-409C-BE32-E72D297353CC}">
              <c16:uniqueId val="{00000003-B909-43C9-A25E-C7045433C539}"/>
            </c:ext>
          </c:extLst>
        </c:ser>
        <c:ser>
          <c:idx val="1"/>
          <c:order val="1"/>
          <c:tx>
            <c:strRef>
              <c:f>Sheet1!$C$1</c:f>
              <c:strCache>
                <c:ptCount val="1"/>
                <c:pt idx="0">
                  <c:v>% Would consider applying in future</c:v>
                </c:pt>
              </c:strCache>
            </c:strRef>
          </c:tx>
          <c:spPr>
            <a:solidFill>
              <a:srgbClr val="B61A1D"/>
            </a:solidFill>
          </c:spPr>
          <c:invertIfNegative val="0"/>
          <c:dLbls>
            <c:dLbl>
              <c:idx val="16"/>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9-43C9-A25E-C7045433C539}"/>
                </c:ext>
              </c:extLst>
            </c:dLbl>
            <c:dLbl>
              <c:idx val="17"/>
              <c:tx>
                <c:rich>
                  <a:bodyPr/>
                  <a:lstStyle/>
                  <a:p>
                    <a:r>
                      <a:rPr lang="en-US" dirty="0"/>
                      <a:t>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9-43C9-A25E-C7045433C539}"/>
                </c:ext>
              </c:extLst>
            </c:dLbl>
            <c:dLbl>
              <c:idx val="19"/>
              <c:numFmt formatCode="0\%" sourceLinked="0"/>
              <c:spPr>
                <a:noFill/>
                <a:ln>
                  <a:noFill/>
                </a:ln>
                <a:effectLst/>
              </c:spPr>
              <c:txPr>
                <a:bodyPr wrap="square" lIns="38100" tIns="19050" rIns="38100" bIns="19050" anchor="ctr">
                  <a:no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09-43C9-A25E-C7045433C539}"/>
                </c:ext>
              </c:extLst>
            </c:dLbl>
            <c:numFmt formatCode="0\%" sourceLinked="0"/>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 employees</c:v>
                </c:pt>
                <c:pt idx="1">
                  <c:v>Micro (1-9 employees)</c:v>
                </c:pt>
                <c:pt idx="2">
                  <c:v>Small (10-49 employees)</c:v>
                </c:pt>
                <c:pt idx="3">
                  <c:v>Medium (50-249 employees)</c:v>
                </c:pt>
              </c:strCache>
            </c:strRef>
          </c:cat>
          <c:val>
            <c:numRef>
              <c:f>Sheet1!$C$2:$C$5</c:f>
              <c:numCache>
                <c:formatCode>General</c:formatCode>
                <c:ptCount val="4"/>
                <c:pt idx="0">
                  <c:v>17</c:v>
                </c:pt>
                <c:pt idx="1">
                  <c:v>20</c:v>
                </c:pt>
                <c:pt idx="2">
                  <c:v>17</c:v>
                </c:pt>
                <c:pt idx="3">
                  <c:v>21</c:v>
                </c:pt>
              </c:numCache>
            </c:numRef>
          </c:val>
          <c:extLst>
            <c:ext xmlns:c16="http://schemas.microsoft.com/office/drawing/2014/chart" uri="{C3380CC4-5D6E-409C-BE32-E72D297353CC}">
              <c16:uniqueId val="{00000007-B909-43C9-A25E-C7045433C539}"/>
            </c:ext>
          </c:extLst>
        </c:ser>
        <c:dLbls>
          <c:showLegendKey val="0"/>
          <c:showVal val="1"/>
          <c:showCatName val="0"/>
          <c:showSerName val="0"/>
          <c:showPercent val="0"/>
          <c:showBubbleSize val="0"/>
        </c:dLbls>
        <c:gapWidth val="40"/>
        <c:axId val="175500288"/>
        <c:axId val="175503616"/>
      </c:barChart>
      <c:catAx>
        <c:axId val="175500288"/>
        <c:scaling>
          <c:orientation val="maxMin"/>
        </c:scaling>
        <c:delete val="0"/>
        <c:axPos val="l"/>
        <c:numFmt formatCode="General" sourceLinked="1"/>
        <c:majorTickMark val="out"/>
        <c:minorTickMark val="none"/>
        <c:tickLblPos val="nextTo"/>
        <c:txPr>
          <a:bodyPr rot="0" vert="horz" anchor="ctr" anchorCtr="0"/>
          <a:lstStyle/>
          <a:p>
            <a:pPr algn="r">
              <a:defRPr sz="1000">
                <a:latin typeface="Verdana" panose="020B0604030504040204" pitchFamily="34" charset="0"/>
              </a:defRPr>
            </a:pPr>
            <a:endParaRPr lang="en-US"/>
          </a:p>
        </c:txPr>
        <c:crossAx val="175503616"/>
        <c:crosses val="autoZero"/>
        <c:auto val="0"/>
        <c:lblAlgn val="ctr"/>
        <c:lblOffset val="100"/>
        <c:noMultiLvlLbl val="0"/>
      </c:catAx>
      <c:valAx>
        <c:axId val="175503616"/>
        <c:scaling>
          <c:orientation val="minMax"/>
          <c:max val="25"/>
        </c:scaling>
        <c:delete val="1"/>
        <c:axPos val="t"/>
        <c:numFmt formatCode="0.00%" sourceLinked="0"/>
        <c:majorTickMark val="out"/>
        <c:minorTickMark val="none"/>
        <c:tickLblPos val="nextTo"/>
        <c:crossAx val="175500288"/>
        <c:crosses val="autoZero"/>
        <c:crossBetween val="between"/>
      </c:valAx>
    </c:plotArea>
    <c:legend>
      <c:legendPos val="r"/>
      <c:layout>
        <c:manualLayout>
          <c:xMode val="edge"/>
          <c:yMode val="edge"/>
          <c:x val="1.8130957314546209E-5"/>
          <c:y val="1.3528273537255432E-3"/>
          <c:w val="0.82847641284347806"/>
          <c:h val="0.11409956715179198"/>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4153923586256267"/>
          <c:y val="0"/>
          <c:w val="0.35846076413743738"/>
          <c:h val="0.95224759068966836"/>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FE0D-407D-AF60-30EEE529F17A}"/>
              </c:ext>
            </c:extLst>
          </c:dPt>
          <c:dLbls>
            <c:dLbl>
              <c:idx val="11"/>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0D-407D-AF60-30EEE529F17A}"/>
                </c:ext>
              </c:extLst>
            </c:dLbl>
            <c:dLbl>
              <c:idx val="1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0D-407D-AF60-30EEE529F17A}"/>
                </c:ext>
              </c:extLst>
            </c:dLbl>
            <c:numFmt formatCode="0\%" sourceLinked="0"/>
            <c:spPr>
              <a:noFill/>
              <a:ln>
                <a:noFill/>
              </a:ln>
              <a:effectLst/>
            </c:spPr>
            <c:txPr>
              <a:bodyPr wrap="square" lIns="38100" tIns="19050" rIns="38100" bIns="19050" anchor="ctr">
                <a:spAutoFit/>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A member of family or a friend</c:v>
                </c:pt>
                <c:pt idx="1">
                  <c:v>Any other third party organisation or another business</c:v>
                </c:pt>
                <c:pt idx="2">
                  <c:v>Within your business</c:v>
                </c:pt>
                <c:pt idx="3">
                  <c:v>A Venture Capitalist/VC</c:v>
                </c:pt>
                <c:pt idx="4">
                  <c:v>A Business Angel</c:v>
                </c:pt>
                <c:pt idx="5">
                  <c:v>Another provider of equity finance</c:v>
                </c:pt>
                <c:pt idx="6">
                  <c:v>A crowd funding platform</c:v>
                </c:pt>
                <c:pt idx="7">
                  <c:v>Don't know/Refused</c:v>
                </c:pt>
              </c:strCache>
            </c:strRef>
          </c:cat>
          <c:val>
            <c:numRef>
              <c:f>Sheet1!$B$2:$B$9</c:f>
              <c:numCache>
                <c:formatCode>General</c:formatCode>
                <c:ptCount val="8"/>
                <c:pt idx="0">
                  <c:v>30</c:v>
                </c:pt>
                <c:pt idx="1">
                  <c:v>12</c:v>
                </c:pt>
                <c:pt idx="2">
                  <c:v>12</c:v>
                </c:pt>
                <c:pt idx="3">
                  <c:v>12</c:v>
                </c:pt>
                <c:pt idx="4">
                  <c:v>12</c:v>
                </c:pt>
                <c:pt idx="5">
                  <c:v>9</c:v>
                </c:pt>
                <c:pt idx="6">
                  <c:v>6</c:v>
                </c:pt>
                <c:pt idx="7">
                  <c:v>16</c:v>
                </c:pt>
              </c:numCache>
            </c:numRef>
          </c:val>
          <c:extLst>
            <c:ext xmlns:c16="http://schemas.microsoft.com/office/drawing/2014/chart" uri="{C3380CC4-5D6E-409C-BE32-E72D297353CC}">
              <c16:uniqueId val="{00000004-FE0D-407D-AF60-30EEE529F17A}"/>
            </c:ext>
          </c:extLst>
        </c:ser>
        <c:dLbls>
          <c:showLegendKey val="0"/>
          <c:showVal val="1"/>
          <c:showCatName val="0"/>
          <c:showSerName val="0"/>
          <c:showPercent val="0"/>
          <c:showBubbleSize val="0"/>
        </c:dLbls>
        <c:gapWidth val="40"/>
        <c:axId val="175947776"/>
        <c:axId val="175950848"/>
      </c:barChart>
      <c:catAx>
        <c:axId val="175947776"/>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175950848"/>
        <c:crosses val="autoZero"/>
        <c:auto val="0"/>
        <c:lblAlgn val="ctr"/>
        <c:lblOffset val="100"/>
        <c:noMultiLvlLbl val="0"/>
      </c:catAx>
      <c:valAx>
        <c:axId val="175950848"/>
        <c:scaling>
          <c:orientation val="minMax"/>
          <c:max val="60"/>
        </c:scaling>
        <c:delete val="1"/>
        <c:axPos val="t"/>
        <c:numFmt formatCode="0.00%" sourceLinked="0"/>
        <c:majorTickMark val="out"/>
        <c:minorTickMark val="none"/>
        <c:tickLblPos val="nextTo"/>
        <c:crossAx val="1759477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680505317974057"/>
          <c:y val="0"/>
          <c:w val="0.39917433664230689"/>
          <c:h val="1"/>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E82A-4656-B268-34B8C95201CC}"/>
              </c:ext>
            </c:extLst>
          </c:dPt>
          <c:dLbls>
            <c:numFmt formatCode="0\%" sourceLinked="0"/>
            <c:spPr>
              <a:noFill/>
              <a:ln>
                <a:noFill/>
              </a:ln>
              <a:effectLst/>
            </c:spPr>
            <c:txPr>
              <a:bodyPr/>
              <a:lstStyle/>
              <a:p>
                <a:pPr>
                  <a:defRPr sz="14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Reluctant to give up any control of the business</c:v>
                </c:pt>
                <c:pt idx="1">
                  <c:v>Difficulties finding an investor who shares the firm’s aims and objectives</c:v>
                </c:pt>
                <c:pt idx="2">
                  <c:v>Think the focus of investors is too short term</c:v>
                </c:pt>
                <c:pt idx="3">
                  <c:v>Difficulties in putting together the business value proposition</c:v>
                </c:pt>
                <c:pt idx="4">
                  <c:v>Deciding on its suitability for raising finance</c:v>
                </c:pt>
                <c:pt idx="5">
                  <c:v>Something else</c:v>
                </c:pt>
                <c:pt idx="6">
                  <c:v>None of these</c:v>
                </c:pt>
              </c:strCache>
            </c:strRef>
          </c:cat>
          <c:val>
            <c:numRef>
              <c:f>Sheet1!$B$2:$B$8</c:f>
              <c:numCache>
                <c:formatCode>General</c:formatCode>
                <c:ptCount val="7"/>
                <c:pt idx="0">
                  <c:v>62</c:v>
                </c:pt>
                <c:pt idx="1">
                  <c:v>58</c:v>
                </c:pt>
                <c:pt idx="2">
                  <c:v>47</c:v>
                </c:pt>
                <c:pt idx="3">
                  <c:v>43</c:v>
                </c:pt>
                <c:pt idx="4">
                  <c:v>42</c:v>
                </c:pt>
                <c:pt idx="5">
                  <c:v>6</c:v>
                </c:pt>
                <c:pt idx="6">
                  <c:v>8</c:v>
                </c:pt>
              </c:numCache>
            </c:numRef>
          </c:val>
          <c:extLst>
            <c:ext xmlns:c16="http://schemas.microsoft.com/office/drawing/2014/chart" uri="{C3380CC4-5D6E-409C-BE32-E72D297353CC}">
              <c16:uniqueId val="{00000002-E82A-4656-B268-34B8C95201CC}"/>
            </c:ext>
          </c:extLst>
        </c:ser>
        <c:dLbls>
          <c:showLegendKey val="0"/>
          <c:showVal val="1"/>
          <c:showCatName val="0"/>
          <c:showSerName val="0"/>
          <c:showPercent val="0"/>
          <c:showBubbleSize val="0"/>
        </c:dLbls>
        <c:gapWidth val="40"/>
        <c:axId val="299916288"/>
        <c:axId val="299919616"/>
      </c:barChart>
      <c:catAx>
        <c:axId val="299916288"/>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299919616"/>
        <c:crosses val="autoZero"/>
        <c:auto val="0"/>
        <c:lblAlgn val="ctr"/>
        <c:lblOffset val="100"/>
        <c:noMultiLvlLbl val="0"/>
      </c:catAx>
      <c:valAx>
        <c:axId val="299919616"/>
        <c:scaling>
          <c:orientation val="minMax"/>
          <c:max val="75"/>
        </c:scaling>
        <c:delete val="1"/>
        <c:axPos val="t"/>
        <c:numFmt formatCode="0.00%" sourceLinked="0"/>
        <c:majorTickMark val="out"/>
        <c:minorTickMark val="none"/>
        <c:tickLblPos val="nextTo"/>
        <c:crossAx val="2999162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274535098546309"/>
          <c:y val="0"/>
          <c:w val="0.32431977485085434"/>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0A9F-48A3-A2F6-55A2044B0DD5}"/>
              </c:ext>
            </c:extLst>
          </c:dPt>
          <c:dLbls>
            <c:numFmt formatCode="0\%" sourceLinked="0"/>
            <c:spPr>
              <a:noFill/>
              <a:ln>
                <a:noFill/>
              </a:ln>
              <a:effectLst/>
            </c:spPr>
            <c:txPr>
              <a:bodyPr wrap="square" lIns="38100" tIns="19050" rIns="38100" bIns="19050" anchor="ctr">
                <a:spAutoFit/>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Our ownership structure means equity finance is not appropriate/relevant</c:v>
                </c:pt>
                <c:pt idx="1">
                  <c:v>I don’t think the value of a share in our business would be attractive to investors</c:v>
                </c:pt>
                <c:pt idx="2">
                  <c:v>I wouldn’t know where to start to look for investors / where to obtain investment</c:v>
                </c:pt>
                <c:pt idx="3">
                  <c:v>I don’t really know anything about this form of finance</c:v>
                </c:pt>
                <c:pt idx="4">
                  <c:v>I wouldn’t know how to put together a business value proposition</c:v>
                </c:pt>
                <c:pt idx="5">
                  <c:v>I don’t have the time to look into this form of finance</c:v>
                </c:pt>
                <c:pt idx="6">
                  <c:v>Something else</c:v>
                </c:pt>
              </c:strCache>
            </c:strRef>
          </c:cat>
          <c:val>
            <c:numRef>
              <c:f>Sheet1!$B$2:$B$8</c:f>
              <c:numCache>
                <c:formatCode>General</c:formatCode>
                <c:ptCount val="7"/>
                <c:pt idx="0">
                  <c:v>64</c:v>
                </c:pt>
                <c:pt idx="1">
                  <c:v>42</c:v>
                </c:pt>
                <c:pt idx="2">
                  <c:v>34</c:v>
                </c:pt>
                <c:pt idx="3">
                  <c:v>32</c:v>
                </c:pt>
                <c:pt idx="4">
                  <c:v>28</c:v>
                </c:pt>
                <c:pt idx="5">
                  <c:v>27</c:v>
                </c:pt>
                <c:pt idx="6">
                  <c:v>2</c:v>
                </c:pt>
              </c:numCache>
            </c:numRef>
          </c:val>
          <c:extLst>
            <c:ext xmlns:c16="http://schemas.microsoft.com/office/drawing/2014/chart" uri="{C3380CC4-5D6E-409C-BE32-E72D297353CC}">
              <c16:uniqueId val="{00000002-0A9F-48A3-A2F6-55A2044B0DD5}"/>
            </c:ext>
          </c:extLst>
        </c:ser>
        <c:dLbls>
          <c:showLegendKey val="0"/>
          <c:showVal val="1"/>
          <c:showCatName val="0"/>
          <c:showSerName val="0"/>
          <c:showPercent val="0"/>
          <c:showBubbleSize val="0"/>
        </c:dLbls>
        <c:gapWidth val="40"/>
        <c:axId val="299343232"/>
        <c:axId val="299358848"/>
      </c:barChart>
      <c:catAx>
        <c:axId val="299343232"/>
        <c:scaling>
          <c:orientation val="maxMin"/>
        </c:scaling>
        <c:delete val="0"/>
        <c:axPos val="l"/>
        <c:numFmt formatCode="General" sourceLinked="1"/>
        <c:majorTickMark val="out"/>
        <c:minorTickMark val="none"/>
        <c:tickLblPos val="nextTo"/>
        <c:txPr>
          <a:bodyPr rot="0" vert="horz"/>
          <a:lstStyle/>
          <a:p>
            <a:pPr algn="r">
              <a:defRPr sz="1100">
                <a:latin typeface="Verdana" panose="020B0604030504040204" pitchFamily="34" charset="0"/>
                <a:ea typeface="Verdana" panose="020B0604030504040204" pitchFamily="34" charset="0"/>
                <a:cs typeface="Verdana" panose="020B0604030504040204" pitchFamily="34" charset="0"/>
              </a:defRPr>
            </a:pPr>
            <a:endParaRPr lang="en-US"/>
          </a:p>
        </c:txPr>
        <c:crossAx val="299358848"/>
        <c:crosses val="autoZero"/>
        <c:auto val="0"/>
        <c:lblAlgn val="ctr"/>
        <c:lblOffset val="100"/>
        <c:noMultiLvlLbl val="0"/>
      </c:catAx>
      <c:valAx>
        <c:axId val="299358848"/>
        <c:scaling>
          <c:orientation val="minMax"/>
          <c:max val="70"/>
        </c:scaling>
        <c:delete val="1"/>
        <c:axPos val="t"/>
        <c:numFmt formatCode="0.00%" sourceLinked="0"/>
        <c:majorTickMark val="out"/>
        <c:minorTickMark val="none"/>
        <c:tickLblPos val="nextTo"/>
        <c:crossAx val="299343232"/>
        <c:crosses val="autoZero"/>
        <c:crossBetween val="between"/>
      </c:valAx>
    </c:plotArea>
    <c:plotVisOnly val="1"/>
    <c:dispBlanksAs val="gap"/>
    <c:showDLblsOverMax val="0"/>
  </c:chart>
  <c:txPr>
    <a:bodyPr/>
    <a:lstStyle/>
    <a:p>
      <a:pPr>
        <a:defRPr sz="105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19297756992603"/>
          <c:y val="0.23268238927108828"/>
          <c:w val="0.58983615535773803"/>
          <c:h val="0.56343994595819225"/>
        </c:manualLayout>
      </c:layout>
      <c:doughnutChart>
        <c:varyColors val="1"/>
        <c:ser>
          <c:idx val="0"/>
          <c:order val="0"/>
          <c:tx>
            <c:strRef>
              <c:f>Sheet1!$B$1</c:f>
              <c:strCache>
                <c:ptCount val="1"/>
                <c:pt idx="0">
                  <c:v>%</c:v>
                </c:pt>
              </c:strCache>
            </c:strRef>
          </c:tx>
          <c:dPt>
            <c:idx val="0"/>
            <c:bubble3D val="0"/>
            <c:spPr>
              <a:solidFill>
                <a:schemeClr val="bg2"/>
              </a:solidFill>
            </c:spPr>
            <c:extLst>
              <c:ext xmlns:c16="http://schemas.microsoft.com/office/drawing/2014/chart" uri="{C3380CC4-5D6E-409C-BE32-E72D297353CC}">
                <c16:uniqueId val="{00000001-4E53-4209-98DC-B79FBD52ADF9}"/>
              </c:ext>
            </c:extLst>
          </c:dPt>
          <c:dPt>
            <c:idx val="1"/>
            <c:bubble3D val="0"/>
            <c:spPr>
              <a:solidFill>
                <a:srgbClr val="B61A1D"/>
              </a:solidFill>
            </c:spPr>
            <c:extLst>
              <c:ext xmlns:c16="http://schemas.microsoft.com/office/drawing/2014/chart" uri="{C3380CC4-5D6E-409C-BE32-E72D297353CC}">
                <c16:uniqueId val="{00000003-4E53-4209-98DC-B79FBD52ADF9}"/>
              </c:ext>
            </c:extLst>
          </c:dPt>
          <c:dPt>
            <c:idx val="2"/>
            <c:bubble3D val="0"/>
            <c:spPr>
              <a:solidFill>
                <a:schemeClr val="accent1"/>
              </a:solidFill>
            </c:spPr>
            <c:extLst>
              <c:ext xmlns:c16="http://schemas.microsoft.com/office/drawing/2014/chart" uri="{C3380CC4-5D6E-409C-BE32-E72D297353CC}">
                <c16:uniqueId val="{00000005-4E53-4209-98DC-B79FBD52ADF9}"/>
              </c:ext>
            </c:extLst>
          </c:dPt>
          <c:dPt>
            <c:idx val="3"/>
            <c:bubble3D val="0"/>
            <c:spPr>
              <a:solidFill>
                <a:schemeClr val="accent2"/>
              </a:solidFill>
            </c:spPr>
            <c:extLst>
              <c:ext xmlns:c16="http://schemas.microsoft.com/office/drawing/2014/chart" uri="{C3380CC4-5D6E-409C-BE32-E72D297353CC}">
                <c16:uniqueId val="{00000007-4E53-4209-98DC-B79FBD52ADF9}"/>
              </c:ext>
            </c:extLst>
          </c:dPt>
          <c:dPt>
            <c:idx val="4"/>
            <c:bubble3D val="0"/>
            <c:spPr>
              <a:solidFill>
                <a:schemeClr val="accent3"/>
              </a:solidFill>
            </c:spPr>
            <c:extLst>
              <c:ext xmlns:c16="http://schemas.microsoft.com/office/drawing/2014/chart" uri="{C3380CC4-5D6E-409C-BE32-E72D297353CC}">
                <c16:uniqueId val="{00000009-4E53-4209-98DC-B79FBD52ADF9}"/>
              </c:ext>
            </c:extLst>
          </c:dPt>
          <c:dLbls>
            <c:dLbl>
              <c:idx val="2"/>
              <c:layout>
                <c:manualLayout>
                  <c:x val="-5.5008997714372102E-17"/>
                  <c:y val="-5.5631836391588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53-4209-98DC-B79FBD52ADF9}"/>
                </c:ext>
              </c:extLst>
            </c:dLbl>
            <c:numFmt formatCode="0\%" sourceLinked="0"/>
            <c:spPr>
              <a:noFill/>
              <a:ln>
                <a:noFill/>
              </a:ln>
              <a:effectLst/>
            </c:spPr>
            <c:txPr>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33</c:v>
                </c:pt>
                <c:pt idx="1">
                  <c:v>66</c:v>
                </c:pt>
                <c:pt idx="2">
                  <c:v>1</c:v>
                </c:pt>
              </c:numCache>
            </c:numRef>
          </c:val>
          <c:extLst>
            <c:ext xmlns:c16="http://schemas.microsoft.com/office/drawing/2014/chart" uri="{C3380CC4-5D6E-409C-BE32-E72D297353CC}">
              <c16:uniqueId val="{0000000A-4E53-4209-98DC-B79FBD52ADF9}"/>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19297756992603"/>
          <c:y val="0.23268238927108828"/>
          <c:w val="0.58983615535773803"/>
          <c:h val="0.56343994595819225"/>
        </c:manualLayout>
      </c:layout>
      <c:doughnutChart>
        <c:varyColors val="1"/>
        <c:ser>
          <c:idx val="0"/>
          <c:order val="0"/>
          <c:tx>
            <c:strRef>
              <c:f>Sheet1!$B$1</c:f>
              <c:strCache>
                <c:ptCount val="1"/>
                <c:pt idx="0">
                  <c:v>%</c:v>
                </c:pt>
              </c:strCache>
            </c:strRef>
          </c:tx>
          <c:dPt>
            <c:idx val="0"/>
            <c:bubble3D val="0"/>
            <c:spPr>
              <a:solidFill>
                <a:schemeClr val="bg2"/>
              </a:solidFill>
            </c:spPr>
            <c:extLst>
              <c:ext xmlns:c16="http://schemas.microsoft.com/office/drawing/2014/chart" uri="{C3380CC4-5D6E-409C-BE32-E72D297353CC}">
                <c16:uniqueId val="{00000001-72D8-49AB-9964-08B7DCB67961}"/>
              </c:ext>
            </c:extLst>
          </c:dPt>
          <c:dPt>
            <c:idx val="1"/>
            <c:bubble3D val="0"/>
            <c:spPr>
              <a:solidFill>
                <a:srgbClr val="B61A1D"/>
              </a:solidFill>
            </c:spPr>
            <c:extLst>
              <c:ext xmlns:c16="http://schemas.microsoft.com/office/drawing/2014/chart" uri="{C3380CC4-5D6E-409C-BE32-E72D297353CC}">
                <c16:uniqueId val="{00000003-72D8-49AB-9964-08B7DCB67961}"/>
              </c:ext>
            </c:extLst>
          </c:dPt>
          <c:dPt>
            <c:idx val="2"/>
            <c:bubble3D val="0"/>
            <c:spPr>
              <a:solidFill>
                <a:schemeClr val="accent1"/>
              </a:solidFill>
            </c:spPr>
            <c:extLst>
              <c:ext xmlns:c16="http://schemas.microsoft.com/office/drawing/2014/chart" uri="{C3380CC4-5D6E-409C-BE32-E72D297353CC}">
                <c16:uniqueId val="{00000005-72D8-49AB-9964-08B7DCB67961}"/>
              </c:ext>
            </c:extLst>
          </c:dPt>
          <c:dPt>
            <c:idx val="3"/>
            <c:bubble3D val="0"/>
            <c:spPr>
              <a:solidFill>
                <a:schemeClr val="accent2"/>
              </a:solidFill>
            </c:spPr>
            <c:extLst>
              <c:ext xmlns:c16="http://schemas.microsoft.com/office/drawing/2014/chart" uri="{C3380CC4-5D6E-409C-BE32-E72D297353CC}">
                <c16:uniqueId val="{00000007-72D8-49AB-9964-08B7DCB67961}"/>
              </c:ext>
            </c:extLst>
          </c:dPt>
          <c:dPt>
            <c:idx val="4"/>
            <c:bubble3D val="0"/>
            <c:spPr>
              <a:solidFill>
                <a:schemeClr val="accent3"/>
              </a:solidFill>
            </c:spPr>
            <c:extLst>
              <c:ext xmlns:c16="http://schemas.microsoft.com/office/drawing/2014/chart" uri="{C3380CC4-5D6E-409C-BE32-E72D297353CC}">
                <c16:uniqueId val="{00000009-72D8-49AB-9964-08B7DCB67961}"/>
              </c:ext>
            </c:extLst>
          </c:dPt>
          <c:dLbls>
            <c:dLbl>
              <c:idx val="2"/>
              <c:layout>
                <c:manualLayout>
                  <c:x val="-5.5008997714372102E-17"/>
                  <c:y val="-5.56318363915881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D8-49AB-9964-08B7DCB67961}"/>
                </c:ext>
              </c:extLst>
            </c:dLbl>
            <c:numFmt formatCode="0\%" sourceLinked="0"/>
            <c:spPr>
              <a:noFill/>
              <a:ln>
                <a:noFill/>
              </a:ln>
              <a:effectLst/>
            </c:spPr>
            <c:txPr>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34</c:v>
                </c:pt>
                <c:pt idx="1">
                  <c:v>65</c:v>
                </c:pt>
                <c:pt idx="2">
                  <c:v>1</c:v>
                </c:pt>
              </c:numCache>
            </c:numRef>
          </c:val>
          <c:extLst>
            <c:ext xmlns:c16="http://schemas.microsoft.com/office/drawing/2014/chart" uri="{C3380CC4-5D6E-409C-BE32-E72D297353CC}">
              <c16:uniqueId val="{0000000A-72D8-49AB-9964-08B7DCB67961}"/>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75148501174196"/>
          <c:y val="0.13408233008548956"/>
          <c:w val="0.76817007047129793"/>
          <c:h val="0.6711471910175999"/>
        </c:manualLayout>
      </c:layout>
      <c:barChart>
        <c:barDir val="bar"/>
        <c:grouping val="stacked"/>
        <c:varyColors val="0"/>
        <c:ser>
          <c:idx val="0"/>
          <c:order val="0"/>
          <c:tx>
            <c:strRef>
              <c:f>Sheet1!$B$1</c:f>
              <c:strCache>
                <c:ptCount val="1"/>
                <c:pt idx="0">
                  <c:v>0% - All payments are on time</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F676-4A52-82BE-1842363610EF}"/>
              </c:ext>
            </c:extLst>
          </c:dPt>
          <c:dPt>
            <c:idx val="1"/>
            <c:invertIfNegative val="0"/>
            <c:bubble3D val="0"/>
            <c:extLst>
              <c:ext xmlns:c16="http://schemas.microsoft.com/office/drawing/2014/chart" uri="{C3380CC4-5D6E-409C-BE32-E72D297353CC}">
                <c16:uniqueId val="{00000001-F676-4A52-82BE-1842363610EF}"/>
              </c:ext>
            </c:extLst>
          </c:dPt>
          <c:dPt>
            <c:idx val="2"/>
            <c:invertIfNegative val="0"/>
            <c:bubble3D val="0"/>
            <c:extLst>
              <c:ext xmlns:c16="http://schemas.microsoft.com/office/drawing/2014/chart" uri="{C3380CC4-5D6E-409C-BE32-E72D297353CC}">
                <c16:uniqueId val="{00000002-F676-4A52-82BE-1842363610EF}"/>
              </c:ext>
            </c:extLst>
          </c:dPt>
          <c:dPt>
            <c:idx val="3"/>
            <c:invertIfNegative val="0"/>
            <c:bubble3D val="0"/>
            <c:extLst>
              <c:ext xmlns:c16="http://schemas.microsoft.com/office/drawing/2014/chart" uri="{C3380CC4-5D6E-409C-BE32-E72D297353CC}">
                <c16:uniqueId val="{00000003-F676-4A52-82BE-1842363610EF}"/>
              </c:ext>
            </c:extLst>
          </c:dPt>
          <c:dPt>
            <c:idx val="4"/>
            <c:invertIfNegative val="0"/>
            <c:bubble3D val="0"/>
            <c:extLst>
              <c:ext xmlns:c16="http://schemas.microsoft.com/office/drawing/2014/chart" uri="{C3380CC4-5D6E-409C-BE32-E72D297353CC}">
                <c16:uniqueId val="{00000004-F676-4A52-82BE-1842363610EF}"/>
              </c:ext>
            </c:extLst>
          </c:dPt>
          <c:dPt>
            <c:idx val="5"/>
            <c:invertIfNegative val="0"/>
            <c:bubble3D val="0"/>
            <c:extLst>
              <c:ext xmlns:c16="http://schemas.microsoft.com/office/drawing/2014/chart" uri="{C3380CC4-5D6E-409C-BE32-E72D297353CC}">
                <c16:uniqueId val="{00000005-F676-4A52-82BE-1842363610EF}"/>
              </c:ext>
            </c:extLst>
          </c:dPt>
          <c:dPt>
            <c:idx val="6"/>
            <c:invertIfNegative val="0"/>
            <c:bubble3D val="0"/>
            <c:extLst>
              <c:ext xmlns:c16="http://schemas.microsoft.com/office/drawing/2014/chart" uri="{C3380CC4-5D6E-409C-BE32-E72D297353CC}">
                <c16:uniqueId val="{00000006-F676-4A52-82BE-1842363610EF}"/>
              </c:ext>
            </c:extLst>
          </c:dPt>
          <c:dPt>
            <c:idx val="7"/>
            <c:invertIfNegative val="0"/>
            <c:bubble3D val="0"/>
            <c:extLst>
              <c:ext xmlns:c16="http://schemas.microsoft.com/office/drawing/2014/chart" uri="{C3380CC4-5D6E-409C-BE32-E72D297353CC}">
                <c16:uniqueId val="{00000007-F676-4A52-82BE-1842363610EF}"/>
              </c:ext>
            </c:extLst>
          </c:dPt>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Sheet1!$B$2</c:f>
              <c:numCache>
                <c:formatCode>General</c:formatCode>
                <c:ptCount val="1"/>
                <c:pt idx="0">
                  <c:v>25</c:v>
                </c:pt>
              </c:numCache>
            </c:numRef>
          </c:val>
          <c:extLst>
            <c:ext xmlns:c16="http://schemas.microsoft.com/office/drawing/2014/chart" uri="{C3380CC4-5D6E-409C-BE32-E72D297353CC}">
              <c16:uniqueId val="{00000008-F676-4A52-82BE-1842363610EF}"/>
            </c:ext>
          </c:extLst>
        </c:ser>
        <c:ser>
          <c:idx val="1"/>
          <c:order val="1"/>
          <c:tx>
            <c:strRef>
              <c:f>Sheet1!$C$1</c:f>
              <c:strCache>
                <c:ptCount val="1"/>
                <c:pt idx="0">
                  <c:v>Less than 20%</c:v>
                </c:pt>
              </c:strCache>
            </c:strRef>
          </c:tx>
          <c:spPr>
            <a:solidFill>
              <a:srgbClr val="D41217"/>
            </a:solidFill>
          </c:spPr>
          <c:invertIfNegative val="0"/>
          <c:dPt>
            <c:idx val="0"/>
            <c:invertIfNegative val="0"/>
            <c:bubble3D val="0"/>
            <c:spPr>
              <a:solidFill>
                <a:srgbClr val="B61A1D"/>
              </a:solidFill>
            </c:spPr>
            <c:extLst>
              <c:ext xmlns:c16="http://schemas.microsoft.com/office/drawing/2014/chart" uri="{C3380CC4-5D6E-409C-BE32-E72D297353CC}">
                <c16:uniqueId val="{00000009-F676-4A52-82BE-1842363610EF}"/>
              </c:ext>
            </c:extLst>
          </c:dPt>
          <c:dPt>
            <c:idx val="1"/>
            <c:invertIfNegative val="0"/>
            <c:bubble3D val="0"/>
            <c:extLst>
              <c:ext xmlns:c16="http://schemas.microsoft.com/office/drawing/2014/chart" uri="{C3380CC4-5D6E-409C-BE32-E72D297353CC}">
                <c16:uniqueId val="{0000000A-F676-4A52-82BE-1842363610EF}"/>
              </c:ext>
            </c:extLst>
          </c:dPt>
          <c:dPt>
            <c:idx val="2"/>
            <c:invertIfNegative val="0"/>
            <c:bubble3D val="0"/>
            <c:extLst>
              <c:ext xmlns:c16="http://schemas.microsoft.com/office/drawing/2014/chart" uri="{C3380CC4-5D6E-409C-BE32-E72D297353CC}">
                <c16:uniqueId val="{0000000B-F676-4A52-82BE-1842363610EF}"/>
              </c:ext>
            </c:extLst>
          </c:dPt>
          <c:dPt>
            <c:idx val="3"/>
            <c:invertIfNegative val="0"/>
            <c:bubble3D val="0"/>
            <c:extLst>
              <c:ext xmlns:c16="http://schemas.microsoft.com/office/drawing/2014/chart" uri="{C3380CC4-5D6E-409C-BE32-E72D297353CC}">
                <c16:uniqueId val="{0000000C-F676-4A52-82BE-1842363610EF}"/>
              </c:ext>
            </c:extLst>
          </c:dPt>
          <c:dPt>
            <c:idx val="4"/>
            <c:invertIfNegative val="0"/>
            <c:bubble3D val="0"/>
            <c:extLst>
              <c:ext xmlns:c16="http://schemas.microsoft.com/office/drawing/2014/chart" uri="{C3380CC4-5D6E-409C-BE32-E72D297353CC}">
                <c16:uniqueId val="{0000000D-F676-4A52-82BE-1842363610EF}"/>
              </c:ext>
            </c:extLst>
          </c:dPt>
          <c:dPt>
            <c:idx val="5"/>
            <c:invertIfNegative val="0"/>
            <c:bubble3D val="0"/>
            <c:extLst>
              <c:ext xmlns:c16="http://schemas.microsoft.com/office/drawing/2014/chart" uri="{C3380CC4-5D6E-409C-BE32-E72D297353CC}">
                <c16:uniqueId val="{0000000E-F676-4A52-82BE-1842363610EF}"/>
              </c:ext>
            </c:extLst>
          </c:dPt>
          <c:dPt>
            <c:idx val="6"/>
            <c:invertIfNegative val="0"/>
            <c:bubble3D val="0"/>
            <c:extLst>
              <c:ext xmlns:c16="http://schemas.microsoft.com/office/drawing/2014/chart" uri="{C3380CC4-5D6E-409C-BE32-E72D297353CC}">
                <c16:uniqueId val="{0000000F-F676-4A52-82BE-1842363610EF}"/>
              </c:ext>
            </c:extLst>
          </c:dPt>
          <c:dPt>
            <c:idx val="7"/>
            <c:invertIfNegative val="0"/>
            <c:bubble3D val="0"/>
            <c:extLst>
              <c:ext xmlns:c16="http://schemas.microsoft.com/office/drawing/2014/chart" uri="{C3380CC4-5D6E-409C-BE32-E72D297353CC}">
                <c16:uniqueId val="{00000010-F676-4A52-82BE-1842363610EF}"/>
              </c:ext>
            </c:extLst>
          </c:dPt>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Sheet1!$C$2</c:f>
              <c:numCache>
                <c:formatCode>General</c:formatCode>
                <c:ptCount val="1"/>
                <c:pt idx="0">
                  <c:v>45</c:v>
                </c:pt>
              </c:numCache>
            </c:numRef>
          </c:val>
          <c:extLst>
            <c:ext xmlns:c16="http://schemas.microsoft.com/office/drawing/2014/chart" uri="{C3380CC4-5D6E-409C-BE32-E72D297353CC}">
              <c16:uniqueId val="{00000011-F676-4A52-82BE-1842363610EF}"/>
            </c:ext>
          </c:extLst>
        </c:ser>
        <c:ser>
          <c:idx val="3"/>
          <c:order val="2"/>
          <c:tx>
            <c:strRef>
              <c:f>Sheet1!$D$1</c:f>
              <c:strCache>
                <c:ptCount val="1"/>
                <c:pt idx="0">
                  <c:v>20-39%</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F676-4A52-82BE-1842363610EF}"/>
              </c:ext>
            </c:extLst>
          </c:dPt>
          <c:dPt>
            <c:idx val="1"/>
            <c:invertIfNegative val="0"/>
            <c:bubble3D val="0"/>
            <c:extLst>
              <c:ext xmlns:c16="http://schemas.microsoft.com/office/drawing/2014/chart" uri="{C3380CC4-5D6E-409C-BE32-E72D297353CC}">
                <c16:uniqueId val="{00000013-F676-4A52-82BE-1842363610EF}"/>
              </c:ext>
            </c:extLst>
          </c:dPt>
          <c:dPt>
            <c:idx val="2"/>
            <c:invertIfNegative val="0"/>
            <c:bubble3D val="0"/>
            <c:extLst>
              <c:ext xmlns:c16="http://schemas.microsoft.com/office/drawing/2014/chart" uri="{C3380CC4-5D6E-409C-BE32-E72D297353CC}">
                <c16:uniqueId val="{00000014-F676-4A52-82BE-1842363610EF}"/>
              </c:ext>
            </c:extLst>
          </c:dPt>
          <c:dPt>
            <c:idx val="3"/>
            <c:invertIfNegative val="0"/>
            <c:bubble3D val="0"/>
            <c:extLst>
              <c:ext xmlns:c16="http://schemas.microsoft.com/office/drawing/2014/chart" uri="{C3380CC4-5D6E-409C-BE32-E72D297353CC}">
                <c16:uniqueId val="{00000015-F676-4A52-82BE-1842363610EF}"/>
              </c:ext>
            </c:extLst>
          </c:dPt>
          <c:dPt>
            <c:idx val="4"/>
            <c:invertIfNegative val="0"/>
            <c:bubble3D val="0"/>
            <c:extLst>
              <c:ext xmlns:c16="http://schemas.microsoft.com/office/drawing/2014/chart" uri="{C3380CC4-5D6E-409C-BE32-E72D297353CC}">
                <c16:uniqueId val="{00000016-F676-4A52-82BE-1842363610EF}"/>
              </c:ext>
            </c:extLst>
          </c:dPt>
          <c:dPt>
            <c:idx val="5"/>
            <c:invertIfNegative val="0"/>
            <c:bubble3D val="0"/>
            <c:extLst>
              <c:ext xmlns:c16="http://schemas.microsoft.com/office/drawing/2014/chart" uri="{C3380CC4-5D6E-409C-BE32-E72D297353CC}">
                <c16:uniqueId val="{00000017-F676-4A52-82BE-1842363610EF}"/>
              </c:ext>
            </c:extLst>
          </c:dPt>
          <c:dPt>
            <c:idx val="6"/>
            <c:invertIfNegative val="0"/>
            <c:bubble3D val="0"/>
            <c:extLst>
              <c:ext xmlns:c16="http://schemas.microsoft.com/office/drawing/2014/chart" uri="{C3380CC4-5D6E-409C-BE32-E72D297353CC}">
                <c16:uniqueId val="{00000018-F676-4A52-82BE-1842363610EF}"/>
              </c:ext>
            </c:extLst>
          </c:dPt>
          <c:dPt>
            <c:idx val="7"/>
            <c:invertIfNegative val="0"/>
            <c:bubble3D val="0"/>
            <c:extLst>
              <c:ext xmlns:c16="http://schemas.microsoft.com/office/drawing/2014/chart" uri="{C3380CC4-5D6E-409C-BE32-E72D297353CC}">
                <c16:uniqueId val="{00000019-F676-4A52-82BE-1842363610EF}"/>
              </c:ext>
            </c:extLst>
          </c:dPt>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Sheet1!$D$2</c:f>
              <c:numCache>
                <c:formatCode>General</c:formatCode>
                <c:ptCount val="1"/>
                <c:pt idx="0">
                  <c:v>12</c:v>
                </c:pt>
              </c:numCache>
            </c:numRef>
          </c:val>
          <c:extLst>
            <c:ext xmlns:c16="http://schemas.microsoft.com/office/drawing/2014/chart" uri="{C3380CC4-5D6E-409C-BE32-E72D297353CC}">
              <c16:uniqueId val="{0000001A-F676-4A52-82BE-1842363610EF}"/>
            </c:ext>
          </c:extLst>
        </c:ser>
        <c:ser>
          <c:idx val="4"/>
          <c:order val="3"/>
          <c:tx>
            <c:strRef>
              <c:f>Sheet1!$E$1</c:f>
              <c:strCache>
                <c:ptCount val="1"/>
                <c:pt idx="0">
                  <c:v>40-59%</c:v>
                </c:pt>
              </c:strCache>
            </c:strRef>
          </c:tx>
          <c:spPr>
            <a:solidFill>
              <a:srgbClr val="979195"/>
            </a:solidFill>
          </c:spPr>
          <c:invertIfNegative val="0"/>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Sheet1!$E$2</c:f>
              <c:numCache>
                <c:formatCode>General</c:formatCode>
                <c:ptCount val="1"/>
                <c:pt idx="0">
                  <c:v>10</c:v>
                </c:pt>
              </c:numCache>
            </c:numRef>
          </c:val>
          <c:extLst>
            <c:ext xmlns:c16="http://schemas.microsoft.com/office/drawing/2014/chart" uri="{C3380CC4-5D6E-409C-BE32-E72D297353CC}">
              <c16:uniqueId val="{0000001B-F676-4A52-82BE-1842363610EF}"/>
            </c:ext>
          </c:extLst>
        </c:ser>
        <c:ser>
          <c:idx val="5"/>
          <c:order val="4"/>
          <c:tx>
            <c:strRef>
              <c:f>Sheet1!$F$1</c:f>
              <c:strCache>
                <c:ptCount val="1"/>
                <c:pt idx="0">
                  <c:v>60-79%</c:v>
                </c:pt>
              </c:strCache>
            </c:strRef>
          </c:tx>
          <c:spPr>
            <a:solidFill>
              <a:srgbClr val="33615B"/>
            </a:solidFill>
          </c:spPr>
          <c:invertIfNegative val="0"/>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Sheet1!$F$2</c:f>
              <c:numCache>
                <c:formatCode>General</c:formatCode>
                <c:ptCount val="1"/>
                <c:pt idx="0">
                  <c:v>4</c:v>
                </c:pt>
              </c:numCache>
            </c:numRef>
          </c:val>
          <c:extLst>
            <c:ext xmlns:c16="http://schemas.microsoft.com/office/drawing/2014/chart" uri="{C3380CC4-5D6E-409C-BE32-E72D297353CC}">
              <c16:uniqueId val="{0000001C-F676-4A52-82BE-1842363610EF}"/>
            </c:ext>
          </c:extLst>
        </c:ser>
        <c:ser>
          <c:idx val="2"/>
          <c:order val="5"/>
          <c:tx>
            <c:strRef>
              <c:f>Sheet1!$G$1</c:f>
              <c:strCache>
                <c:ptCount val="1"/>
                <c:pt idx="0">
                  <c:v>80% or more</c:v>
                </c:pt>
              </c:strCache>
            </c:strRef>
          </c:tx>
          <c:spPr>
            <a:solidFill>
              <a:srgbClr val="BE4B23"/>
            </a:solidFill>
          </c:spPr>
          <c:invertIfNegative val="0"/>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Sheet1!$G$2</c:f>
              <c:numCache>
                <c:formatCode>General</c:formatCode>
                <c:ptCount val="1"/>
                <c:pt idx="0">
                  <c:v>3</c:v>
                </c:pt>
              </c:numCache>
            </c:numRef>
          </c:val>
          <c:extLst>
            <c:ext xmlns:c16="http://schemas.microsoft.com/office/drawing/2014/chart" uri="{C3380CC4-5D6E-409C-BE32-E72D297353CC}">
              <c16:uniqueId val="{0000001D-F676-4A52-82BE-1842363610EF}"/>
            </c:ext>
          </c:extLst>
        </c:ser>
        <c:ser>
          <c:idx val="6"/>
          <c:order val="6"/>
          <c:tx>
            <c:strRef>
              <c:f>Sheet1!$H$1</c:f>
              <c:strCache>
                <c:ptCount val="1"/>
                <c:pt idx="0">
                  <c:v>Don't know</c:v>
                </c:pt>
              </c:strCache>
            </c:strRef>
          </c:tx>
          <c:invertIfNegative val="0"/>
          <c:dLbls>
            <c:spPr>
              <a:noFill/>
              <a:ln>
                <a:noFill/>
              </a:ln>
              <a:effectLst/>
            </c:spPr>
            <c:txPr>
              <a:bodyPr wrap="square" lIns="38100" tIns="19050" rIns="38100" bIns="19050" anchor="ctr">
                <a:spAutoFit/>
              </a:bodyPr>
              <a:lstStyle/>
              <a:p>
                <a:pPr>
                  <a:defRPr b="1">
                    <a:solidFill>
                      <a:schemeClr val="bg1"/>
                    </a:solidFill>
                    <a:latin typeface="Verdana" panose="020B0604030504040204" pitchFamily="34" charset="0"/>
                    <a:ea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2018</c:v>
                </c:pt>
              </c:numCache>
            </c:numRef>
          </c:cat>
          <c:val>
            <c:numRef>
              <c:f>Sheet1!$H$2</c:f>
              <c:numCache>
                <c:formatCode>General</c:formatCode>
                <c:ptCount val="1"/>
                <c:pt idx="0">
                  <c:v>1</c:v>
                </c:pt>
              </c:numCache>
            </c:numRef>
          </c:val>
          <c:extLst>
            <c:ext xmlns:c16="http://schemas.microsoft.com/office/drawing/2014/chart" uri="{C3380CC4-5D6E-409C-BE32-E72D297353CC}">
              <c16:uniqueId val="{0000001E-F676-4A52-82BE-1842363610EF}"/>
            </c:ext>
          </c:extLst>
        </c:ser>
        <c:dLbls>
          <c:showLegendKey val="0"/>
          <c:showVal val="1"/>
          <c:showCatName val="0"/>
          <c:showSerName val="0"/>
          <c:showPercent val="0"/>
          <c:showBubbleSize val="0"/>
        </c:dLbls>
        <c:gapWidth val="37"/>
        <c:overlap val="100"/>
        <c:axId val="214406656"/>
        <c:axId val="214422272"/>
      </c:barChart>
      <c:catAx>
        <c:axId val="214406656"/>
        <c:scaling>
          <c:orientation val="maxMin"/>
        </c:scaling>
        <c:delete val="1"/>
        <c:axPos val="l"/>
        <c:numFmt formatCode="General" sourceLinked="1"/>
        <c:majorTickMark val="none"/>
        <c:minorTickMark val="none"/>
        <c:tickLblPos val="nextTo"/>
        <c:crossAx val="214422272"/>
        <c:crosses val="autoZero"/>
        <c:auto val="1"/>
        <c:lblAlgn val="ctr"/>
        <c:lblOffset val="100"/>
        <c:noMultiLvlLbl val="0"/>
      </c:catAx>
      <c:valAx>
        <c:axId val="214422272"/>
        <c:scaling>
          <c:orientation val="minMax"/>
          <c:max val="100"/>
        </c:scaling>
        <c:delete val="1"/>
        <c:axPos val="b"/>
        <c:numFmt formatCode="General" sourceLinked="1"/>
        <c:majorTickMark val="out"/>
        <c:minorTickMark val="none"/>
        <c:tickLblPos val="nextTo"/>
        <c:crossAx val="214406656"/>
        <c:crosses val="max"/>
        <c:crossBetween val="between"/>
        <c:majorUnit val="10"/>
      </c:valAx>
      <c:spPr>
        <a:noFill/>
        <a:ln w="25400">
          <a:noFill/>
        </a:ln>
      </c:spPr>
    </c:plotArea>
    <c:legend>
      <c:legendPos val="b"/>
      <c:layout>
        <c:manualLayout>
          <c:xMode val="edge"/>
          <c:yMode val="edge"/>
          <c:x val="1.0589286111028931E-2"/>
          <c:y val="0.77271924490334987"/>
          <c:w val="0.97625281763742888"/>
          <c:h val="6.0921142943058296E-2"/>
        </c:manualLayout>
      </c:layout>
      <c:overlay val="0"/>
      <c:txPr>
        <a:bodyPr/>
        <a:lstStyle/>
        <a:p>
          <a:pPr>
            <a:defRPr sz="105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64388798104894"/>
          <c:y val="0"/>
          <c:w val="0.53991491903316535"/>
          <c:h val="1"/>
        </c:manualLayout>
      </c:layout>
      <c:barChart>
        <c:barDir val="bar"/>
        <c:grouping val="clustered"/>
        <c:varyColors val="0"/>
        <c:ser>
          <c:idx val="0"/>
          <c:order val="0"/>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2198-4395-9A12-C866EAA64F59}"/>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Less than two weeks</c:v>
                </c:pt>
                <c:pt idx="1">
                  <c:v>Two weeks to one month</c:v>
                </c:pt>
                <c:pt idx="2">
                  <c:v>Between one and three months</c:v>
                </c:pt>
                <c:pt idx="3">
                  <c:v>Between three and six months</c:v>
                </c:pt>
                <c:pt idx="4">
                  <c:v>Six months or more</c:v>
                </c:pt>
              </c:strCache>
            </c:strRef>
          </c:cat>
          <c:val>
            <c:numRef>
              <c:f>Sheet1!$B$2:$B$6</c:f>
              <c:numCache>
                <c:formatCode>General</c:formatCode>
                <c:ptCount val="5"/>
                <c:pt idx="0">
                  <c:v>20</c:v>
                </c:pt>
                <c:pt idx="1">
                  <c:v>36</c:v>
                </c:pt>
                <c:pt idx="2">
                  <c:v>34</c:v>
                </c:pt>
                <c:pt idx="3">
                  <c:v>6</c:v>
                </c:pt>
                <c:pt idx="4">
                  <c:v>3</c:v>
                </c:pt>
              </c:numCache>
            </c:numRef>
          </c:val>
          <c:extLst>
            <c:ext xmlns:c16="http://schemas.microsoft.com/office/drawing/2014/chart" uri="{C3380CC4-5D6E-409C-BE32-E72D297353CC}">
              <c16:uniqueId val="{00000002-2198-4395-9A12-C866EAA64F59}"/>
            </c:ext>
          </c:extLst>
        </c:ser>
        <c:ser>
          <c:idx val="1"/>
          <c:order val="1"/>
          <c:spPr>
            <a:solidFill>
              <a:srgbClr val="B61A1D"/>
            </a:solidFill>
          </c:spPr>
          <c:invertIfNegative val="0"/>
          <c:dLbls>
            <c:numFmt formatCode="0\%" sourceLinked="0"/>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Less than two weeks</c:v>
                </c:pt>
                <c:pt idx="1">
                  <c:v>Two weeks to one month</c:v>
                </c:pt>
                <c:pt idx="2">
                  <c:v>Between one and three months</c:v>
                </c:pt>
                <c:pt idx="3">
                  <c:v>Between three and six months</c:v>
                </c:pt>
                <c:pt idx="4">
                  <c:v>Six months or more</c:v>
                </c:pt>
              </c:strCache>
            </c:strRef>
          </c:cat>
          <c:val>
            <c:numRef>
              <c:f>Sheet1!$C$2:$C$6</c:f>
              <c:numCache>
                <c:formatCode>General</c:formatCode>
                <c:ptCount val="5"/>
                <c:pt idx="0">
                  <c:v>20</c:v>
                </c:pt>
                <c:pt idx="1">
                  <c:v>30</c:v>
                </c:pt>
                <c:pt idx="2">
                  <c:v>37</c:v>
                </c:pt>
                <c:pt idx="3">
                  <c:v>6</c:v>
                </c:pt>
                <c:pt idx="4">
                  <c:v>1</c:v>
                </c:pt>
              </c:numCache>
            </c:numRef>
          </c:val>
          <c:extLst>
            <c:ext xmlns:c16="http://schemas.microsoft.com/office/drawing/2014/chart" uri="{C3380CC4-5D6E-409C-BE32-E72D297353CC}">
              <c16:uniqueId val="{00000003-2198-4395-9A12-C866EAA64F59}"/>
            </c:ext>
          </c:extLst>
        </c:ser>
        <c:dLbls>
          <c:showLegendKey val="0"/>
          <c:showVal val="1"/>
          <c:showCatName val="0"/>
          <c:showSerName val="0"/>
          <c:showPercent val="0"/>
          <c:showBubbleSize val="0"/>
        </c:dLbls>
        <c:gapWidth val="40"/>
        <c:axId val="264936832"/>
        <c:axId val="302122112"/>
      </c:barChart>
      <c:catAx>
        <c:axId val="264936832"/>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302122112"/>
        <c:crosses val="autoZero"/>
        <c:auto val="0"/>
        <c:lblAlgn val="ctr"/>
        <c:lblOffset val="100"/>
        <c:noMultiLvlLbl val="0"/>
      </c:catAx>
      <c:valAx>
        <c:axId val="302122112"/>
        <c:scaling>
          <c:orientation val="minMax"/>
          <c:max val="50"/>
        </c:scaling>
        <c:delete val="1"/>
        <c:axPos val="t"/>
        <c:numFmt formatCode="0.00%" sourceLinked="0"/>
        <c:majorTickMark val="out"/>
        <c:minorTickMark val="none"/>
        <c:tickLblPos val="nextTo"/>
        <c:crossAx val="2649368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080867177252783E-3"/>
          <c:y val="2.4117613271299435E-3"/>
          <c:w val="0.94093851955550734"/>
          <c:h val="0.84991168916142656"/>
        </c:manualLayout>
      </c:layout>
      <c:barChart>
        <c:barDir val="col"/>
        <c:grouping val="clustered"/>
        <c:varyColors val="0"/>
        <c:ser>
          <c:idx val="0"/>
          <c:order val="0"/>
          <c:spPr>
            <a:solidFill>
              <a:srgbClr val="212952"/>
            </a:solidFill>
          </c:spPr>
          <c:invertIfNegative val="0"/>
          <c:dPt>
            <c:idx val="0"/>
            <c:invertIfNegative val="0"/>
            <c:bubble3D val="0"/>
            <c:extLst>
              <c:ext xmlns:c16="http://schemas.microsoft.com/office/drawing/2014/chart" uri="{C3380CC4-5D6E-409C-BE32-E72D297353CC}">
                <c16:uniqueId val="{00000000-1A44-4725-B747-AF2E1678BEDF}"/>
              </c:ext>
            </c:extLst>
          </c:dPt>
          <c:dLbls>
            <c:numFmt formatCode="0\%" sourceLinked="0"/>
            <c:spPr>
              <a:noFill/>
              <a:ln>
                <a:noFill/>
              </a:ln>
              <a:effectLst/>
            </c:spPr>
            <c:txPr>
              <a:bodyPr/>
              <a:lstStyle/>
              <a:p>
                <a:pPr>
                  <a:defRPr sz="11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Slower turnover growth</c:v>
                </c:pt>
                <c:pt idx="1">
                  <c:v>I have been forced to use an overdraft facility</c:v>
                </c:pt>
                <c:pt idx="2">
                  <c:v>Emotional impacts / stress / frustration</c:v>
                </c:pt>
                <c:pt idx="3">
                  <c:v>Late paying suppliers</c:v>
                </c:pt>
                <c:pt idx="4">
                  <c:v>I/we have spent lots of time chasing late payments</c:v>
                </c:pt>
                <c:pt idx="5">
                  <c:v>My business has run into cash flow difficulties</c:v>
                </c:pt>
              </c:strCache>
            </c:strRef>
          </c:cat>
          <c:val>
            <c:numRef>
              <c:f>Sheet1!$B$2:$B$7</c:f>
              <c:numCache>
                <c:formatCode>General</c:formatCode>
                <c:ptCount val="6"/>
                <c:pt idx="0">
                  <c:v>2</c:v>
                </c:pt>
                <c:pt idx="1">
                  <c:v>3</c:v>
                </c:pt>
                <c:pt idx="2">
                  <c:v>3</c:v>
                </c:pt>
                <c:pt idx="3">
                  <c:v>4</c:v>
                </c:pt>
                <c:pt idx="4">
                  <c:v>7</c:v>
                </c:pt>
                <c:pt idx="5">
                  <c:v>29</c:v>
                </c:pt>
              </c:numCache>
            </c:numRef>
          </c:val>
          <c:extLst>
            <c:ext xmlns:c16="http://schemas.microsoft.com/office/drawing/2014/chart" uri="{C3380CC4-5D6E-409C-BE32-E72D297353CC}">
              <c16:uniqueId val="{00000001-1A44-4725-B747-AF2E1678BEDF}"/>
            </c:ext>
          </c:extLst>
        </c:ser>
        <c:dLbls>
          <c:showLegendKey val="0"/>
          <c:showVal val="1"/>
          <c:showCatName val="0"/>
          <c:showSerName val="0"/>
          <c:showPercent val="0"/>
          <c:showBubbleSize val="0"/>
        </c:dLbls>
        <c:gapWidth val="40"/>
        <c:axId val="177336320"/>
        <c:axId val="177337856"/>
      </c:barChart>
      <c:catAx>
        <c:axId val="177336320"/>
        <c:scaling>
          <c:orientation val="maxMin"/>
        </c:scaling>
        <c:delete val="0"/>
        <c:axPos val="b"/>
        <c:numFmt formatCode="General" sourceLinked="1"/>
        <c:majorTickMark val="out"/>
        <c:minorTickMark val="none"/>
        <c:tickLblPos val="nextTo"/>
        <c:txPr>
          <a:bodyPr rot="0" vert="horz" anchor="ctr" anchorCtr="0"/>
          <a:lstStyle/>
          <a:p>
            <a:pPr algn="ctr">
              <a:defRPr sz="1200">
                <a:latin typeface="Verdana" panose="020B0604030504040204" pitchFamily="34" charset="0"/>
              </a:defRPr>
            </a:pPr>
            <a:endParaRPr lang="en-US"/>
          </a:p>
        </c:txPr>
        <c:crossAx val="177337856"/>
        <c:crosses val="autoZero"/>
        <c:auto val="0"/>
        <c:lblAlgn val="ctr"/>
        <c:lblOffset val="100"/>
        <c:noMultiLvlLbl val="0"/>
      </c:catAx>
      <c:valAx>
        <c:axId val="177337856"/>
        <c:scaling>
          <c:orientation val="minMax"/>
          <c:max val="60"/>
        </c:scaling>
        <c:delete val="1"/>
        <c:axPos val="r"/>
        <c:numFmt formatCode="0.00%" sourceLinked="0"/>
        <c:majorTickMark val="out"/>
        <c:minorTickMark val="none"/>
        <c:tickLblPos val="nextTo"/>
        <c:crossAx val="1773363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063372236124497"/>
          <c:y val="2.42631915506827E-3"/>
          <c:w val="0.53883365494309288"/>
          <c:h val="0.73153530934783773"/>
        </c:manualLayout>
      </c:layout>
      <c:barChart>
        <c:barDir val="bar"/>
        <c:grouping val="stacked"/>
        <c:varyColors val="0"/>
        <c:ser>
          <c:idx val="0"/>
          <c:order val="0"/>
          <c:tx>
            <c:strRef>
              <c:f>Sheet1!$B$1</c:f>
              <c:strCache>
                <c:ptCount val="1"/>
                <c:pt idx="0">
                  <c:v>% One - not an obstacle at all</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BD9C-4730-A662-3378119B4EEB}"/>
              </c:ext>
            </c:extLst>
          </c:dPt>
          <c:dPt>
            <c:idx val="1"/>
            <c:invertIfNegative val="0"/>
            <c:bubble3D val="0"/>
            <c:extLst>
              <c:ext xmlns:c16="http://schemas.microsoft.com/office/drawing/2014/chart" uri="{C3380CC4-5D6E-409C-BE32-E72D297353CC}">
                <c16:uniqueId val="{00000001-BD9C-4730-A662-3378119B4EEB}"/>
              </c:ext>
            </c:extLst>
          </c:dPt>
          <c:dPt>
            <c:idx val="2"/>
            <c:invertIfNegative val="0"/>
            <c:bubble3D val="0"/>
            <c:extLst>
              <c:ext xmlns:c16="http://schemas.microsoft.com/office/drawing/2014/chart" uri="{C3380CC4-5D6E-409C-BE32-E72D297353CC}">
                <c16:uniqueId val="{00000002-BD9C-4730-A662-3378119B4EEB}"/>
              </c:ext>
            </c:extLst>
          </c:dPt>
          <c:dPt>
            <c:idx val="3"/>
            <c:invertIfNegative val="0"/>
            <c:bubble3D val="0"/>
            <c:extLst>
              <c:ext xmlns:c16="http://schemas.microsoft.com/office/drawing/2014/chart" uri="{C3380CC4-5D6E-409C-BE32-E72D297353CC}">
                <c16:uniqueId val="{00000003-BD9C-4730-A662-3378119B4EEB}"/>
              </c:ext>
            </c:extLst>
          </c:dPt>
          <c:dPt>
            <c:idx val="4"/>
            <c:invertIfNegative val="0"/>
            <c:bubble3D val="0"/>
            <c:extLst>
              <c:ext xmlns:c16="http://schemas.microsoft.com/office/drawing/2014/chart" uri="{C3380CC4-5D6E-409C-BE32-E72D297353CC}">
                <c16:uniqueId val="{00000004-BD9C-4730-A662-3378119B4EEB}"/>
              </c:ext>
            </c:extLst>
          </c:dPt>
          <c:dPt>
            <c:idx val="5"/>
            <c:invertIfNegative val="0"/>
            <c:bubble3D val="0"/>
            <c:extLst>
              <c:ext xmlns:c16="http://schemas.microsoft.com/office/drawing/2014/chart" uri="{C3380CC4-5D6E-409C-BE32-E72D297353CC}">
                <c16:uniqueId val="{00000005-BD9C-4730-A662-3378119B4EEB}"/>
              </c:ext>
            </c:extLst>
          </c:dPt>
          <c:dPt>
            <c:idx val="6"/>
            <c:invertIfNegative val="0"/>
            <c:bubble3D val="0"/>
            <c:extLst>
              <c:ext xmlns:c16="http://schemas.microsoft.com/office/drawing/2014/chart" uri="{C3380CC4-5D6E-409C-BE32-E72D297353CC}">
                <c16:uniqueId val="{00000006-BD9C-4730-A662-3378119B4EEB}"/>
              </c:ext>
            </c:extLst>
          </c:dPt>
          <c:dPt>
            <c:idx val="7"/>
            <c:invertIfNegative val="0"/>
            <c:bubble3D val="0"/>
            <c:extLst>
              <c:ext xmlns:c16="http://schemas.microsoft.com/office/drawing/2014/chart" uri="{C3380CC4-5D6E-409C-BE32-E72D297353CC}">
                <c16:uniqueId val="{00000007-BD9C-4730-A662-3378119B4EEB}"/>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Issues recruiting and retaining skilled staff</c:v>
                </c:pt>
                <c:pt idx="1">
                  <c:v>Cash flow or issues with late payment</c:v>
                </c:pt>
                <c:pt idx="2">
                  <c:v>Availability of relevant advice for your business</c:v>
                </c:pt>
              </c:strCache>
            </c:strRef>
          </c:cat>
          <c:val>
            <c:numRef>
              <c:f>Sheet1!$B$2:$B$4</c:f>
              <c:numCache>
                <c:formatCode>General</c:formatCode>
                <c:ptCount val="3"/>
                <c:pt idx="0">
                  <c:v>60</c:v>
                </c:pt>
                <c:pt idx="1">
                  <c:v>48</c:v>
                </c:pt>
                <c:pt idx="2">
                  <c:v>54</c:v>
                </c:pt>
              </c:numCache>
            </c:numRef>
          </c:val>
          <c:extLst>
            <c:ext xmlns:c16="http://schemas.microsoft.com/office/drawing/2014/chart" uri="{C3380CC4-5D6E-409C-BE32-E72D297353CC}">
              <c16:uniqueId val="{00000008-BD9C-4730-A662-3378119B4EEB}"/>
            </c:ext>
          </c:extLst>
        </c:ser>
        <c:ser>
          <c:idx val="1"/>
          <c:order val="1"/>
          <c:tx>
            <c:strRef>
              <c:f>Sheet1!$C$1</c:f>
              <c:strCache>
                <c:ptCount val="1"/>
                <c:pt idx="0">
                  <c:v>% Two to four</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09-BD9C-4730-A662-3378119B4EEB}"/>
              </c:ext>
            </c:extLst>
          </c:dPt>
          <c:dPt>
            <c:idx val="1"/>
            <c:invertIfNegative val="0"/>
            <c:bubble3D val="0"/>
            <c:extLst>
              <c:ext xmlns:c16="http://schemas.microsoft.com/office/drawing/2014/chart" uri="{C3380CC4-5D6E-409C-BE32-E72D297353CC}">
                <c16:uniqueId val="{0000000A-BD9C-4730-A662-3378119B4EEB}"/>
              </c:ext>
            </c:extLst>
          </c:dPt>
          <c:dPt>
            <c:idx val="2"/>
            <c:invertIfNegative val="0"/>
            <c:bubble3D val="0"/>
            <c:extLst>
              <c:ext xmlns:c16="http://schemas.microsoft.com/office/drawing/2014/chart" uri="{C3380CC4-5D6E-409C-BE32-E72D297353CC}">
                <c16:uniqueId val="{0000000B-BD9C-4730-A662-3378119B4EEB}"/>
              </c:ext>
            </c:extLst>
          </c:dPt>
          <c:dPt>
            <c:idx val="3"/>
            <c:invertIfNegative val="0"/>
            <c:bubble3D val="0"/>
            <c:extLst>
              <c:ext xmlns:c16="http://schemas.microsoft.com/office/drawing/2014/chart" uri="{C3380CC4-5D6E-409C-BE32-E72D297353CC}">
                <c16:uniqueId val="{0000000C-BD9C-4730-A662-3378119B4EEB}"/>
              </c:ext>
            </c:extLst>
          </c:dPt>
          <c:dPt>
            <c:idx val="4"/>
            <c:invertIfNegative val="0"/>
            <c:bubble3D val="0"/>
            <c:extLst>
              <c:ext xmlns:c16="http://schemas.microsoft.com/office/drawing/2014/chart" uri="{C3380CC4-5D6E-409C-BE32-E72D297353CC}">
                <c16:uniqueId val="{0000000D-BD9C-4730-A662-3378119B4EEB}"/>
              </c:ext>
            </c:extLst>
          </c:dPt>
          <c:dPt>
            <c:idx val="5"/>
            <c:invertIfNegative val="0"/>
            <c:bubble3D val="0"/>
            <c:extLst>
              <c:ext xmlns:c16="http://schemas.microsoft.com/office/drawing/2014/chart" uri="{C3380CC4-5D6E-409C-BE32-E72D297353CC}">
                <c16:uniqueId val="{0000000E-BD9C-4730-A662-3378119B4EEB}"/>
              </c:ext>
            </c:extLst>
          </c:dPt>
          <c:dPt>
            <c:idx val="6"/>
            <c:invertIfNegative val="0"/>
            <c:bubble3D val="0"/>
            <c:extLst>
              <c:ext xmlns:c16="http://schemas.microsoft.com/office/drawing/2014/chart" uri="{C3380CC4-5D6E-409C-BE32-E72D297353CC}">
                <c16:uniqueId val="{0000000F-BD9C-4730-A662-3378119B4EEB}"/>
              </c:ext>
            </c:extLst>
          </c:dPt>
          <c:dPt>
            <c:idx val="7"/>
            <c:invertIfNegative val="0"/>
            <c:bubble3D val="0"/>
            <c:extLst>
              <c:ext xmlns:c16="http://schemas.microsoft.com/office/drawing/2014/chart" uri="{C3380CC4-5D6E-409C-BE32-E72D297353CC}">
                <c16:uniqueId val="{00000010-BD9C-4730-A662-3378119B4EEB}"/>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Issues recruiting and retaining skilled staff</c:v>
                </c:pt>
                <c:pt idx="1">
                  <c:v>Cash flow or issues with late payment</c:v>
                </c:pt>
                <c:pt idx="2">
                  <c:v>Availability of relevant advice for your business</c:v>
                </c:pt>
              </c:strCache>
            </c:strRef>
          </c:cat>
          <c:val>
            <c:numRef>
              <c:f>Sheet1!$C$2:$C$4</c:f>
              <c:numCache>
                <c:formatCode>General</c:formatCode>
                <c:ptCount val="3"/>
                <c:pt idx="0">
                  <c:v>11</c:v>
                </c:pt>
                <c:pt idx="1">
                  <c:v>21</c:v>
                </c:pt>
                <c:pt idx="2">
                  <c:v>20</c:v>
                </c:pt>
              </c:numCache>
            </c:numRef>
          </c:val>
          <c:extLst>
            <c:ext xmlns:c16="http://schemas.microsoft.com/office/drawing/2014/chart" uri="{C3380CC4-5D6E-409C-BE32-E72D297353CC}">
              <c16:uniqueId val="{00000011-BD9C-4730-A662-3378119B4EEB}"/>
            </c:ext>
          </c:extLst>
        </c:ser>
        <c:ser>
          <c:idx val="2"/>
          <c:order val="2"/>
          <c:tx>
            <c:strRef>
              <c:f>Sheet1!$D$1</c:f>
              <c:strCache>
                <c:ptCount val="1"/>
                <c:pt idx="0">
                  <c:v>% Five</c:v>
                </c:pt>
              </c:strCache>
            </c:strRef>
          </c:tx>
          <c:spPr>
            <a:solidFill>
              <a:srgbClr val="088899"/>
            </a:solidFill>
          </c:spPr>
          <c:invertIfNegative val="0"/>
          <c:dPt>
            <c:idx val="0"/>
            <c:invertIfNegative val="0"/>
            <c:bubble3D val="0"/>
            <c:extLst>
              <c:ext xmlns:c16="http://schemas.microsoft.com/office/drawing/2014/chart" uri="{C3380CC4-5D6E-409C-BE32-E72D297353CC}">
                <c16:uniqueId val="{00000012-BD9C-4730-A662-3378119B4EEB}"/>
              </c:ext>
            </c:extLst>
          </c:dPt>
          <c:dPt>
            <c:idx val="1"/>
            <c:invertIfNegative val="0"/>
            <c:bubble3D val="0"/>
            <c:extLst>
              <c:ext xmlns:c16="http://schemas.microsoft.com/office/drawing/2014/chart" uri="{C3380CC4-5D6E-409C-BE32-E72D297353CC}">
                <c16:uniqueId val="{00000013-BD9C-4730-A662-3378119B4EEB}"/>
              </c:ext>
            </c:extLst>
          </c:dPt>
          <c:dPt>
            <c:idx val="2"/>
            <c:invertIfNegative val="0"/>
            <c:bubble3D val="0"/>
            <c:extLst>
              <c:ext xmlns:c16="http://schemas.microsoft.com/office/drawing/2014/chart" uri="{C3380CC4-5D6E-409C-BE32-E72D297353CC}">
                <c16:uniqueId val="{00000014-BD9C-4730-A662-3378119B4EEB}"/>
              </c:ext>
            </c:extLst>
          </c:dPt>
          <c:dPt>
            <c:idx val="3"/>
            <c:invertIfNegative val="0"/>
            <c:bubble3D val="0"/>
            <c:extLst>
              <c:ext xmlns:c16="http://schemas.microsoft.com/office/drawing/2014/chart" uri="{C3380CC4-5D6E-409C-BE32-E72D297353CC}">
                <c16:uniqueId val="{00000015-BD9C-4730-A662-3378119B4EEB}"/>
              </c:ext>
            </c:extLst>
          </c:dPt>
          <c:dPt>
            <c:idx val="4"/>
            <c:invertIfNegative val="0"/>
            <c:bubble3D val="0"/>
            <c:extLst>
              <c:ext xmlns:c16="http://schemas.microsoft.com/office/drawing/2014/chart" uri="{C3380CC4-5D6E-409C-BE32-E72D297353CC}">
                <c16:uniqueId val="{00000016-BD9C-4730-A662-3378119B4EEB}"/>
              </c:ext>
            </c:extLst>
          </c:dPt>
          <c:dPt>
            <c:idx val="5"/>
            <c:invertIfNegative val="0"/>
            <c:bubble3D val="0"/>
            <c:extLst>
              <c:ext xmlns:c16="http://schemas.microsoft.com/office/drawing/2014/chart" uri="{C3380CC4-5D6E-409C-BE32-E72D297353CC}">
                <c16:uniqueId val="{00000017-BD9C-4730-A662-3378119B4EEB}"/>
              </c:ext>
            </c:extLst>
          </c:dPt>
          <c:dPt>
            <c:idx val="6"/>
            <c:invertIfNegative val="0"/>
            <c:bubble3D val="0"/>
            <c:extLst>
              <c:ext xmlns:c16="http://schemas.microsoft.com/office/drawing/2014/chart" uri="{C3380CC4-5D6E-409C-BE32-E72D297353CC}">
                <c16:uniqueId val="{00000018-BD9C-4730-A662-3378119B4EEB}"/>
              </c:ext>
            </c:extLst>
          </c:dPt>
          <c:dPt>
            <c:idx val="7"/>
            <c:invertIfNegative val="0"/>
            <c:bubble3D val="0"/>
            <c:extLst>
              <c:ext xmlns:c16="http://schemas.microsoft.com/office/drawing/2014/chart" uri="{C3380CC4-5D6E-409C-BE32-E72D297353CC}">
                <c16:uniqueId val="{00000019-BD9C-4730-A662-3378119B4EEB}"/>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Issues recruiting and retaining skilled staff</c:v>
                </c:pt>
                <c:pt idx="1">
                  <c:v>Cash flow or issues with late payment</c:v>
                </c:pt>
                <c:pt idx="2">
                  <c:v>Availability of relevant advice for your business</c:v>
                </c:pt>
              </c:strCache>
            </c:strRef>
          </c:cat>
          <c:val>
            <c:numRef>
              <c:f>Sheet1!$D$2:$D$4</c:f>
              <c:numCache>
                <c:formatCode>General</c:formatCode>
                <c:ptCount val="3"/>
                <c:pt idx="0">
                  <c:v>8</c:v>
                </c:pt>
                <c:pt idx="1">
                  <c:v>13</c:v>
                </c:pt>
                <c:pt idx="2">
                  <c:v>13</c:v>
                </c:pt>
              </c:numCache>
            </c:numRef>
          </c:val>
          <c:extLst>
            <c:ext xmlns:c16="http://schemas.microsoft.com/office/drawing/2014/chart" uri="{C3380CC4-5D6E-409C-BE32-E72D297353CC}">
              <c16:uniqueId val="{0000001A-BD9C-4730-A662-3378119B4EEB}"/>
            </c:ext>
          </c:extLst>
        </c:ser>
        <c:ser>
          <c:idx val="3"/>
          <c:order val="3"/>
          <c:tx>
            <c:strRef>
              <c:f>Sheet1!$E$1</c:f>
              <c:strCache>
                <c:ptCount val="1"/>
                <c:pt idx="0">
                  <c:v>% Six to seven</c:v>
                </c:pt>
              </c:strCache>
            </c:strRef>
          </c:tx>
          <c:spPr>
            <a:solidFill>
              <a:srgbClr val="979195"/>
            </a:solidFill>
          </c:spPr>
          <c:invertIfNegative val="0"/>
          <c:dPt>
            <c:idx val="0"/>
            <c:invertIfNegative val="0"/>
            <c:bubble3D val="0"/>
            <c:extLst>
              <c:ext xmlns:c16="http://schemas.microsoft.com/office/drawing/2014/chart" uri="{C3380CC4-5D6E-409C-BE32-E72D297353CC}">
                <c16:uniqueId val="{0000001B-BD9C-4730-A662-3378119B4EEB}"/>
              </c:ext>
            </c:extLst>
          </c:dPt>
          <c:dPt>
            <c:idx val="1"/>
            <c:invertIfNegative val="0"/>
            <c:bubble3D val="0"/>
            <c:extLst>
              <c:ext xmlns:c16="http://schemas.microsoft.com/office/drawing/2014/chart" uri="{C3380CC4-5D6E-409C-BE32-E72D297353CC}">
                <c16:uniqueId val="{0000001C-BD9C-4730-A662-3378119B4EEB}"/>
              </c:ext>
            </c:extLst>
          </c:dPt>
          <c:dPt>
            <c:idx val="2"/>
            <c:invertIfNegative val="0"/>
            <c:bubble3D val="0"/>
            <c:extLst>
              <c:ext xmlns:c16="http://schemas.microsoft.com/office/drawing/2014/chart" uri="{C3380CC4-5D6E-409C-BE32-E72D297353CC}">
                <c16:uniqueId val="{0000001D-BD9C-4730-A662-3378119B4EEB}"/>
              </c:ext>
            </c:extLst>
          </c:dPt>
          <c:dPt>
            <c:idx val="3"/>
            <c:invertIfNegative val="0"/>
            <c:bubble3D val="0"/>
            <c:extLst>
              <c:ext xmlns:c16="http://schemas.microsoft.com/office/drawing/2014/chart" uri="{C3380CC4-5D6E-409C-BE32-E72D297353CC}">
                <c16:uniqueId val="{0000001E-BD9C-4730-A662-3378119B4EEB}"/>
              </c:ext>
            </c:extLst>
          </c:dPt>
          <c:dPt>
            <c:idx val="4"/>
            <c:invertIfNegative val="0"/>
            <c:bubble3D val="0"/>
            <c:extLst>
              <c:ext xmlns:c16="http://schemas.microsoft.com/office/drawing/2014/chart" uri="{C3380CC4-5D6E-409C-BE32-E72D297353CC}">
                <c16:uniqueId val="{0000001F-BD9C-4730-A662-3378119B4EEB}"/>
              </c:ext>
            </c:extLst>
          </c:dPt>
          <c:dPt>
            <c:idx val="5"/>
            <c:invertIfNegative val="0"/>
            <c:bubble3D val="0"/>
            <c:extLst>
              <c:ext xmlns:c16="http://schemas.microsoft.com/office/drawing/2014/chart" uri="{C3380CC4-5D6E-409C-BE32-E72D297353CC}">
                <c16:uniqueId val="{00000020-BD9C-4730-A662-3378119B4EEB}"/>
              </c:ext>
            </c:extLst>
          </c:dPt>
          <c:dPt>
            <c:idx val="6"/>
            <c:invertIfNegative val="0"/>
            <c:bubble3D val="0"/>
            <c:extLst>
              <c:ext xmlns:c16="http://schemas.microsoft.com/office/drawing/2014/chart" uri="{C3380CC4-5D6E-409C-BE32-E72D297353CC}">
                <c16:uniqueId val="{00000021-BD9C-4730-A662-3378119B4EEB}"/>
              </c:ext>
            </c:extLst>
          </c:dPt>
          <c:dPt>
            <c:idx val="7"/>
            <c:invertIfNegative val="0"/>
            <c:bubble3D val="0"/>
            <c:extLst>
              <c:ext xmlns:c16="http://schemas.microsoft.com/office/drawing/2014/chart" uri="{C3380CC4-5D6E-409C-BE32-E72D297353CC}">
                <c16:uniqueId val="{00000022-BD9C-4730-A662-3378119B4EEB}"/>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Issues recruiting and retaining skilled staff</c:v>
                </c:pt>
                <c:pt idx="1">
                  <c:v>Cash flow or issues with late payment</c:v>
                </c:pt>
                <c:pt idx="2">
                  <c:v>Availability of relevant advice for your business</c:v>
                </c:pt>
              </c:strCache>
            </c:strRef>
          </c:cat>
          <c:val>
            <c:numRef>
              <c:f>Sheet1!$E$2:$E$4</c:f>
              <c:numCache>
                <c:formatCode>General</c:formatCode>
                <c:ptCount val="3"/>
                <c:pt idx="0">
                  <c:v>6</c:v>
                </c:pt>
                <c:pt idx="1">
                  <c:v>8</c:v>
                </c:pt>
                <c:pt idx="2">
                  <c:v>5</c:v>
                </c:pt>
              </c:numCache>
            </c:numRef>
          </c:val>
          <c:extLst>
            <c:ext xmlns:c16="http://schemas.microsoft.com/office/drawing/2014/chart" uri="{C3380CC4-5D6E-409C-BE32-E72D297353CC}">
              <c16:uniqueId val="{00000023-BD9C-4730-A662-3378119B4EEB}"/>
            </c:ext>
          </c:extLst>
        </c:ser>
        <c:ser>
          <c:idx val="4"/>
          <c:order val="4"/>
          <c:tx>
            <c:strRef>
              <c:f>Sheet1!$F$1</c:f>
              <c:strCache>
                <c:ptCount val="1"/>
                <c:pt idx="0">
                  <c:v>% Eight to nine</c:v>
                </c:pt>
              </c:strCache>
            </c:strRef>
          </c:tx>
          <c:spPr>
            <a:solidFill>
              <a:srgbClr val="33615B"/>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Issues recruiting and retaining skilled staff</c:v>
                </c:pt>
                <c:pt idx="1">
                  <c:v>Cash flow or issues with late payment</c:v>
                </c:pt>
                <c:pt idx="2">
                  <c:v>Availability of relevant advice for your business</c:v>
                </c:pt>
              </c:strCache>
            </c:strRef>
          </c:cat>
          <c:val>
            <c:numRef>
              <c:f>Sheet1!$F$2:$F$4</c:f>
              <c:numCache>
                <c:formatCode>General</c:formatCode>
                <c:ptCount val="3"/>
                <c:pt idx="0">
                  <c:v>6</c:v>
                </c:pt>
                <c:pt idx="1">
                  <c:v>6</c:v>
                </c:pt>
                <c:pt idx="2">
                  <c:v>3</c:v>
                </c:pt>
              </c:numCache>
            </c:numRef>
          </c:val>
          <c:extLst>
            <c:ext xmlns:c16="http://schemas.microsoft.com/office/drawing/2014/chart" uri="{C3380CC4-5D6E-409C-BE32-E72D297353CC}">
              <c16:uniqueId val="{00000024-BD9C-4730-A662-3378119B4EEB}"/>
            </c:ext>
          </c:extLst>
        </c:ser>
        <c:ser>
          <c:idx val="5"/>
          <c:order val="5"/>
          <c:tx>
            <c:strRef>
              <c:f>Sheet1!$G$1</c:f>
              <c:strCache>
                <c:ptCount val="1"/>
                <c:pt idx="0">
                  <c:v>% 10 - a major obstacle</c:v>
                </c:pt>
              </c:strCache>
            </c:strRef>
          </c:tx>
          <c:spPr>
            <a:solidFill>
              <a:srgbClr val="BE4B23"/>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Issues recruiting and retaining skilled staff</c:v>
                </c:pt>
                <c:pt idx="1">
                  <c:v>Cash flow or issues with late payment</c:v>
                </c:pt>
                <c:pt idx="2">
                  <c:v>Availability of relevant advice for your business</c:v>
                </c:pt>
              </c:strCache>
            </c:strRef>
          </c:cat>
          <c:val>
            <c:numRef>
              <c:f>Sheet1!$G$2:$G$4</c:f>
              <c:numCache>
                <c:formatCode>General</c:formatCode>
                <c:ptCount val="3"/>
                <c:pt idx="0">
                  <c:v>4</c:v>
                </c:pt>
                <c:pt idx="1">
                  <c:v>3</c:v>
                </c:pt>
                <c:pt idx="2">
                  <c:v>2</c:v>
                </c:pt>
              </c:numCache>
            </c:numRef>
          </c:val>
          <c:extLst>
            <c:ext xmlns:c16="http://schemas.microsoft.com/office/drawing/2014/chart" uri="{C3380CC4-5D6E-409C-BE32-E72D297353CC}">
              <c16:uniqueId val="{00000025-BD9C-4730-A662-3378119B4EEB}"/>
            </c:ext>
          </c:extLst>
        </c:ser>
        <c:ser>
          <c:idx val="6"/>
          <c:order val="6"/>
          <c:tx>
            <c:strRef>
              <c:f>Sheet1!$H$1</c:f>
              <c:strCache>
                <c:ptCount val="1"/>
                <c:pt idx="0">
                  <c:v>% Don't know</c:v>
                </c:pt>
              </c:strCache>
            </c:strRef>
          </c:tx>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Issues recruiting and retaining skilled staff</c:v>
                </c:pt>
                <c:pt idx="1">
                  <c:v>Cash flow or issues with late payment</c:v>
                </c:pt>
                <c:pt idx="2">
                  <c:v>Availability of relevant advice for your business</c:v>
                </c:pt>
              </c:strCache>
            </c:strRef>
          </c:cat>
          <c:val>
            <c:numRef>
              <c:f>Sheet1!$H$2:$H$4</c:f>
              <c:numCache>
                <c:formatCode>General</c:formatCode>
                <c:ptCount val="3"/>
                <c:pt idx="0">
                  <c:v>5</c:v>
                </c:pt>
                <c:pt idx="1">
                  <c:v>1</c:v>
                </c:pt>
                <c:pt idx="2">
                  <c:v>3</c:v>
                </c:pt>
              </c:numCache>
            </c:numRef>
          </c:val>
          <c:extLst>
            <c:ext xmlns:c16="http://schemas.microsoft.com/office/drawing/2014/chart" uri="{C3380CC4-5D6E-409C-BE32-E72D297353CC}">
              <c16:uniqueId val="{00000026-BD9C-4730-A662-3378119B4EEB}"/>
            </c:ext>
          </c:extLst>
        </c:ser>
        <c:dLbls>
          <c:showLegendKey val="0"/>
          <c:showVal val="1"/>
          <c:showCatName val="0"/>
          <c:showSerName val="0"/>
          <c:showPercent val="0"/>
          <c:showBubbleSize val="0"/>
        </c:dLbls>
        <c:gapWidth val="37"/>
        <c:overlap val="100"/>
        <c:axId val="177238400"/>
        <c:axId val="177239936"/>
      </c:barChart>
      <c:catAx>
        <c:axId val="177238400"/>
        <c:scaling>
          <c:orientation val="maxMin"/>
        </c:scaling>
        <c:delete val="1"/>
        <c:axPos val="l"/>
        <c:numFmt formatCode="General" sourceLinked="1"/>
        <c:majorTickMark val="none"/>
        <c:minorTickMark val="none"/>
        <c:tickLblPos val="nextTo"/>
        <c:crossAx val="177239936"/>
        <c:crosses val="autoZero"/>
        <c:auto val="1"/>
        <c:lblAlgn val="ctr"/>
        <c:lblOffset val="100"/>
        <c:noMultiLvlLbl val="0"/>
      </c:catAx>
      <c:valAx>
        <c:axId val="177239936"/>
        <c:scaling>
          <c:orientation val="minMax"/>
          <c:max val="100"/>
        </c:scaling>
        <c:delete val="0"/>
        <c:axPos val="b"/>
        <c:numFmt formatCode="General"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177238400"/>
        <c:crosses val="max"/>
        <c:crossBetween val="between"/>
        <c:majorUnit val="10"/>
      </c:valAx>
      <c:spPr>
        <a:noFill/>
        <a:ln w="25400">
          <a:noFill/>
        </a:ln>
      </c:spPr>
    </c:plotArea>
    <c:legend>
      <c:legendPos val="b"/>
      <c:layout>
        <c:manualLayout>
          <c:xMode val="edge"/>
          <c:yMode val="edge"/>
          <c:x val="0.10779237686565361"/>
          <c:y val="0.85483607461290578"/>
          <c:w val="0.89220762313434643"/>
          <c:h val="0.14516392538709427"/>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981789542158052"/>
          <c:y val="0"/>
          <c:w val="0.40811322907389253"/>
          <c:h val="0.97877576241402087"/>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20BC-4FEB-9E81-B5E41129C0C6}"/>
              </c:ext>
            </c:extLst>
          </c:dPt>
          <c:dLbls>
            <c:dLbl>
              <c:idx val="0"/>
              <c:layout>
                <c:manualLayout>
                  <c:x val="-6.8629699783705131E-3"/>
                  <c:y val="1.4675319408643632E-2"/>
                </c:manualLayout>
              </c:layout>
              <c:showLegendKey val="0"/>
              <c:showVal val="1"/>
              <c:showCatName val="0"/>
              <c:showSerName val="0"/>
              <c:showPercent val="0"/>
              <c:showBubbleSize val="0"/>
              <c:extLst>
                <c:ext xmlns:c15="http://schemas.microsoft.com/office/drawing/2012/chart" uri="{CE6537A1-D6FC-4f65-9D91-7224C49458BB}">
                  <c15:layout>
                    <c:manualLayout>
                      <c:w val="0.14899082667450372"/>
                      <c:h val="8.2810467614723493E-2"/>
                    </c:manualLayout>
                  </c15:layout>
                </c:ext>
                <c:ext xmlns:c16="http://schemas.microsoft.com/office/drawing/2014/chart" uri="{C3380CC4-5D6E-409C-BE32-E72D297353CC}">
                  <c16:uniqueId val="{00000001-20BC-4FEB-9E81-B5E41129C0C6}"/>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Cash flow</c:v>
                </c:pt>
                <c:pt idx="1">
                  <c:v>Resources</c:v>
                </c:pt>
                <c:pt idx="2">
                  <c:v>Growth / profit</c:v>
                </c:pt>
                <c:pt idx="3">
                  <c:v>Borrowing</c:v>
                </c:pt>
                <c:pt idx="4">
                  <c:v>Personal Impact</c:v>
                </c:pt>
                <c:pt idx="5">
                  <c:v>Staff</c:v>
                </c:pt>
                <c:pt idx="6">
                  <c:v>Investment </c:v>
                </c:pt>
              </c:strCache>
            </c:strRef>
          </c:cat>
          <c:val>
            <c:numRef>
              <c:f>Sheet1!$B$2:$B$8</c:f>
              <c:numCache>
                <c:formatCode>General</c:formatCode>
                <c:ptCount val="7"/>
                <c:pt idx="0">
                  <c:v>33</c:v>
                </c:pt>
                <c:pt idx="1">
                  <c:v>9</c:v>
                </c:pt>
                <c:pt idx="2">
                  <c:v>5</c:v>
                </c:pt>
                <c:pt idx="3">
                  <c:v>4</c:v>
                </c:pt>
                <c:pt idx="4">
                  <c:v>4</c:v>
                </c:pt>
                <c:pt idx="5">
                  <c:v>1</c:v>
                </c:pt>
                <c:pt idx="6">
                  <c:v>1</c:v>
                </c:pt>
              </c:numCache>
            </c:numRef>
          </c:val>
          <c:extLst>
            <c:ext xmlns:c16="http://schemas.microsoft.com/office/drawing/2014/chart" uri="{C3380CC4-5D6E-409C-BE32-E72D297353CC}">
              <c16:uniqueId val="{00000002-20BC-4FEB-9E81-B5E41129C0C6}"/>
            </c:ext>
          </c:extLst>
        </c:ser>
        <c:dLbls>
          <c:showLegendKey val="0"/>
          <c:showVal val="1"/>
          <c:showCatName val="0"/>
          <c:showSerName val="0"/>
          <c:showPercent val="0"/>
          <c:showBubbleSize val="0"/>
        </c:dLbls>
        <c:gapWidth val="40"/>
        <c:axId val="175884928"/>
        <c:axId val="175448448"/>
      </c:barChart>
      <c:catAx>
        <c:axId val="175884928"/>
        <c:scaling>
          <c:orientation val="maxMin"/>
        </c:scaling>
        <c:delete val="0"/>
        <c:axPos val="l"/>
        <c:numFmt formatCode="General" sourceLinked="1"/>
        <c:majorTickMark val="out"/>
        <c:minorTickMark val="none"/>
        <c:tickLblPos val="nextTo"/>
        <c:txPr>
          <a:bodyPr rot="0" vert="horz" anchor="ctr" anchorCtr="0"/>
          <a:lstStyle/>
          <a:p>
            <a:pPr algn="r">
              <a:defRPr sz="1200">
                <a:latin typeface="Verdana" panose="020B0604030504040204" pitchFamily="34" charset="0"/>
              </a:defRPr>
            </a:pPr>
            <a:endParaRPr lang="en-US"/>
          </a:p>
        </c:txPr>
        <c:crossAx val="175448448"/>
        <c:crosses val="autoZero"/>
        <c:auto val="0"/>
        <c:lblAlgn val="ctr"/>
        <c:lblOffset val="100"/>
        <c:noMultiLvlLbl val="0"/>
      </c:catAx>
      <c:valAx>
        <c:axId val="175448448"/>
        <c:scaling>
          <c:orientation val="minMax"/>
          <c:max val="40"/>
          <c:min val="0"/>
        </c:scaling>
        <c:delete val="1"/>
        <c:axPos val="t"/>
        <c:numFmt formatCode="#,##0" sourceLinked="0"/>
        <c:majorTickMark val="out"/>
        <c:minorTickMark val="none"/>
        <c:tickLblPos val="nextTo"/>
        <c:crossAx val="1758849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097281201709184E-3"/>
          <c:y val="2.4117613271299435E-3"/>
          <c:w val="0.94093851955550734"/>
          <c:h val="0.84991168916142656"/>
        </c:manualLayout>
      </c:layout>
      <c:barChart>
        <c:barDir val="col"/>
        <c:grouping val="clustered"/>
        <c:varyColors val="0"/>
        <c:ser>
          <c:idx val="0"/>
          <c:order val="0"/>
          <c:spPr>
            <a:solidFill>
              <a:srgbClr val="212952"/>
            </a:solidFill>
          </c:spPr>
          <c:invertIfNegative val="0"/>
          <c:dPt>
            <c:idx val="0"/>
            <c:invertIfNegative val="0"/>
            <c:bubble3D val="0"/>
            <c:extLst>
              <c:ext xmlns:c16="http://schemas.microsoft.com/office/drawing/2014/chart" uri="{C3380CC4-5D6E-409C-BE32-E72D297353CC}">
                <c16:uniqueId val="{00000000-E62E-44B2-9C16-181FF5B380E5}"/>
              </c:ext>
            </c:extLst>
          </c:dPt>
          <c:dLbls>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Constant reminding (phone / email)</c:v>
                </c:pt>
                <c:pt idx="1">
                  <c:v>Suspended new business to late payers</c:v>
                </c:pt>
                <c:pt idx="2">
                  <c:v>Writing to debtors</c:v>
                </c:pt>
                <c:pt idx="3">
                  <c:v>Ask for upfront payment / deposits</c:v>
                </c:pt>
                <c:pt idx="4">
                  <c:v>Better / improved payment plan / term</c:v>
                </c:pt>
                <c:pt idx="5">
                  <c:v>Stricter policies / adjusting T&amp;Cs or method of payment</c:v>
                </c:pt>
              </c:strCache>
            </c:strRef>
          </c:cat>
          <c:val>
            <c:numRef>
              <c:f>Sheet1!$B$2:$B$7</c:f>
              <c:numCache>
                <c:formatCode>General</c:formatCode>
                <c:ptCount val="6"/>
                <c:pt idx="0">
                  <c:v>36</c:v>
                </c:pt>
                <c:pt idx="1">
                  <c:v>8</c:v>
                </c:pt>
                <c:pt idx="2">
                  <c:v>6</c:v>
                </c:pt>
                <c:pt idx="3">
                  <c:v>6</c:v>
                </c:pt>
                <c:pt idx="4">
                  <c:v>5</c:v>
                </c:pt>
                <c:pt idx="5">
                  <c:v>5</c:v>
                </c:pt>
              </c:numCache>
            </c:numRef>
          </c:val>
          <c:extLst>
            <c:ext xmlns:c16="http://schemas.microsoft.com/office/drawing/2014/chart" uri="{C3380CC4-5D6E-409C-BE32-E72D297353CC}">
              <c16:uniqueId val="{00000001-E62E-44B2-9C16-181FF5B380E5}"/>
            </c:ext>
          </c:extLst>
        </c:ser>
        <c:dLbls>
          <c:showLegendKey val="0"/>
          <c:showVal val="1"/>
          <c:showCatName val="0"/>
          <c:showSerName val="0"/>
          <c:showPercent val="0"/>
          <c:showBubbleSize val="0"/>
        </c:dLbls>
        <c:gapWidth val="40"/>
        <c:axId val="177336320"/>
        <c:axId val="177337856"/>
      </c:barChart>
      <c:catAx>
        <c:axId val="177336320"/>
        <c:scaling>
          <c:orientation val="minMax"/>
        </c:scaling>
        <c:delete val="0"/>
        <c:axPos val="b"/>
        <c:numFmt formatCode="General" sourceLinked="1"/>
        <c:majorTickMark val="out"/>
        <c:minorTickMark val="none"/>
        <c:tickLblPos val="nextTo"/>
        <c:txPr>
          <a:bodyPr rot="0" vert="horz" anchor="ctr" anchorCtr="0"/>
          <a:lstStyle/>
          <a:p>
            <a:pPr algn="ctr">
              <a:defRPr sz="1200">
                <a:latin typeface="Verdana" panose="020B0604030504040204" pitchFamily="34" charset="0"/>
              </a:defRPr>
            </a:pPr>
            <a:endParaRPr lang="en-US"/>
          </a:p>
        </c:txPr>
        <c:crossAx val="177337856"/>
        <c:crosses val="autoZero"/>
        <c:auto val="0"/>
        <c:lblAlgn val="ctr"/>
        <c:lblOffset val="100"/>
        <c:noMultiLvlLbl val="0"/>
      </c:catAx>
      <c:valAx>
        <c:axId val="177337856"/>
        <c:scaling>
          <c:orientation val="minMax"/>
          <c:max val="60"/>
        </c:scaling>
        <c:delete val="1"/>
        <c:axPos val="l"/>
        <c:numFmt formatCode="0.00%" sourceLinked="0"/>
        <c:majorTickMark val="out"/>
        <c:minorTickMark val="none"/>
        <c:tickLblPos val="nextTo"/>
        <c:crossAx val="1773363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221914701958451"/>
          <c:y val="0.13037752109089046"/>
          <c:w val="0.4740118335116621"/>
          <c:h val="0.97877576241402087"/>
        </c:manualLayout>
      </c:layout>
      <c:barChart>
        <c:barDir val="bar"/>
        <c:grouping val="clustered"/>
        <c:varyColors val="0"/>
        <c:ser>
          <c:idx val="0"/>
          <c:order val="0"/>
          <c:tx>
            <c:strRef>
              <c:f>Sheet1!$B$1</c:f>
              <c:strCache>
                <c:ptCount val="1"/>
                <c:pt idx="0">
                  <c:v>2018</c:v>
                </c:pt>
              </c:strCache>
            </c:strRef>
          </c:tx>
          <c:spPr>
            <a:solidFill>
              <a:schemeClr val="bg2"/>
            </a:solidFill>
          </c:spPr>
          <c:invertIfNegative val="0"/>
          <c:dPt>
            <c:idx val="0"/>
            <c:invertIfNegative val="0"/>
            <c:bubble3D val="0"/>
            <c:spPr>
              <a:solidFill>
                <a:srgbClr val="212952"/>
              </a:solidFill>
            </c:spPr>
            <c:extLst>
              <c:ext xmlns:c16="http://schemas.microsoft.com/office/drawing/2014/chart" uri="{C3380CC4-5D6E-409C-BE32-E72D297353CC}">
                <c16:uniqueId val="{00000001-BAE5-4559-BD02-B41E0F02FFA3}"/>
              </c:ext>
            </c:extLst>
          </c:dPt>
          <c:dLbls>
            <c:dLbl>
              <c:idx val="0"/>
              <c:layout>
                <c:manualLayout>
                  <c:x val="-4.2079160167930642E-3"/>
                  <c:y val="6.7425093591517906E-3"/>
                </c:manualLayout>
              </c:layout>
              <c:showLegendKey val="0"/>
              <c:showVal val="1"/>
              <c:showCatName val="0"/>
              <c:showSerName val="0"/>
              <c:showPercent val="0"/>
              <c:showBubbleSize val="0"/>
              <c:extLst>
                <c:ext xmlns:c15="http://schemas.microsoft.com/office/drawing/2012/chart" uri="{CE6537A1-D6FC-4f65-9D91-7224C49458BB}">
                  <c15:layout>
                    <c:manualLayout>
                      <c:w val="0.13678227614792038"/>
                      <c:h val="8.5376139584612362E-2"/>
                    </c:manualLayout>
                  </c15:layout>
                </c:ext>
                <c:ext xmlns:c16="http://schemas.microsoft.com/office/drawing/2014/chart" uri="{C3380CC4-5D6E-409C-BE32-E72D297353CC}">
                  <c16:uniqueId val="{00000001-BAE5-4559-BD02-B41E0F02FFA3}"/>
                </c:ext>
              </c:extLst>
            </c:dLbl>
            <c:numFmt formatCode="0\%" sourceLinked="0"/>
            <c:spPr>
              <a:noFill/>
              <a:ln>
                <a:noFill/>
              </a:ln>
              <a:effectLst/>
            </c:spPr>
            <c:txPr>
              <a:bodyPr/>
              <a:lstStyle/>
              <a:p>
                <a:pPr>
                  <a:defRPr sz="1200" b="0">
                    <a:latin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Debt recovery</c:v>
                </c:pt>
                <c:pt idx="1">
                  <c:v>Preventative measures</c:v>
                </c:pt>
                <c:pt idx="2">
                  <c:v>Credit reduction</c:v>
                </c:pt>
                <c:pt idx="3">
                  <c:v>Outsourcing measures</c:v>
                </c:pt>
              </c:strCache>
            </c:strRef>
          </c:cat>
          <c:val>
            <c:numRef>
              <c:f>Sheet1!$B$2:$B$5</c:f>
              <c:numCache>
                <c:formatCode>General</c:formatCode>
                <c:ptCount val="4"/>
                <c:pt idx="0">
                  <c:v>41</c:v>
                </c:pt>
                <c:pt idx="1">
                  <c:v>26</c:v>
                </c:pt>
                <c:pt idx="2">
                  <c:v>22</c:v>
                </c:pt>
                <c:pt idx="3">
                  <c:v>3</c:v>
                </c:pt>
              </c:numCache>
            </c:numRef>
          </c:val>
          <c:extLst>
            <c:ext xmlns:c16="http://schemas.microsoft.com/office/drawing/2014/chart" uri="{C3380CC4-5D6E-409C-BE32-E72D297353CC}">
              <c16:uniqueId val="{00000002-BAE5-4559-BD02-B41E0F02FFA3}"/>
            </c:ext>
          </c:extLst>
        </c:ser>
        <c:dLbls>
          <c:showLegendKey val="0"/>
          <c:showVal val="1"/>
          <c:showCatName val="0"/>
          <c:showSerName val="0"/>
          <c:showPercent val="0"/>
          <c:showBubbleSize val="0"/>
        </c:dLbls>
        <c:gapWidth val="40"/>
        <c:axId val="175884928"/>
        <c:axId val="175448448"/>
      </c:barChart>
      <c:catAx>
        <c:axId val="175884928"/>
        <c:scaling>
          <c:orientation val="maxMin"/>
        </c:scaling>
        <c:delete val="0"/>
        <c:axPos val="l"/>
        <c:numFmt formatCode="General" sourceLinked="1"/>
        <c:majorTickMark val="out"/>
        <c:minorTickMark val="none"/>
        <c:tickLblPos val="nextTo"/>
        <c:txPr>
          <a:bodyPr rot="0" vert="horz" anchor="ctr" anchorCtr="0"/>
          <a:lstStyle/>
          <a:p>
            <a:pPr algn="r">
              <a:defRPr sz="1400">
                <a:latin typeface="Verdana" panose="020B0604030504040204" pitchFamily="34" charset="0"/>
              </a:defRPr>
            </a:pPr>
            <a:endParaRPr lang="en-US"/>
          </a:p>
        </c:txPr>
        <c:crossAx val="175448448"/>
        <c:crosses val="autoZero"/>
        <c:auto val="0"/>
        <c:lblAlgn val="ctr"/>
        <c:lblOffset val="100"/>
        <c:noMultiLvlLbl val="0"/>
      </c:catAx>
      <c:valAx>
        <c:axId val="175448448"/>
        <c:scaling>
          <c:orientation val="minMax"/>
          <c:max val="50"/>
          <c:min val="0"/>
        </c:scaling>
        <c:delete val="1"/>
        <c:axPos val="t"/>
        <c:numFmt formatCode="#,##0" sourceLinked="0"/>
        <c:majorTickMark val="out"/>
        <c:minorTickMark val="none"/>
        <c:tickLblPos val="nextTo"/>
        <c:crossAx val="175884928"/>
        <c:crosses val="autoZero"/>
        <c:crossBetween val="between"/>
        <c:minorUnit val="1"/>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711604384062273"/>
          <c:y val="2.7016824869384037E-5"/>
          <c:w val="0.76744873330527652"/>
          <c:h val="0.80520241045465335"/>
        </c:manualLayout>
      </c:layout>
      <c:barChart>
        <c:barDir val="bar"/>
        <c:grouping val="stacked"/>
        <c:varyColors val="0"/>
        <c:ser>
          <c:idx val="0"/>
          <c:order val="0"/>
          <c:tx>
            <c:strRef>
              <c:f>Sheet1!$B$1</c:f>
              <c:strCache>
                <c:ptCount val="1"/>
                <c:pt idx="0">
                  <c:v>% More</c:v>
                </c:pt>
              </c:strCache>
            </c:strRef>
          </c:tx>
          <c:spPr>
            <a:solidFill>
              <a:srgbClr val="212952"/>
            </a:solidFill>
          </c:spPr>
          <c:invertIfNegative val="0"/>
          <c:dPt>
            <c:idx val="0"/>
            <c:invertIfNegative val="0"/>
            <c:bubble3D val="0"/>
            <c:extLst>
              <c:ext xmlns:c16="http://schemas.microsoft.com/office/drawing/2014/chart" uri="{C3380CC4-5D6E-409C-BE32-E72D297353CC}">
                <c16:uniqueId val="{00000000-CA4F-4428-8065-D0CA73FA4ACE}"/>
              </c:ext>
            </c:extLst>
          </c:dPt>
          <c:dPt>
            <c:idx val="1"/>
            <c:invertIfNegative val="0"/>
            <c:bubble3D val="0"/>
            <c:extLst>
              <c:ext xmlns:c16="http://schemas.microsoft.com/office/drawing/2014/chart" uri="{C3380CC4-5D6E-409C-BE32-E72D297353CC}">
                <c16:uniqueId val="{00000001-CA4F-4428-8065-D0CA73FA4ACE}"/>
              </c:ext>
            </c:extLst>
          </c:dPt>
          <c:dPt>
            <c:idx val="2"/>
            <c:invertIfNegative val="0"/>
            <c:bubble3D val="0"/>
            <c:extLst>
              <c:ext xmlns:c16="http://schemas.microsoft.com/office/drawing/2014/chart" uri="{C3380CC4-5D6E-409C-BE32-E72D297353CC}">
                <c16:uniqueId val="{00000002-CA4F-4428-8065-D0CA73FA4ACE}"/>
              </c:ext>
            </c:extLst>
          </c:dPt>
          <c:dPt>
            <c:idx val="3"/>
            <c:invertIfNegative val="0"/>
            <c:bubble3D val="0"/>
            <c:extLst>
              <c:ext xmlns:c16="http://schemas.microsoft.com/office/drawing/2014/chart" uri="{C3380CC4-5D6E-409C-BE32-E72D297353CC}">
                <c16:uniqueId val="{00000003-CA4F-4428-8065-D0CA73FA4ACE}"/>
              </c:ext>
            </c:extLst>
          </c:dPt>
          <c:dPt>
            <c:idx val="4"/>
            <c:invertIfNegative val="0"/>
            <c:bubble3D val="0"/>
            <c:extLst>
              <c:ext xmlns:c16="http://schemas.microsoft.com/office/drawing/2014/chart" uri="{C3380CC4-5D6E-409C-BE32-E72D297353CC}">
                <c16:uniqueId val="{00000004-CA4F-4428-8065-D0CA73FA4ACE}"/>
              </c:ext>
            </c:extLst>
          </c:dPt>
          <c:dPt>
            <c:idx val="5"/>
            <c:invertIfNegative val="0"/>
            <c:bubble3D val="0"/>
            <c:extLst>
              <c:ext xmlns:c16="http://schemas.microsoft.com/office/drawing/2014/chart" uri="{C3380CC4-5D6E-409C-BE32-E72D297353CC}">
                <c16:uniqueId val="{00000005-CA4F-4428-8065-D0CA73FA4ACE}"/>
              </c:ext>
            </c:extLst>
          </c:dPt>
          <c:dPt>
            <c:idx val="6"/>
            <c:invertIfNegative val="0"/>
            <c:bubble3D val="0"/>
            <c:extLst>
              <c:ext xmlns:c16="http://schemas.microsoft.com/office/drawing/2014/chart" uri="{C3380CC4-5D6E-409C-BE32-E72D297353CC}">
                <c16:uniqueId val="{00000006-CA4F-4428-8065-D0CA73FA4ACE}"/>
              </c:ext>
            </c:extLst>
          </c:dPt>
          <c:dPt>
            <c:idx val="7"/>
            <c:invertIfNegative val="0"/>
            <c:bubble3D val="0"/>
            <c:extLst>
              <c:ext xmlns:c16="http://schemas.microsoft.com/office/drawing/2014/chart" uri="{C3380CC4-5D6E-409C-BE32-E72D297353CC}">
                <c16:uniqueId val="{00000007-CA4F-4428-8065-D0CA73FA4AC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No employees</c:v>
                </c:pt>
                <c:pt idx="2">
                  <c:v>Employees</c:v>
                </c:pt>
              </c:strCache>
            </c:strRef>
          </c:cat>
          <c:val>
            <c:numRef>
              <c:f>Sheet1!$B$2:$B$4</c:f>
              <c:numCache>
                <c:formatCode>General</c:formatCode>
                <c:ptCount val="3"/>
                <c:pt idx="0">
                  <c:v>6</c:v>
                </c:pt>
                <c:pt idx="1">
                  <c:v>6</c:v>
                </c:pt>
                <c:pt idx="2">
                  <c:v>6</c:v>
                </c:pt>
              </c:numCache>
            </c:numRef>
          </c:val>
          <c:extLst>
            <c:ext xmlns:c16="http://schemas.microsoft.com/office/drawing/2014/chart" uri="{C3380CC4-5D6E-409C-BE32-E72D297353CC}">
              <c16:uniqueId val="{00000008-CA4F-4428-8065-D0CA73FA4ACE}"/>
            </c:ext>
          </c:extLst>
        </c:ser>
        <c:ser>
          <c:idx val="1"/>
          <c:order val="1"/>
          <c:tx>
            <c:strRef>
              <c:f>Sheet1!$C$1</c:f>
              <c:strCache>
                <c:ptCount val="1"/>
                <c:pt idx="0">
                  <c:v>% Neither</c:v>
                </c:pt>
              </c:strCache>
            </c:strRef>
          </c:tx>
          <c:spPr>
            <a:solidFill>
              <a:srgbClr val="016666"/>
            </a:solidFill>
          </c:spPr>
          <c:invertIfNegative val="0"/>
          <c:dPt>
            <c:idx val="0"/>
            <c:invertIfNegative val="0"/>
            <c:bubble3D val="0"/>
            <c:spPr>
              <a:solidFill>
                <a:srgbClr val="088899"/>
              </a:solidFill>
            </c:spPr>
            <c:extLst>
              <c:ext xmlns:c16="http://schemas.microsoft.com/office/drawing/2014/chart" uri="{C3380CC4-5D6E-409C-BE32-E72D297353CC}">
                <c16:uniqueId val="{00000009-CA4F-4428-8065-D0CA73FA4ACE}"/>
              </c:ext>
            </c:extLst>
          </c:dPt>
          <c:dPt>
            <c:idx val="1"/>
            <c:invertIfNegative val="0"/>
            <c:bubble3D val="0"/>
            <c:spPr>
              <a:solidFill>
                <a:srgbClr val="088899"/>
              </a:solidFill>
            </c:spPr>
            <c:extLst>
              <c:ext xmlns:c16="http://schemas.microsoft.com/office/drawing/2014/chart" uri="{C3380CC4-5D6E-409C-BE32-E72D297353CC}">
                <c16:uniqueId val="{0000000A-CA4F-4428-8065-D0CA73FA4ACE}"/>
              </c:ext>
            </c:extLst>
          </c:dPt>
          <c:dPt>
            <c:idx val="2"/>
            <c:invertIfNegative val="0"/>
            <c:bubble3D val="0"/>
            <c:spPr>
              <a:solidFill>
                <a:srgbClr val="088899"/>
              </a:solidFill>
            </c:spPr>
            <c:extLst>
              <c:ext xmlns:c16="http://schemas.microsoft.com/office/drawing/2014/chart" uri="{C3380CC4-5D6E-409C-BE32-E72D297353CC}">
                <c16:uniqueId val="{0000000B-CA4F-4428-8065-D0CA73FA4ACE}"/>
              </c:ext>
            </c:extLst>
          </c:dPt>
          <c:dPt>
            <c:idx val="3"/>
            <c:invertIfNegative val="0"/>
            <c:bubble3D val="0"/>
            <c:extLst>
              <c:ext xmlns:c16="http://schemas.microsoft.com/office/drawing/2014/chart" uri="{C3380CC4-5D6E-409C-BE32-E72D297353CC}">
                <c16:uniqueId val="{0000000C-CA4F-4428-8065-D0CA73FA4ACE}"/>
              </c:ext>
            </c:extLst>
          </c:dPt>
          <c:dPt>
            <c:idx val="4"/>
            <c:invertIfNegative val="0"/>
            <c:bubble3D val="0"/>
            <c:extLst>
              <c:ext xmlns:c16="http://schemas.microsoft.com/office/drawing/2014/chart" uri="{C3380CC4-5D6E-409C-BE32-E72D297353CC}">
                <c16:uniqueId val="{0000000D-CA4F-4428-8065-D0CA73FA4ACE}"/>
              </c:ext>
            </c:extLst>
          </c:dPt>
          <c:dPt>
            <c:idx val="5"/>
            <c:invertIfNegative val="0"/>
            <c:bubble3D val="0"/>
            <c:extLst>
              <c:ext xmlns:c16="http://schemas.microsoft.com/office/drawing/2014/chart" uri="{C3380CC4-5D6E-409C-BE32-E72D297353CC}">
                <c16:uniqueId val="{0000000E-CA4F-4428-8065-D0CA73FA4ACE}"/>
              </c:ext>
            </c:extLst>
          </c:dPt>
          <c:dPt>
            <c:idx val="6"/>
            <c:invertIfNegative val="0"/>
            <c:bubble3D val="0"/>
            <c:extLst>
              <c:ext xmlns:c16="http://schemas.microsoft.com/office/drawing/2014/chart" uri="{C3380CC4-5D6E-409C-BE32-E72D297353CC}">
                <c16:uniqueId val="{0000000F-CA4F-4428-8065-D0CA73FA4ACE}"/>
              </c:ext>
            </c:extLst>
          </c:dPt>
          <c:dPt>
            <c:idx val="7"/>
            <c:invertIfNegative val="0"/>
            <c:bubble3D val="0"/>
            <c:extLst>
              <c:ext xmlns:c16="http://schemas.microsoft.com/office/drawing/2014/chart" uri="{C3380CC4-5D6E-409C-BE32-E72D297353CC}">
                <c16:uniqueId val="{00000010-CA4F-4428-8065-D0CA73FA4ACE}"/>
              </c:ext>
            </c:extLst>
          </c:dPt>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No employees</c:v>
                </c:pt>
                <c:pt idx="2">
                  <c:v>Employees</c:v>
                </c:pt>
              </c:strCache>
            </c:strRef>
          </c:cat>
          <c:val>
            <c:numRef>
              <c:f>Sheet1!$C$2:$C$4</c:f>
              <c:numCache>
                <c:formatCode>General</c:formatCode>
                <c:ptCount val="3"/>
                <c:pt idx="0">
                  <c:v>56</c:v>
                </c:pt>
                <c:pt idx="1">
                  <c:v>57</c:v>
                </c:pt>
                <c:pt idx="2">
                  <c:v>53</c:v>
                </c:pt>
              </c:numCache>
            </c:numRef>
          </c:val>
          <c:extLst>
            <c:ext xmlns:c16="http://schemas.microsoft.com/office/drawing/2014/chart" uri="{C3380CC4-5D6E-409C-BE32-E72D297353CC}">
              <c16:uniqueId val="{00000011-CA4F-4428-8065-D0CA73FA4ACE}"/>
            </c:ext>
          </c:extLst>
        </c:ser>
        <c:ser>
          <c:idx val="2"/>
          <c:order val="2"/>
          <c:tx>
            <c:strRef>
              <c:f>Sheet1!$D$1</c:f>
              <c:strCache>
                <c:ptCount val="1"/>
                <c:pt idx="0">
                  <c:v>% Less</c:v>
                </c:pt>
              </c:strCache>
            </c:strRef>
          </c:tx>
          <c:spPr>
            <a:solidFill>
              <a:srgbClr val="B61A1D"/>
            </a:solidFill>
          </c:spPr>
          <c:invertIfNegative val="0"/>
          <c:dPt>
            <c:idx val="0"/>
            <c:invertIfNegative val="0"/>
            <c:bubble3D val="0"/>
            <c:extLst>
              <c:ext xmlns:c16="http://schemas.microsoft.com/office/drawing/2014/chart" uri="{C3380CC4-5D6E-409C-BE32-E72D297353CC}">
                <c16:uniqueId val="{00000012-CA4F-4428-8065-D0CA73FA4ACE}"/>
              </c:ext>
            </c:extLst>
          </c:dPt>
          <c:dPt>
            <c:idx val="1"/>
            <c:invertIfNegative val="0"/>
            <c:bubble3D val="0"/>
            <c:extLst>
              <c:ext xmlns:c16="http://schemas.microsoft.com/office/drawing/2014/chart" uri="{C3380CC4-5D6E-409C-BE32-E72D297353CC}">
                <c16:uniqueId val="{00000013-CA4F-4428-8065-D0CA73FA4ACE}"/>
              </c:ext>
            </c:extLst>
          </c:dPt>
          <c:dPt>
            <c:idx val="2"/>
            <c:invertIfNegative val="0"/>
            <c:bubble3D val="0"/>
            <c:extLst>
              <c:ext xmlns:c16="http://schemas.microsoft.com/office/drawing/2014/chart" uri="{C3380CC4-5D6E-409C-BE32-E72D297353CC}">
                <c16:uniqueId val="{00000014-CA4F-4428-8065-D0CA73FA4ACE}"/>
              </c:ext>
            </c:extLst>
          </c:dPt>
          <c:dPt>
            <c:idx val="3"/>
            <c:invertIfNegative val="0"/>
            <c:bubble3D val="0"/>
            <c:extLst>
              <c:ext xmlns:c16="http://schemas.microsoft.com/office/drawing/2014/chart" uri="{C3380CC4-5D6E-409C-BE32-E72D297353CC}">
                <c16:uniqueId val="{00000015-CA4F-4428-8065-D0CA73FA4ACE}"/>
              </c:ext>
            </c:extLst>
          </c:dPt>
          <c:dPt>
            <c:idx val="4"/>
            <c:invertIfNegative val="0"/>
            <c:bubble3D val="0"/>
            <c:extLst>
              <c:ext xmlns:c16="http://schemas.microsoft.com/office/drawing/2014/chart" uri="{C3380CC4-5D6E-409C-BE32-E72D297353CC}">
                <c16:uniqueId val="{00000016-CA4F-4428-8065-D0CA73FA4ACE}"/>
              </c:ext>
            </c:extLst>
          </c:dPt>
          <c:dPt>
            <c:idx val="5"/>
            <c:invertIfNegative val="0"/>
            <c:bubble3D val="0"/>
            <c:extLst>
              <c:ext xmlns:c16="http://schemas.microsoft.com/office/drawing/2014/chart" uri="{C3380CC4-5D6E-409C-BE32-E72D297353CC}">
                <c16:uniqueId val="{00000017-CA4F-4428-8065-D0CA73FA4ACE}"/>
              </c:ext>
            </c:extLst>
          </c:dPt>
          <c:dPt>
            <c:idx val="6"/>
            <c:invertIfNegative val="0"/>
            <c:bubble3D val="0"/>
            <c:extLst>
              <c:ext xmlns:c16="http://schemas.microsoft.com/office/drawing/2014/chart" uri="{C3380CC4-5D6E-409C-BE32-E72D297353CC}">
                <c16:uniqueId val="{00000018-CA4F-4428-8065-D0CA73FA4ACE}"/>
              </c:ext>
            </c:extLst>
          </c:dPt>
          <c:dPt>
            <c:idx val="7"/>
            <c:invertIfNegative val="0"/>
            <c:bubble3D val="0"/>
            <c:extLst>
              <c:ext xmlns:c16="http://schemas.microsoft.com/office/drawing/2014/chart" uri="{C3380CC4-5D6E-409C-BE32-E72D297353CC}">
                <c16:uniqueId val="{00000019-CA4F-4428-8065-D0CA73FA4ACE}"/>
              </c:ext>
            </c:extLst>
          </c:dPt>
          <c:dLbls>
            <c:spPr>
              <a:noFill/>
              <a:ln>
                <a:noFill/>
              </a:ln>
              <a:effectLst/>
            </c:spPr>
            <c:txPr>
              <a:bodyPr/>
              <a:lstStyle/>
              <a:p>
                <a:pPr>
                  <a:defRPr sz="1400" b="1">
                    <a:solidFill>
                      <a:schemeClr val="bg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No employees</c:v>
                </c:pt>
                <c:pt idx="2">
                  <c:v>Employees</c:v>
                </c:pt>
              </c:strCache>
            </c:strRef>
          </c:cat>
          <c:val>
            <c:numRef>
              <c:f>Sheet1!$D$2:$D$4</c:f>
              <c:numCache>
                <c:formatCode>General</c:formatCode>
                <c:ptCount val="3"/>
                <c:pt idx="0">
                  <c:v>29</c:v>
                </c:pt>
                <c:pt idx="1">
                  <c:v>29</c:v>
                </c:pt>
                <c:pt idx="2">
                  <c:v>31</c:v>
                </c:pt>
              </c:numCache>
            </c:numRef>
          </c:val>
          <c:extLst>
            <c:ext xmlns:c16="http://schemas.microsoft.com/office/drawing/2014/chart" uri="{C3380CC4-5D6E-409C-BE32-E72D297353CC}">
              <c16:uniqueId val="{0000001A-CA4F-4428-8065-D0CA73FA4ACE}"/>
            </c:ext>
          </c:extLst>
        </c:ser>
        <c:ser>
          <c:idx val="5"/>
          <c:order val="3"/>
          <c:tx>
            <c:strRef>
              <c:f>Sheet1!$E$1</c:f>
              <c:strCache>
                <c:ptCount val="1"/>
                <c:pt idx="0">
                  <c:v>% Don't know/Refused</c:v>
                </c:pt>
              </c:strCache>
            </c:strRef>
          </c:tx>
          <c:spPr>
            <a:solidFill>
              <a:srgbClr val="979195"/>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No employees</c:v>
                </c:pt>
                <c:pt idx="2">
                  <c:v>Employees</c:v>
                </c:pt>
              </c:strCache>
            </c:strRef>
          </c:cat>
          <c:val>
            <c:numRef>
              <c:f>Sheet1!$E$2:$E$4</c:f>
              <c:numCache>
                <c:formatCode>General</c:formatCode>
                <c:ptCount val="3"/>
                <c:pt idx="0">
                  <c:v>9</c:v>
                </c:pt>
                <c:pt idx="1">
                  <c:v>8</c:v>
                </c:pt>
                <c:pt idx="2">
                  <c:v>10</c:v>
                </c:pt>
              </c:numCache>
            </c:numRef>
          </c:val>
          <c:extLst>
            <c:ext xmlns:c16="http://schemas.microsoft.com/office/drawing/2014/chart" uri="{C3380CC4-5D6E-409C-BE32-E72D297353CC}">
              <c16:uniqueId val="{0000001B-CA4F-4428-8065-D0CA73FA4ACE}"/>
            </c:ext>
          </c:extLst>
        </c:ser>
        <c:dLbls>
          <c:showLegendKey val="0"/>
          <c:showVal val="1"/>
          <c:showCatName val="0"/>
          <c:showSerName val="0"/>
          <c:showPercent val="0"/>
          <c:showBubbleSize val="0"/>
        </c:dLbls>
        <c:gapWidth val="37"/>
        <c:overlap val="100"/>
        <c:axId val="219399296"/>
        <c:axId val="219400832"/>
      </c:barChart>
      <c:catAx>
        <c:axId val="219399296"/>
        <c:scaling>
          <c:orientation val="maxMin"/>
        </c:scaling>
        <c:delete val="0"/>
        <c:axPos val="l"/>
        <c:numFmt formatCode="General" sourceLinked="1"/>
        <c:majorTickMark val="none"/>
        <c:minorTickMark val="none"/>
        <c:tickLblPos val="nextTo"/>
        <c:spPr>
          <a:ln>
            <a:noFill/>
          </a:ln>
        </c:spPr>
        <c:txPr>
          <a:bodyPr/>
          <a:lstStyle/>
          <a:p>
            <a:pPr>
              <a:defRPr sz="1400">
                <a:solidFill>
                  <a:srgbClr val="424242"/>
                </a:solidFill>
                <a:latin typeface="Verdana" panose="020B0604030504040204" pitchFamily="34" charset="0"/>
              </a:defRPr>
            </a:pPr>
            <a:endParaRPr lang="en-US"/>
          </a:p>
        </c:txPr>
        <c:crossAx val="219400832"/>
        <c:crosses val="autoZero"/>
        <c:auto val="1"/>
        <c:lblAlgn val="ctr"/>
        <c:lblOffset val="100"/>
        <c:noMultiLvlLbl val="0"/>
      </c:catAx>
      <c:valAx>
        <c:axId val="219400832"/>
        <c:scaling>
          <c:orientation val="minMax"/>
          <c:max val="100"/>
        </c:scaling>
        <c:delete val="0"/>
        <c:axPos val="b"/>
        <c:numFmt formatCode="General" sourceLinked="1"/>
        <c:majorTickMark val="out"/>
        <c:minorTickMark val="none"/>
        <c:tickLblPos val="nextTo"/>
        <c:txPr>
          <a:bodyPr/>
          <a:lstStyle/>
          <a:p>
            <a:pPr>
              <a:defRPr sz="1200">
                <a:solidFill>
                  <a:schemeClr val="bg1">
                    <a:lumMod val="50000"/>
                  </a:schemeClr>
                </a:solidFill>
                <a:latin typeface="Verdana" panose="020B0604030504040204" pitchFamily="34" charset="0"/>
                <a:cs typeface="Calibri" panose="020F0502020204030204" pitchFamily="34" charset="0"/>
              </a:defRPr>
            </a:pPr>
            <a:endParaRPr lang="en-US"/>
          </a:p>
        </c:txPr>
        <c:crossAx val="219399296"/>
        <c:crosses val="max"/>
        <c:crossBetween val="between"/>
        <c:majorUnit val="10"/>
      </c:valAx>
      <c:spPr>
        <a:noFill/>
        <a:ln w="25400">
          <a:noFill/>
        </a:ln>
      </c:spPr>
    </c:plotArea>
    <c:legend>
      <c:legendPos val="b"/>
      <c:layout>
        <c:manualLayout>
          <c:xMode val="edge"/>
          <c:yMode val="edge"/>
          <c:x val="0.31790529857960786"/>
          <c:y val="0.92076454024449461"/>
          <c:w val="0.59794972652855694"/>
          <c:h val="6.7934117624724843E-2"/>
        </c:manualLayout>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9247328455109"/>
          <c:y val="0"/>
          <c:w val="0.86408520181926984"/>
          <c:h val="0.85409032227224158"/>
        </c:manualLayout>
      </c:layout>
      <c:barChart>
        <c:barDir val="col"/>
        <c:grouping val="clustered"/>
        <c:varyColors val="0"/>
        <c:ser>
          <c:idx val="0"/>
          <c:order val="0"/>
          <c:tx>
            <c:strRef>
              <c:f>Sheet1!$B$1</c:f>
              <c:strCache>
                <c:ptCount val="1"/>
                <c:pt idx="0">
                  <c:v>% Don't know/Refused</c:v>
                </c:pt>
              </c:strCache>
            </c:strRef>
          </c:tx>
          <c:spPr>
            <a:solidFill>
              <a:sysClr val="windowText" lastClr="000000">
                <a:lumMod val="50000"/>
                <a:lumOff val="50000"/>
              </a:sysClr>
            </a:solidFill>
          </c:spPr>
          <c:invertIfNegative val="0"/>
          <c:dPt>
            <c:idx val="0"/>
            <c:invertIfNegative val="0"/>
            <c:bubble3D val="0"/>
            <c:extLst>
              <c:ext xmlns:c16="http://schemas.microsoft.com/office/drawing/2014/chart" uri="{C3380CC4-5D6E-409C-BE32-E72D297353CC}">
                <c16:uniqueId val="{00000000-3E4D-4440-BC4E-F9B948191504}"/>
              </c:ext>
            </c:extLst>
          </c:dPt>
          <c:dPt>
            <c:idx val="1"/>
            <c:invertIfNegative val="0"/>
            <c:bubble3D val="0"/>
            <c:extLst>
              <c:ext xmlns:c16="http://schemas.microsoft.com/office/drawing/2014/chart" uri="{C3380CC4-5D6E-409C-BE32-E72D297353CC}">
                <c16:uniqueId val="{00000001-3E4D-4440-BC4E-F9B948191504}"/>
              </c:ext>
            </c:extLst>
          </c:dPt>
          <c:dPt>
            <c:idx val="2"/>
            <c:invertIfNegative val="0"/>
            <c:bubble3D val="0"/>
            <c:extLst>
              <c:ext xmlns:c16="http://schemas.microsoft.com/office/drawing/2014/chart" uri="{C3380CC4-5D6E-409C-BE32-E72D297353CC}">
                <c16:uniqueId val="{00000002-3E4D-4440-BC4E-F9B948191504}"/>
              </c:ext>
            </c:extLst>
          </c:dPt>
          <c:dPt>
            <c:idx val="3"/>
            <c:invertIfNegative val="0"/>
            <c:bubble3D val="0"/>
            <c:extLst>
              <c:ext xmlns:c16="http://schemas.microsoft.com/office/drawing/2014/chart" uri="{C3380CC4-5D6E-409C-BE32-E72D297353CC}">
                <c16:uniqueId val="{00000003-3E4D-4440-BC4E-F9B948191504}"/>
              </c:ext>
            </c:extLst>
          </c:dPt>
          <c:dPt>
            <c:idx val="4"/>
            <c:invertIfNegative val="0"/>
            <c:bubble3D val="0"/>
            <c:extLst>
              <c:ext xmlns:c16="http://schemas.microsoft.com/office/drawing/2014/chart" uri="{C3380CC4-5D6E-409C-BE32-E72D297353CC}">
                <c16:uniqueId val="{00000004-3E4D-4440-BC4E-F9B948191504}"/>
              </c:ext>
            </c:extLst>
          </c:dPt>
          <c:dPt>
            <c:idx val="5"/>
            <c:invertIfNegative val="0"/>
            <c:bubble3D val="0"/>
            <c:extLst>
              <c:ext xmlns:c16="http://schemas.microsoft.com/office/drawing/2014/chart" uri="{C3380CC4-5D6E-409C-BE32-E72D297353CC}">
                <c16:uniqueId val="{00000005-3E4D-4440-BC4E-F9B948191504}"/>
              </c:ext>
            </c:extLst>
          </c:dPt>
          <c:dPt>
            <c:idx val="6"/>
            <c:invertIfNegative val="0"/>
            <c:bubble3D val="0"/>
            <c:extLst>
              <c:ext xmlns:c16="http://schemas.microsoft.com/office/drawing/2014/chart" uri="{C3380CC4-5D6E-409C-BE32-E72D297353CC}">
                <c16:uniqueId val="{00000006-3E4D-4440-BC4E-F9B948191504}"/>
              </c:ext>
            </c:extLst>
          </c:dPt>
          <c:dPt>
            <c:idx val="7"/>
            <c:invertIfNegative val="0"/>
            <c:bubble3D val="0"/>
            <c:extLst>
              <c:ext xmlns:c16="http://schemas.microsoft.com/office/drawing/2014/chart" uri="{C3380CC4-5D6E-409C-BE32-E72D297353CC}">
                <c16:uniqueId val="{00000007-3E4D-4440-BC4E-F9B948191504}"/>
              </c:ext>
            </c:extLst>
          </c:dPt>
          <c:dLbls>
            <c:dLbl>
              <c:idx val="0"/>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4D-4440-BC4E-F9B948191504}"/>
                </c:ext>
              </c:extLst>
            </c:dLbl>
            <c:dLbl>
              <c:idx val="1"/>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4D-4440-BC4E-F9B948191504}"/>
                </c:ext>
              </c:extLst>
            </c:dLbl>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4D-4440-BC4E-F9B948191504}"/>
                </c:ext>
              </c:extLst>
            </c:dLbl>
            <c:spPr>
              <a:noFill/>
              <a:ln>
                <a:noFill/>
              </a:ln>
              <a:effectLst/>
            </c:spPr>
            <c:txPr>
              <a:bodyPr/>
              <a:lstStyle/>
              <a:p>
                <a:pPr>
                  <a:defRPr sz="1200" b="0">
                    <a:solidFill>
                      <a:schemeClr val="tx1"/>
                    </a:solidFill>
                    <a:latin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Employer</c:v>
                </c:pt>
                <c:pt idx="1">
                  <c:v>No employees</c:v>
                </c:pt>
                <c:pt idx="2">
                  <c:v>All</c:v>
                </c:pt>
              </c:strCache>
            </c:strRef>
          </c:cat>
          <c:val>
            <c:numRef>
              <c:f>Sheet1!$B$2:$B$4</c:f>
            </c:numRef>
          </c:val>
          <c:extLst>
            <c:ext xmlns:c16="http://schemas.microsoft.com/office/drawing/2014/chart" uri="{C3380CC4-5D6E-409C-BE32-E72D297353CC}">
              <c16:uniqueId val="{00000008-3E4D-4440-BC4E-F9B948191504}"/>
            </c:ext>
          </c:extLst>
        </c:ser>
        <c:ser>
          <c:idx val="1"/>
          <c:order val="1"/>
          <c:tx>
            <c:strRef>
              <c:f>Sheet1!$C$1</c:f>
              <c:strCache>
                <c:ptCount val="1"/>
                <c:pt idx="0">
                  <c:v>% None</c:v>
                </c:pt>
              </c:strCache>
            </c:strRef>
          </c:tx>
          <c:spPr>
            <a:solidFill>
              <a:srgbClr val="4F81BD"/>
            </a:solidFill>
          </c:spPr>
          <c:invertIfNegative val="0"/>
          <c:dLbls>
            <c:spPr>
              <a:noFill/>
              <a:ln>
                <a:noFill/>
              </a:ln>
              <a:effectLst/>
            </c:spPr>
            <c:txPr>
              <a:bodyPr wrap="square" lIns="38100" tIns="19050" rIns="38100" bIns="19050" anchor="ctr">
                <a:spAutoFit/>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Sheet1!$C$2:$C$4</c:f>
            </c:numRef>
          </c:val>
          <c:extLst>
            <c:ext xmlns:c16="http://schemas.microsoft.com/office/drawing/2014/chart" uri="{C3380CC4-5D6E-409C-BE32-E72D297353CC}">
              <c16:uniqueId val="{00000009-3E4D-4440-BC4E-F9B948191504}"/>
            </c:ext>
          </c:extLst>
        </c:ser>
        <c:ser>
          <c:idx val="2"/>
          <c:order val="2"/>
          <c:tx>
            <c:strRef>
              <c:f>Sheet1!$D$1</c:f>
              <c:strCache>
                <c:ptCount val="1"/>
                <c:pt idx="0">
                  <c:v>% Changes to staff employed</c:v>
                </c:pt>
              </c:strCache>
            </c:strRef>
          </c:tx>
          <c:spPr>
            <a:solidFill>
              <a:srgbClr val="979195"/>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Sheet1!$D$2:$D$4</c:f>
              <c:numCache>
                <c:formatCode>General</c:formatCode>
                <c:ptCount val="3"/>
                <c:pt idx="0">
                  <c:v>5</c:v>
                </c:pt>
                <c:pt idx="1">
                  <c:v>3</c:v>
                </c:pt>
                <c:pt idx="2">
                  <c:v>3</c:v>
                </c:pt>
              </c:numCache>
            </c:numRef>
          </c:val>
          <c:extLst>
            <c:ext xmlns:c16="http://schemas.microsoft.com/office/drawing/2014/chart" uri="{C3380CC4-5D6E-409C-BE32-E72D297353CC}">
              <c16:uniqueId val="{0000000A-3E4D-4440-BC4E-F9B948191504}"/>
            </c:ext>
          </c:extLst>
        </c:ser>
        <c:ser>
          <c:idx val="3"/>
          <c:order val="3"/>
          <c:tx>
            <c:strRef>
              <c:f>Sheet1!$E$1</c:f>
              <c:strCache>
                <c:ptCount val="1"/>
                <c:pt idx="0">
                  <c:v>% Changes to exports</c:v>
                </c:pt>
              </c:strCache>
            </c:strRef>
          </c:tx>
          <c:spPr>
            <a:solidFill>
              <a:srgbClr val="088899"/>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Sheet1!$E$2:$E$4</c:f>
              <c:numCache>
                <c:formatCode>General</c:formatCode>
                <c:ptCount val="3"/>
                <c:pt idx="0">
                  <c:v>2</c:v>
                </c:pt>
                <c:pt idx="1">
                  <c:v>2</c:v>
                </c:pt>
                <c:pt idx="2">
                  <c:v>2</c:v>
                </c:pt>
              </c:numCache>
            </c:numRef>
          </c:val>
          <c:extLst>
            <c:ext xmlns:c16="http://schemas.microsoft.com/office/drawing/2014/chart" uri="{C3380CC4-5D6E-409C-BE32-E72D297353CC}">
              <c16:uniqueId val="{0000000B-3E4D-4440-BC4E-F9B948191504}"/>
            </c:ext>
          </c:extLst>
        </c:ser>
        <c:ser>
          <c:idx val="4"/>
          <c:order val="4"/>
          <c:tx>
            <c:strRef>
              <c:f>Sheet1!$F$1</c:f>
              <c:strCache>
                <c:ptCount val="1"/>
                <c:pt idx="0">
                  <c:v>% Changes to investment plans</c:v>
                </c:pt>
              </c:strCache>
            </c:strRef>
          </c:tx>
          <c:spPr>
            <a:solidFill>
              <a:srgbClr val="B61A1D"/>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Sheet1!$F$2:$F$4</c:f>
              <c:numCache>
                <c:formatCode>General</c:formatCode>
                <c:ptCount val="3"/>
                <c:pt idx="0">
                  <c:v>7</c:v>
                </c:pt>
                <c:pt idx="1">
                  <c:v>4</c:v>
                </c:pt>
                <c:pt idx="2">
                  <c:v>5</c:v>
                </c:pt>
              </c:numCache>
            </c:numRef>
          </c:val>
          <c:extLst>
            <c:ext xmlns:c16="http://schemas.microsoft.com/office/drawing/2014/chart" uri="{C3380CC4-5D6E-409C-BE32-E72D297353CC}">
              <c16:uniqueId val="{0000000C-3E4D-4440-BC4E-F9B948191504}"/>
            </c:ext>
          </c:extLst>
        </c:ser>
        <c:ser>
          <c:idx val="5"/>
          <c:order val="5"/>
          <c:tx>
            <c:strRef>
              <c:f>Sheet1!$G$1</c:f>
              <c:strCache>
                <c:ptCount val="1"/>
                <c:pt idx="0">
                  <c:v>% Changes to prices of goods and services </c:v>
                </c:pt>
              </c:strCache>
            </c:strRef>
          </c:tx>
          <c:spPr>
            <a:solidFill>
              <a:srgbClr val="212952"/>
            </a:solidFill>
          </c:spPr>
          <c:invertIfNegative val="0"/>
          <c:dLbls>
            <c:spPr>
              <a:noFill/>
              <a:ln>
                <a:noFill/>
              </a:ln>
              <a:effectLst/>
            </c:spPr>
            <c:txPr>
              <a:bodyPr wrap="square" lIns="38100" tIns="19050" rIns="38100" bIns="19050" anchor="ctr">
                <a:spAutoFit/>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Employer</c:v>
                </c:pt>
                <c:pt idx="1">
                  <c:v>No employees</c:v>
                </c:pt>
                <c:pt idx="2">
                  <c:v>All</c:v>
                </c:pt>
              </c:strCache>
            </c:strRef>
          </c:cat>
          <c:val>
            <c:numRef>
              <c:f>Sheet1!$G$2:$G$4</c:f>
              <c:numCache>
                <c:formatCode>General</c:formatCode>
                <c:ptCount val="3"/>
                <c:pt idx="0">
                  <c:v>14</c:v>
                </c:pt>
                <c:pt idx="1">
                  <c:v>10</c:v>
                </c:pt>
                <c:pt idx="2">
                  <c:v>11</c:v>
                </c:pt>
              </c:numCache>
            </c:numRef>
          </c:val>
          <c:extLst>
            <c:ext xmlns:c16="http://schemas.microsoft.com/office/drawing/2014/chart" uri="{C3380CC4-5D6E-409C-BE32-E72D297353CC}">
              <c16:uniqueId val="{0000000D-3E4D-4440-BC4E-F9B948191504}"/>
            </c:ext>
          </c:extLst>
        </c:ser>
        <c:dLbls>
          <c:showLegendKey val="0"/>
          <c:showVal val="1"/>
          <c:showCatName val="0"/>
          <c:showSerName val="0"/>
          <c:showPercent val="0"/>
          <c:showBubbleSize val="0"/>
        </c:dLbls>
        <c:gapWidth val="37"/>
        <c:axId val="218952832"/>
        <c:axId val="218954368"/>
      </c:barChart>
      <c:catAx>
        <c:axId val="218952832"/>
        <c:scaling>
          <c:orientation val="maxMin"/>
        </c:scaling>
        <c:delete val="0"/>
        <c:axPos val="b"/>
        <c:numFmt formatCode="General" sourceLinked="1"/>
        <c:majorTickMark val="none"/>
        <c:minorTickMark val="none"/>
        <c:tickLblPos val="nextTo"/>
        <c:spPr>
          <a:ln>
            <a:noFill/>
          </a:ln>
        </c:spPr>
        <c:txPr>
          <a:bodyPr/>
          <a:lstStyle/>
          <a:p>
            <a:pPr>
              <a:defRPr sz="1200">
                <a:solidFill>
                  <a:srgbClr val="424242"/>
                </a:solidFill>
                <a:latin typeface="Verdana" panose="020B0604030504040204" pitchFamily="34" charset="0"/>
              </a:defRPr>
            </a:pPr>
            <a:endParaRPr lang="en-US"/>
          </a:p>
        </c:txPr>
        <c:crossAx val="218954368"/>
        <c:crosses val="autoZero"/>
        <c:auto val="1"/>
        <c:lblAlgn val="ctr"/>
        <c:lblOffset val="100"/>
        <c:noMultiLvlLbl val="0"/>
      </c:catAx>
      <c:valAx>
        <c:axId val="218954368"/>
        <c:scaling>
          <c:orientation val="minMax"/>
          <c:max val="30"/>
        </c:scaling>
        <c:delete val="1"/>
        <c:axPos val="l"/>
        <c:numFmt formatCode="General" sourceLinked="1"/>
        <c:majorTickMark val="out"/>
        <c:minorTickMark val="none"/>
        <c:tickLblPos val="nextTo"/>
        <c:crossAx val="218952832"/>
        <c:crosses val="max"/>
        <c:crossBetween val="between"/>
        <c:majorUnit val="10"/>
      </c:valAx>
      <c:spPr>
        <a:noFill/>
        <a:ln w="25400">
          <a:noFill/>
        </a:ln>
      </c:spPr>
    </c:plotArea>
    <c:plotVisOnly val="1"/>
    <c:dispBlanksAs val="gap"/>
    <c:showDLblsOverMax val="0"/>
  </c:chart>
  <c:txPr>
    <a:bodyPr/>
    <a:lstStyle/>
    <a:p>
      <a:pPr>
        <a:defRPr sz="1799"/>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0.03941</cdr:x>
      <cdr:y>0</cdr:y>
    </cdr:from>
    <cdr:to>
      <cdr:x>0.97276</cdr:x>
      <cdr:y>0.08457</cdr:y>
    </cdr:to>
    <cdr:sp macro="" textlink="">
      <cdr:nvSpPr>
        <cdr:cNvPr id="2" name="Rectangle 1">
          <a:extLst xmlns:a="http://schemas.openxmlformats.org/drawingml/2006/main">
            <a:ext uri="{FF2B5EF4-FFF2-40B4-BE49-F238E27FC236}">
              <a16:creationId xmlns:a16="http://schemas.microsoft.com/office/drawing/2014/main" id="{28CBFCDE-A7A0-4E8F-81E8-B6274D633D61}"/>
            </a:ext>
          </a:extLst>
        </cdr:cNvPr>
        <cdr:cNvSpPr/>
      </cdr:nvSpPr>
      <cdr:spPr>
        <a:xfrm xmlns:a="http://schemas.openxmlformats.org/drawingml/2006/main">
          <a:off x="276187" y="0"/>
          <a:ext cx="6541504" cy="24472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0.13068</cdr:x>
      <cdr:y>0.22467</cdr:y>
    </cdr:from>
    <cdr:to>
      <cdr:x>0.34987</cdr:x>
      <cdr:y>0.37249</cdr:y>
    </cdr:to>
    <cdr:sp macro="" textlink="">
      <cdr:nvSpPr>
        <cdr:cNvPr id="2" name="Rectangle 1"/>
        <cdr:cNvSpPr/>
      </cdr:nvSpPr>
      <cdr:spPr>
        <a:xfrm xmlns:a="http://schemas.openxmlformats.org/drawingml/2006/main">
          <a:off x="438961" y="701676"/>
          <a:ext cx="736255"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lvl="0">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Don’t know</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0.21221</cdr:x>
      <cdr:y>0.14621</cdr:y>
    </cdr:from>
    <cdr:to>
      <cdr:x>0.2315</cdr:x>
      <cdr:y>0.22095</cdr:y>
    </cdr:to>
    <cdr:sp macro="" textlink="">
      <cdr:nvSpPr>
        <cdr:cNvPr id="2" name="TextBox 1">
          <a:extLst xmlns:a="http://schemas.openxmlformats.org/drawingml/2006/main">
            <a:ext uri="{FF2B5EF4-FFF2-40B4-BE49-F238E27FC236}">
              <a16:creationId xmlns:a16="http://schemas.microsoft.com/office/drawing/2014/main" id="{7F30C6E3-BB2D-437C-9013-1454DEA3214D}"/>
            </a:ext>
          </a:extLst>
        </cdr:cNvPr>
        <cdr:cNvSpPr txBox="1"/>
      </cdr:nvSpPr>
      <cdr:spPr>
        <a:xfrm xmlns:a="http://schemas.openxmlformats.org/drawingml/2006/main">
          <a:off x="1538344" y="462966"/>
          <a:ext cx="139850" cy="2366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chemeClr val="bg1"/>
              </a:solidFill>
              <a:latin typeface="Verdana" panose="020B0604030504040204" pitchFamily="34" charset="0"/>
              <a:ea typeface="Verdana" panose="020B0604030504040204" pitchFamily="34" charset="0"/>
            </a:rPr>
            <a:t>3</a:t>
          </a:r>
        </a:p>
      </cdr:txBody>
    </cdr:sp>
  </cdr:relSizeAnchor>
</c:userShapes>
</file>

<file path=ppt/drawings/drawing4.xml><?xml version="1.0" encoding="utf-8"?>
<c:userShapes xmlns:c="http://schemas.openxmlformats.org/drawingml/2006/chart">
  <cdr:relSizeAnchor xmlns:cdr="http://schemas.openxmlformats.org/drawingml/2006/chartDrawing">
    <cdr:from>
      <cdr:x>0.75924</cdr:x>
      <cdr:y>0.69824</cdr:y>
    </cdr:from>
    <cdr:to>
      <cdr:x>0.77599</cdr:x>
      <cdr:y>0.74913</cdr:y>
    </cdr:to>
    <cdr:sp macro="" textlink="">
      <cdr:nvSpPr>
        <cdr:cNvPr id="2" name="Arrow: Right 1">
          <a:extLst xmlns:a="http://schemas.openxmlformats.org/drawingml/2006/main">
            <a:ext uri="{FF2B5EF4-FFF2-40B4-BE49-F238E27FC236}">
              <a16:creationId xmlns:a16="http://schemas.microsoft.com/office/drawing/2014/main" id="{E2478FDA-FF2B-47E1-BC25-E8614A42D0AB}"/>
            </a:ext>
          </a:extLst>
        </cdr:cNvPr>
        <cdr:cNvSpPr/>
      </cdr:nvSpPr>
      <cdr:spPr>
        <a:xfrm xmlns:a="http://schemas.openxmlformats.org/drawingml/2006/main" rot="5400000">
          <a:off x="5974311" y="2101064"/>
          <a:ext cx="152390" cy="132028"/>
        </a:xfrm>
        <a:prstGeom xmlns:a="http://schemas.openxmlformats.org/drawingml/2006/main" prst="rightArrow">
          <a:avLst/>
        </a:prstGeom>
        <a:solidFill xmlns:a="http://schemas.openxmlformats.org/drawingml/2006/main">
          <a:srgbClr val="FF0000"/>
        </a:solidFill>
        <a:ln xmlns:a="http://schemas.openxmlformats.org/drawingml/2006/main">
          <a:solidFill>
            <a:srgbClr val="FF0000"/>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drawings/drawing5.xml><?xml version="1.0" encoding="utf-8"?>
<c:userShapes xmlns:c="http://schemas.openxmlformats.org/drawingml/2006/chart">
  <cdr:relSizeAnchor xmlns:cdr="http://schemas.openxmlformats.org/drawingml/2006/chartDrawing">
    <cdr:from>
      <cdr:x>0.20748</cdr:x>
      <cdr:y>0.16348</cdr:y>
    </cdr:from>
    <cdr:to>
      <cdr:x>0.79252</cdr:x>
      <cdr:y>0.23546</cdr:y>
    </cdr:to>
    <cdr:sp macro="" textlink="">
      <cdr:nvSpPr>
        <cdr:cNvPr id="2" name="Rectangle 1"/>
        <cdr:cNvSpPr/>
      </cdr:nvSpPr>
      <cdr:spPr>
        <a:xfrm xmlns:a="http://schemas.openxmlformats.org/drawingml/2006/main">
          <a:off x="877024" y="629174"/>
          <a:ext cx="2472986"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lvl="0">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Don’t know/ Refused</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0.16437</cdr:x>
      <cdr:y>0.62547</cdr:y>
    </cdr:from>
    <cdr:to>
      <cdr:x>0.34819</cdr:x>
      <cdr:y>0.69744</cdr:y>
    </cdr:to>
    <cdr:sp macro="" textlink="">
      <cdr:nvSpPr>
        <cdr:cNvPr id="3" name="Rectangle 2">
          <a:extLst xmlns:a="http://schemas.openxmlformats.org/drawingml/2006/main">
            <a:ext uri="{FF2B5EF4-FFF2-40B4-BE49-F238E27FC236}">
              <a16:creationId xmlns:a16="http://schemas.microsoft.com/office/drawing/2014/main" id="{E129F626-6DBD-430A-AC5D-1932C7E3814A}"/>
            </a:ext>
          </a:extLst>
        </cdr:cNvPr>
        <cdr:cNvSpPr/>
      </cdr:nvSpPr>
      <cdr:spPr>
        <a:xfrm xmlns:a="http://schemas.openxmlformats.org/drawingml/2006/main">
          <a:off x="694814" y="2407182"/>
          <a:ext cx="777014" cy="276999"/>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No</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0.74654</cdr:x>
      <cdr:y>0.34842</cdr:y>
    </cdr:from>
    <cdr:to>
      <cdr:x>0.93035</cdr:x>
      <cdr:y>0.42039</cdr:y>
    </cdr:to>
    <cdr:sp macro="" textlink="">
      <cdr:nvSpPr>
        <cdr:cNvPr id="4" name="Rectangle 3">
          <a:extLst xmlns:a="http://schemas.openxmlformats.org/drawingml/2006/main">
            <a:ext uri="{FF2B5EF4-FFF2-40B4-BE49-F238E27FC236}">
              <a16:creationId xmlns:a16="http://schemas.microsoft.com/office/drawing/2014/main" id="{FB81A91D-96DE-4120-95D6-7DA2D3FF46C8}"/>
            </a:ext>
          </a:extLst>
        </cdr:cNvPr>
        <cdr:cNvSpPr/>
      </cdr:nvSpPr>
      <cdr:spPr>
        <a:xfrm xmlns:a="http://schemas.openxmlformats.org/drawingml/2006/main">
          <a:off x="3155650" y="1340927"/>
          <a:ext cx="776971" cy="276999"/>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Yes</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0.19557</cdr:x>
      <cdr:y>0.1599</cdr:y>
    </cdr:from>
    <cdr:to>
      <cdr:x>0.70197</cdr:x>
      <cdr:y>0.22984</cdr:y>
    </cdr:to>
    <cdr:sp macro="" textlink="">
      <cdr:nvSpPr>
        <cdr:cNvPr id="2" name="Rectangle 1"/>
        <cdr:cNvSpPr/>
      </cdr:nvSpPr>
      <cdr:spPr>
        <a:xfrm xmlns:a="http://schemas.openxmlformats.org/drawingml/2006/main">
          <a:off x="843137" y="633253"/>
          <a:ext cx="2183115"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lvl="0">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Don’t know/ Refused</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0.17525</cdr:x>
      <cdr:y>0.62024</cdr:y>
    </cdr:from>
    <cdr:to>
      <cdr:x>0.36052</cdr:x>
      <cdr:y>0.69018</cdr:y>
    </cdr:to>
    <cdr:sp macro="" textlink="">
      <cdr:nvSpPr>
        <cdr:cNvPr id="3" name="Rectangle 2">
          <a:extLst xmlns:a="http://schemas.openxmlformats.org/drawingml/2006/main">
            <a:ext uri="{FF2B5EF4-FFF2-40B4-BE49-F238E27FC236}">
              <a16:creationId xmlns:a16="http://schemas.microsoft.com/office/drawing/2014/main" id="{D4BE3262-DD19-4804-99B2-77A2F3396A92}"/>
            </a:ext>
          </a:extLst>
        </cdr:cNvPr>
        <cdr:cNvSpPr/>
      </cdr:nvSpPr>
      <cdr:spPr>
        <a:xfrm xmlns:a="http://schemas.openxmlformats.org/drawingml/2006/main">
          <a:off x="755521" y="2456389"/>
          <a:ext cx="798715"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lvl="0">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No</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0.76197</cdr:x>
      <cdr:y>0.3652</cdr:y>
    </cdr:from>
    <cdr:to>
      <cdr:x>0.94724</cdr:x>
      <cdr:y>0.43514</cdr:y>
    </cdr:to>
    <cdr:sp macro="" textlink="">
      <cdr:nvSpPr>
        <cdr:cNvPr id="4" name="Rectangle 3">
          <a:extLst xmlns:a="http://schemas.openxmlformats.org/drawingml/2006/main">
            <a:ext uri="{FF2B5EF4-FFF2-40B4-BE49-F238E27FC236}">
              <a16:creationId xmlns:a16="http://schemas.microsoft.com/office/drawing/2014/main" id="{C72E75E5-8F5A-49A6-8CD7-E0554FE8AE33}"/>
            </a:ext>
          </a:extLst>
        </cdr:cNvPr>
        <cdr:cNvSpPr/>
      </cdr:nvSpPr>
      <cdr:spPr>
        <a:xfrm xmlns:a="http://schemas.openxmlformats.org/drawingml/2006/main">
          <a:off x="3284906" y="1446340"/>
          <a:ext cx="798715"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lvl="0">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Yes</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9CAF0-E2A0-9D46-A677-9FF87234ED01}" type="datetime1">
              <a:rPr lang="en-GB" smtClean="0"/>
              <a:t>08/02/2019</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8FBDCC-8A6A-B440-B544-1F430AF2F989}" type="slidenum">
              <a:rPr lang="en-GB" smtClean="0"/>
              <a:t>‹#›</a:t>
            </a:fld>
            <a:endParaRPr lang="en-GB" dirty="0"/>
          </a:p>
        </p:txBody>
      </p:sp>
    </p:spTree>
    <p:extLst>
      <p:ext uri="{BB962C8B-B14F-4D97-AF65-F5344CB8AC3E}">
        <p14:creationId xmlns:p14="http://schemas.microsoft.com/office/powerpoint/2010/main" val="3524659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C4CB6-3E3E-564E-8566-E984D82B08F1}" type="datetime1">
              <a:rPr lang="en-GB" smtClean="0"/>
              <a:t>08/02/2019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2A423-B4D0-0F45-86E3-EE7AACF931CD}" type="slidenum">
              <a:rPr lang="en-GB" smtClean="0"/>
              <a:t>‹#›</a:t>
            </a:fld>
            <a:endParaRPr lang="en-GB" dirty="0"/>
          </a:p>
        </p:txBody>
      </p:sp>
    </p:spTree>
    <p:extLst>
      <p:ext uri="{BB962C8B-B14F-4D97-AF65-F5344CB8AC3E}">
        <p14:creationId xmlns:p14="http://schemas.microsoft.com/office/powerpoint/2010/main" val="36424564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a:t>
            </a:fld>
            <a:endParaRPr lang="en-GB" dirty="0"/>
          </a:p>
        </p:txBody>
      </p:sp>
    </p:spTree>
    <p:extLst>
      <p:ext uri="{BB962C8B-B14F-4D97-AF65-F5344CB8AC3E}">
        <p14:creationId xmlns:p14="http://schemas.microsoft.com/office/powerpoint/2010/main" val="45919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15</a:t>
            </a:fld>
            <a:endParaRPr lang="en-GB" dirty="0"/>
          </a:p>
        </p:txBody>
      </p:sp>
    </p:spTree>
    <p:extLst>
      <p:ext uri="{BB962C8B-B14F-4D97-AF65-F5344CB8AC3E}">
        <p14:creationId xmlns:p14="http://schemas.microsoft.com/office/powerpoint/2010/main" val="301836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26AD66-F8C9-454B-B1F2-23FA2DB8DF2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33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17</a:t>
            </a:fld>
            <a:endParaRPr lang="en-GB" dirty="0"/>
          </a:p>
        </p:txBody>
      </p:sp>
    </p:spTree>
    <p:extLst>
      <p:ext uri="{BB962C8B-B14F-4D97-AF65-F5344CB8AC3E}">
        <p14:creationId xmlns:p14="http://schemas.microsoft.com/office/powerpoint/2010/main" val="4153651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18</a:t>
            </a:fld>
            <a:endParaRPr lang="en-GB" dirty="0"/>
          </a:p>
        </p:txBody>
      </p:sp>
    </p:spTree>
    <p:extLst>
      <p:ext uri="{BB962C8B-B14F-4D97-AF65-F5344CB8AC3E}">
        <p14:creationId xmlns:p14="http://schemas.microsoft.com/office/powerpoint/2010/main" val="417194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19</a:t>
            </a:fld>
            <a:endParaRPr lang="en-GB" dirty="0"/>
          </a:p>
        </p:txBody>
      </p:sp>
    </p:spTree>
    <p:extLst>
      <p:ext uri="{BB962C8B-B14F-4D97-AF65-F5344CB8AC3E}">
        <p14:creationId xmlns:p14="http://schemas.microsoft.com/office/powerpoint/2010/main" val="47840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20</a:t>
            </a:fld>
            <a:endParaRPr lang="en-GB" dirty="0"/>
          </a:p>
        </p:txBody>
      </p:sp>
    </p:spTree>
    <p:extLst>
      <p:ext uri="{BB962C8B-B14F-4D97-AF65-F5344CB8AC3E}">
        <p14:creationId xmlns:p14="http://schemas.microsoft.com/office/powerpoint/2010/main" val="260743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22</a:t>
            </a:fld>
            <a:endParaRPr lang="en-GB" dirty="0"/>
          </a:p>
        </p:txBody>
      </p:sp>
    </p:spTree>
    <p:extLst>
      <p:ext uri="{BB962C8B-B14F-4D97-AF65-F5344CB8AC3E}">
        <p14:creationId xmlns:p14="http://schemas.microsoft.com/office/powerpoint/2010/main" val="482534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23</a:t>
            </a:fld>
            <a:endParaRPr lang="en-GB" dirty="0"/>
          </a:p>
        </p:txBody>
      </p:sp>
    </p:spTree>
    <p:extLst>
      <p:ext uri="{BB962C8B-B14F-4D97-AF65-F5344CB8AC3E}">
        <p14:creationId xmlns:p14="http://schemas.microsoft.com/office/powerpoint/2010/main" val="2064121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6AD66-F8C9-454B-B1F2-23FA2DB8DF20}" type="slidenum">
              <a:rPr lang="en-GB" smtClean="0"/>
              <a:pPr/>
              <a:t>24</a:t>
            </a:fld>
            <a:endParaRPr lang="en-GB" dirty="0"/>
          </a:p>
        </p:txBody>
      </p:sp>
    </p:spTree>
    <p:extLst>
      <p:ext uri="{BB962C8B-B14F-4D97-AF65-F5344CB8AC3E}">
        <p14:creationId xmlns:p14="http://schemas.microsoft.com/office/powerpoint/2010/main" val="963819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26</a:t>
            </a:fld>
            <a:endParaRPr lang="en-GB" dirty="0"/>
          </a:p>
        </p:txBody>
      </p:sp>
    </p:spTree>
    <p:extLst>
      <p:ext uri="{BB962C8B-B14F-4D97-AF65-F5344CB8AC3E}">
        <p14:creationId xmlns:p14="http://schemas.microsoft.com/office/powerpoint/2010/main" val="266827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a:t>
            </a:fld>
            <a:endParaRPr lang="en-GB" dirty="0"/>
          </a:p>
        </p:txBody>
      </p:sp>
    </p:spTree>
    <p:extLst>
      <p:ext uri="{BB962C8B-B14F-4D97-AF65-F5344CB8AC3E}">
        <p14:creationId xmlns:p14="http://schemas.microsoft.com/office/powerpoint/2010/main" val="274233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27</a:t>
            </a:fld>
            <a:endParaRPr lang="en-GB" dirty="0"/>
          </a:p>
        </p:txBody>
      </p:sp>
    </p:spTree>
    <p:extLst>
      <p:ext uri="{BB962C8B-B14F-4D97-AF65-F5344CB8AC3E}">
        <p14:creationId xmlns:p14="http://schemas.microsoft.com/office/powerpoint/2010/main" val="1521031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28</a:t>
            </a:fld>
            <a:endParaRPr lang="en-GB" dirty="0"/>
          </a:p>
        </p:txBody>
      </p:sp>
    </p:spTree>
    <p:extLst>
      <p:ext uri="{BB962C8B-B14F-4D97-AF65-F5344CB8AC3E}">
        <p14:creationId xmlns:p14="http://schemas.microsoft.com/office/powerpoint/2010/main" val="82822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29</a:t>
            </a:fld>
            <a:endParaRPr lang="en-GB" dirty="0"/>
          </a:p>
        </p:txBody>
      </p:sp>
    </p:spTree>
    <p:extLst>
      <p:ext uri="{BB962C8B-B14F-4D97-AF65-F5344CB8AC3E}">
        <p14:creationId xmlns:p14="http://schemas.microsoft.com/office/powerpoint/2010/main" val="160570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30</a:t>
            </a:fld>
            <a:endParaRPr lang="en-GB" dirty="0"/>
          </a:p>
        </p:txBody>
      </p:sp>
    </p:spTree>
    <p:extLst>
      <p:ext uri="{BB962C8B-B14F-4D97-AF65-F5344CB8AC3E}">
        <p14:creationId xmlns:p14="http://schemas.microsoft.com/office/powerpoint/2010/main" val="796506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31</a:t>
            </a:fld>
            <a:endParaRPr lang="en-GB" dirty="0"/>
          </a:p>
        </p:txBody>
      </p:sp>
    </p:spTree>
    <p:extLst>
      <p:ext uri="{BB962C8B-B14F-4D97-AF65-F5344CB8AC3E}">
        <p14:creationId xmlns:p14="http://schemas.microsoft.com/office/powerpoint/2010/main" val="2563968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32</a:t>
            </a:fld>
            <a:endParaRPr lang="en-GB" dirty="0"/>
          </a:p>
        </p:txBody>
      </p:sp>
    </p:spTree>
    <p:extLst>
      <p:ext uri="{BB962C8B-B14F-4D97-AF65-F5344CB8AC3E}">
        <p14:creationId xmlns:p14="http://schemas.microsoft.com/office/powerpoint/2010/main" val="2301390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33</a:t>
            </a:fld>
            <a:endParaRPr lang="en-GB" dirty="0"/>
          </a:p>
        </p:txBody>
      </p:sp>
    </p:spTree>
    <p:extLst>
      <p:ext uri="{BB962C8B-B14F-4D97-AF65-F5344CB8AC3E}">
        <p14:creationId xmlns:p14="http://schemas.microsoft.com/office/powerpoint/2010/main" val="2732146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34</a:t>
            </a:fld>
            <a:endParaRPr lang="en-GB" dirty="0"/>
          </a:p>
        </p:txBody>
      </p:sp>
    </p:spTree>
    <p:extLst>
      <p:ext uri="{BB962C8B-B14F-4D97-AF65-F5344CB8AC3E}">
        <p14:creationId xmlns:p14="http://schemas.microsoft.com/office/powerpoint/2010/main" val="258520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35</a:t>
            </a:fld>
            <a:endParaRPr lang="en-GB" dirty="0"/>
          </a:p>
        </p:txBody>
      </p:sp>
    </p:spTree>
    <p:extLst>
      <p:ext uri="{BB962C8B-B14F-4D97-AF65-F5344CB8AC3E}">
        <p14:creationId xmlns:p14="http://schemas.microsoft.com/office/powerpoint/2010/main" val="1011389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2018 – 2 or 3 providers =27% (effective base 411), 2017 = 24% (effective base 433). No significant difference.</a:t>
            </a:r>
          </a:p>
          <a:p>
            <a:pPr algn="l"/>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36</a:t>
            </a:fld>
            <a:endParaRPr lang="en-GB" dirty="0"/>
          </a:p>
        </p:txBody>
      </p:sp>
    </p:spTree>
    <p:extLst>
      <p:ext uri="{BB962C8B-B14F-4D97-AF65-F5344CB8AC3E}">
        <p14:creationId xmlns:p14="http://schemas.microsoft.com/office/powerpoint/2010/main" val="73987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6</a:t>
            </a:fld>
            <a:endParaRPr lang="en-GB" dirty="0"/>
          </a:p>
        </p:txBody>
      </p:sp>
    </p:spTree>
    <p:extLst>
      <p:ext uri="{BB962C8B-B14F-4D97-AF65-F5344CB8AC3E}">
        <p14:creationId xmlns:p14="http://schemas.microsoft.com/office/powerpoint/2010/main" val="532632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37</a:t>
            </a:fld>
            <a:endParaRPr lang="en-GB" dirty="0"/>
          </a:p>
        </p:txBody>
      </p:sp>
    </p:spTree>
    <p:extLst>
      <p:ext uri="{BB962C8B-B14F-4D97-AF65-F5344CB8AC3E}">
        <p14:creationId xmlns:p14="http://schemas.microsoft.com/office/powerpoint/2010/main" val="3235776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38</a:t>
            </a:fld>
            <a:endParaRPr lang="en-GB" dirty="0"/>
          </a:p>
        </p:txBody>
      </p:sp>
    </p:spTree>
    <p:extLst>
      <p:ext uri="{BB962C8B-B14F-4D97-AF65-F5344CB8AC3E}">
        <p14:creationId xmlns:p14="http://schemas.microsoft.com/office/powerpoint/2010/main" val="980094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39</a:t>
            </a:fld>
            <a:endParaRPr lang="en-GB" dirty="0"/>
          </a:p>
        </p:txBody>
      </p:sp>
    </p:spTree>
    <p:extLst>
      <p:ext uri="{BB962C8B-B14F-4D97-AF65-F5344CB8AC3E}">
        <p14:creationId xmlns:p14="http://schemas.microsoft.com/office/powerpoint/2010/main" val="3888753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40</a:t>
            </a:fld>
            <a:endParaRPr lang="en-GB" dirty="0"/>
          </a:p>
        </p:txBody>
      </p:sp>
    </p:spTree>
    <p:extLst>
      <p:ext uri="{BB962C8B-B14F-4D97-AF65-F5344CB8AC3E}">
        <p14:creationId xmlns:p14="http://schemas.microsoft.com/office/powerpoint/2010/main" val="1470840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6AD66-F8C9-454B-B1F2-23FA2DB8DF20}" type="slidenum">
              <a:rPr lang="en-GB" smtClean="0"/>
              <a:pPr/>
              <a:t>41</a:t>
            </a:fld>
            <a:endParaRPr lang="en-GB" dirty="0"/>
          </a:p>
        </p:txBody>
      </p:sp>
    </p:spTree>
    <p:extLst>
      <p:ext uri="{BB962C8B-B14F-4D97-AF65-F5344CB8AC3E}">
        <p14:creationId xmlns:p14="http://schemas.microsoft.com/office/powerpoint/2010/main" val="214480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Cant change titles </a:t>
            </a:r>
          </a:p>
        </p:txBody>
      </p:sp>
      <p:sp>
        <p:nvSpPr>
          <p:cNvPr id="4" name="Slide Number Placeholder 3"/>
          <p:cNvSpPr>
            <a:spLocks noGrp="1"/>
          </p:cNvSpPr>
          <p:nvPr>
            <p:ph type="sldNum" sz="quarter" idx="10"/>
          </p:nvPr>
        </p:nvSpPr>
        <p:spPr/>
        <p:txBody>
          <a:bodyPr/>
          <a:lstStyle/>
          <a:p>
            <a:fld id="{E226AD66-F8C9-454B-B1F2-23FA2DB8DF20}" type="slidenum">
              <a:rPr lang="en-GB" smtClean="0"/>
              <a:pPr/>
              <a:t>42</a:t>
            </a:fld>
            <a:endParaRPr lang="en-GB" dirty="0"/>
          </a:p>
        </p:txBody>
      </p:sp>
    </p:spTree>
    <p:extLst>
      <p:ext uri="{BB962C8B-B14F-4D97-AF65-F5344CB8AC3E}">
        <p14:creationId xmlns:p14="http://schemas.microsoft.com/office/powerpoint/2010/main" val="3089835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43</a:t>
            </a:fld>
            <a:endParaRPr lang="en-GB" dirty="0"/>
          </a:p>
        </p:txBody>
      </p:sp>
    </p:spTree>
    <p:extLst>
      <p:ext uri="{BB962C8B-B14F-4D97-AF65-F5344CB8AC3E}">
        <p14:creationId xmlns:p14="http://schemas.microsoft.com/office/powerpoint/2010/main" val="2173135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44</a:t>
            </a:fld>
            <a:endParaRPr lang="en-GB" dirty="0"/>
          </a:p>
        </p:txBody>
      </p:sp>
    </p:spTree>
    <p:extLst>
      <p:ext uri="{BB962C8B-B14F-4D97-AF65-F5344CB8AC3E}">
        <p14:creationId xmlns:p14="http://schemas.microsoft.com/office/powerpoint/2010/main" val="3366563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46</a:t>
            </a:fld>
            <a:endParaRPr lang="en-GB" dirty="0"/>
          </a:p>
        </p:txBody>
      </p:sp>
    </p:spTree>
    <p:extLst>
      <p:ext uri="{BB962C8B-B14F-4D97-AF65-F5344CB8AC3E}">
        <p14:creationId xmlns:p14="http://schemas.microsoft.com/office/powerpoint/2010/main" val="1812389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47</a:t>
            </a:fld>
            <a:endParaRPr lang="en-GB" dirty="0"/>
          </a:p>
        </p:txBody>
      </p:sp>
    </p:spTree>
    <p:extLst>
      <p:ext uri="{BB962C8B-B14F-4D97-AF65-F5344CB8AC3E}">
        <p14:creationId xmlns:p14="http://schemas.microsoft.com/office/powerpoint/2010/main" val="240521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7</a:t>
            </a:fld>
            <a:endParaRPr lang="en-GB" dirty="0"/>
          </a:p>
        </p:txBody>
      </p:sp>
    </p:spTree>
    <p:extLst>
      <p:ext uri="{BB962C8B-B14F-4D97-AF65-F5344CB8AC3E}">
        <p14:creationId xmlns:p14="http://schemas.microsoft.com/office/powerpoint/2010/main" val="1473203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48</a:t>
            </a:fld>
            <a:endParaRPr lang="en-GB" dirty="0"/>
          </a:p>
        </p:txBody>
      </p:sp>
    </p:spTree>
    <p:extLst>
      <p:ext uri="{BB962C8B-B14F-4D97-AF65-F5344CB8AC3E}">
        <p14:creationId xmlns:p14="http://schemas.microsoft.com/office/powerpoint/2010/main" val="2343429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26AD66-F8C9-454B-B1F2-23FA2DB8DF2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702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50</a:t>
            </a:fld>
            <a:endParaRPr lang="en-GB" dirty="0"/>
          </a:p>
        </p:txBody>
      </p:sp>
    </p:spTree>
    <p:extLst>
      <p:ext uri="{BB962C8B-B14F-4D97-AF65-F5344CB8AC3E}">
        <p14:creationId xmlns:p14="http://schemas.microsoft.com/office/powerpoint/2010/main" val="605271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52</a:t>
            </a:fld>
            <a:endParaRPr lang="en-GB" dirty="0"/>
          </a:p>
        </p:txBody>
      </p:sp>
    </p:spTree>
    <p:extLst>
      <p:ext uri="{BB962C8B-B14F-4D97-AF65-F5344CB8AC3E}">
        <p14:creationId xmlns:p14="http://schemas.microsoft.com/office/powerpoint/2010/main" val="3708849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53</a:t>
            </a:fld>
            <a:endParaRPr lang="en-GB" dirty="0"/>
          </a:p>
        </p:txBody>
      </p:sp>
    </p:spTree>
    <p:extLst>
      <p:ext uri="{BB962C8B-B14F-4D97-AF65-F5344CB8AC3E}">
        <p14:creationId xmlns:p14="http://schemas.microsoft.com/office/powerpoint/2010/main" val="2776536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54</a:t>
            </a:fld>
            <a:endParaRPr lang="en-GB" dirty="0"/>
          </a:p>
        </p:txBody>
      </p:sp>
    </p:spTree>
    <p:extLst>
      <p:ext uri="{BB962C8B-B14F-4D97-AF65-F5344CB8AC3E}">
        <p14:creationId xmlns:p14="http://schemas.microsoft.com/office/powerpoint/2010/main" val="998133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55</a:t>
            </a:fld>
            <a:endParaRPr lang="en-GB" dirty="0"/>
          </a:p>
        </p:txBody>
      </p:sp>
    </p:spTree>
    <p:extLst>
      <p:ext uri="{BB962C8B-B14F-4D97-AF65-F5344CB8AC3E}">
        <p14:creationId xmlns:p14="http://schemas.microsoft.com/office/powerpoint/2010/main" val="1209675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56</a:t>
            </a:fld>
            <a:endParaRPr lang="en-GB" dirty="0"/>
          </a:p>
        </p:txBody>
      </p:sp>
    </p:spTree>
    <p:extLst>
      <p:ext uri="{BB962C8B-B14F-4D97-AF65-F5344CB8AC3E}">
        <p14:creationId xmlns:p14="http://schemas.microsoft.com/office/powerpoint/2010/main" val="3584290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58</a:t>
            </a:fld>
            <a:endParaRPr lang="en-GB" dirty="0"/>
          </a:p>
        </p:txBody>
      </p:sp>
    </p:spTree>
    <p:extLst>
      <p:ext uri="{BB962C8B-B14F-4D97-AF65-F5344CB8AC3E}">
        <p14:creationId xmlns:p14="http://schemas.microsoft.com/office/powerpoint/2010/main" val="1260434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61</a:t>
            </a:fld>
            <a:endParaRPr lang="en-GB" dirty="0"/>
          </a:p>
        </p:txBody>
      </p:sp>
    </p:spTree>
    <p:extLst>
      <p:ext uri="{BB962C8B-B14F-4D97-AF65-F5344CB8AC3E}">
        <p14:creationId xmlns:p14="http://schemas.microsoft.com/office/powerpoint/2010/main" val="63905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8</a:t>
            </a:fld>
            <a:endParaRPr lang="en-GB" dirty="0"/>
          </a:p>
        </p:txBody>
      </p:sp>
    </p:spTree>
    <p:extLst>
      <p:ext uri="{BB962C8B-B14F-4D97-AF65-F5344CB8AC3E}">
        <p14:creationId xmlns:p14="http://schemas.microsoft.com/office/powerpoint/2010/main" val="3023693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63</a:t>
            </a:fld>
            <a:endParaRPr lang="en-GB" dirty="0"/>
          </a:p>
        </p:txBody>
      </p:sp>
    </p:spTree>
    <p:extLst>
      <p:ext uri="{BB962C8B-B14F-4D97-AF65-F5344CB8AC3E}">
        <p14:creationId xmlns:p14="http://schemas.microsoft.com/office/powerpoint/2010/main" val="1143971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65</a:t>
            </a:fld>
            <a:endParaRPr lang="en-GB" dirty="0"/>
          </a:p>
        </p:txBody>
      </p:sp>
    </p:spTree>
    <p:extLst>
      <p:ext uri="{BB962C8B-B14F-4D97-AF65-F5344CB8AC3E}">
        <p14:creationId xmlns:p14="http://schemas.microsoft.com/office/powerpoint/2010/main" val="2310112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66</a:t>
            </a:fld>
            <a:endParaRPr lang="en-GB" dirty="0"/>
          </a:p>
        </p:txBody>
      </p:sp>
    </p:spTree>
    <p:extLst>
      <p:ext uri="{BB962C8B-B14F-4D97-AF65-F5344CB8AC3E}">
        <p14:creationId xmlns:p14="http://schemas.microsoft.com/office/powerpoint/2010/main" val="1841348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69</a:t>
            </a:fld>
            <a:endParaRPr lang="en-GB" dirty="0"/>
          </a:p>
        </p:txBody>
      </p:sp>
    </p:spTree>
    <p:extLst>
      <p:ext uri="{BB962C8B-B14F-4D97-AF65-F5344CB8AC3E}">
        <p14:creationId xmlns:p14="http://schemas.microsoft.com/office/powerpoint/2010/main" val="3104385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72</a:t>
            </a:fld>
            <a:endParaRPr lang="en-GB" dirty="0"/>
          </a:p>
        </p:txBody>
      </p:sp>
    </p:spTree>
    <p:extLst>
      <p:ext uri="{BB962C8B-B14F-4D97-AF65-F5344CB8AC3E}">
        <p14:creationId xmlns:p14="http://schemas.microsoft.com/office/powerpoint/2010/main" val="259418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9</a:t>
            </a:fld>
            <a:endParaRPr lang="en-GB" dirty="0"/>
          </a:p>
        </p:txBody>
      </p:sp>
    </p:spTree>
    <p:extLst>
      <p:ext uri="{BB962C8B-B14F-4D97-AF65-F5344CB8AC3E}">
        <p14:creationId xmlns:p14="http://schemas.microsoft.com/office/powerpoint/2010/main" val="45259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12</a:t>
            </a:fld>
            <a:endParaRPr lang="en-GB" dirty="0"/>
          </a:p>
        </p:txBody>
      </p:sp>
    </p:spTree>
    <p:extLst>
      <p:ext uri="{BB962C8B-B14F-4D97-AF65-F5344CB8AC3E}">
        <p14:creationId xmlns:p14="http://schemas.microsoft.com/office/powerpoint/2010/main" val="47052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13</a:t>
            </a:fld>
            <a:endParaRPr lang="en-GB" dirty="0"/>
          </a:p>
        </p:txBody>
      </p:sp>
    </p:spTree>
    <p:extLst>
      <p:ext uri="{BB962C8B-B14F-4D97-AF65-F5344CB8AC3E}">
        <p14:creationId xmlns:p14="http://schemas.microsoft.com/office/powerpoint/2010/main" val="82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A423-B4D0-0F45-86E3-EE7AACF931CD}" type="slidenum">
              <a:rPr lang="en-GB" smtClean="0"/>
              <a:t>14</a:t>
            </a:fld>
            <a:endParaRPr lang="en-GB" dirty="0"/>
          </a:p>
        </p:txBody>
      </p:sp>
    </p:spTree>
    <p:extLst>
      <p:ext uri="{BB962C8B-B14F-4D97-AF65-F5344CB8AC3E}">
        <p14:creationId xmlns:p14="http://schemas.microsoft.com/office/powerpoint/2010/main" val="100725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8" y="190500"/>
            <a:ext cx="6516000" cy="1095375"/>
          </a:xfrm>
        </p:spPr>
        <p:txBody>
          <a:bodyPr/>
          <a:lstStyle>
            <a:lvl1pPr>
              <a:defRPr sz="3200"/>
            </a:lvl1pPr>
          </a:lstStyle>
          <a:p>
            <a:r>
              <a:rPr lang="en-GB" dirty="0"/>
              <a:t>Click to edit Master title style</a:t>
            </a:r>
            <a:endParaRPr lang="en-US" dirty="0"/>
          </a:p>
        </p:txBody>
      </p:sp>
      <p:sp>
        <p:nvSpPr>
          <p:cNvPr id="3" name="Subtitle 2"/>
          <p:cNvSpPr>
            <a:spLocks noGrp="1"/>
          </p:cNvSpPr>
          <p:nvPr>
            <p:ph type="subTitle" idx="1"/>
          </p:nvPr>
        </p:nvSpPr>
        <p:spPr>
          <a:xfrm>
            <a:off x="457200" y="1714500"/>
            <a:ext cx="5207000" cy="2000250"/>
          </a:xfrm>
        </p:spPr>
        <p:txBody>
          <a:bodyPr/>
          <a:lstStyle>
            <a:lvl1pPr marL="0" indent="0" algn="l">
              <a:buNone/>
              <a:defRPr>
                <a:solidFill>
                  <a:srgbClr val="D4121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200" y="793749"/>
            <a:ext cx="8686800" cy="3594101"/>
          </a:xfrm>
          <a:prstGeom prst="rect">
            <a:avLst/>
          </a:prstGeom>
        </p:spPr>
        <p:txBody>
          <a:bodyPr/>
          <a:lstStyle>
            <a:lvl1pPr marL="342900" indent="-342900" algn="l">
              <a:buFont typeface="Arial"/>
              <a:buChar char="•"/>
              <a:defRPr sz="2400" b="0" i="0">
                <a:solidFill>
                  <a:srgbClr val="212952"/>
                </a:solidFill>
                <a:latin typeface="Verdana"/>
                <a:cs typeface="Verdana"/>
              </a:defRPr>
            </a:lvl1pPr>
            <a:lvl2pPr marL="741600" indent="-284400" algn="l">
              <a:buFont typeface="Lucida Grande"/>
              <a:buChar char="-"/>
              <a:defRPr sz="2000">
                <a:solidFill>
                  <a:srgbClr val="212952"/>
                </a:solidFill>
                <a:latin typeface="Verdana"/>
              </a:defRPr>
            </a:lvl2pPr>
            <a:lvl3pPr marL="1144800" indent="-230400" algn="l">
              <a:buFont typeface="Arial"/>
              <a:buChar char="•"/>
              <a:defRPr sz="1800">
                <a:solidFill>
                  <a:srgbClr val="212952"/>
                </a:solidFill>
                <a:latin typeface="Verdana"/>
              </a:defRPr>
            </a:lvl3pPr>
            <a:lvl4pPr marL="1548000" indent="-230400" algn="l">
              <a:buFont typeface="Lucida Grande"/>
              <a:buChar char="-"/>
              <a:defRPr sz="1600">
                <a:solidFill>
                  <a:srgbClr val="212952"/>
                </a:solidFill>
                <a:latin typeface="Verdana"/>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a:p>
            <a:pPr lvl="1"/>
            <a:r>
              <a:rPr lang="en-GB" dirty="0"/>
              <a:t>Bullet 2</a:t>
            </a:r>
          </a:p>
          <a:p>
            <a:pPr lvl="2"/>
            <a:r>
              <a:rPr lang="en-GB" dirty="0"/>
              <a:t>Bullet 3</a:t>
            </a:r>
          </a:p>
          <a:p>
            <a:pPr lvl="3"/>
            <a:r>
              <a:rPr lang="en-GB" sz="1600" dirty="0">
                <a:solidFill>
                  <a:schemeClr val="tx1"/>
                </a:solidFill>
                <a:latin typeface="Verdana"/>
              </a:rPr>
              <a:t>Bullet 4</a:t>
            </a:r>
            <a:endParaRPr lang="en-GB" dirty="0"/>
          </a:p>
        </p:txBody>
      </p:sp>
      <p:sp>
        <p:nvSpPr>
          <p:cNvPr id="4" name="Title 3"/>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3699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a:t>
            </a:r>
          </a:p>
        </p:txBody>
      </p:sp>
      <p:sp>
        <p:nvSpPr>
          <p:cNvPr id="3" name="Content Placeholder 2"/>
          <p:cNvSpPr>
            <a:spLocks noGrp="1"/>
          </p:cNvSpPr>
          <p:nvPr>
            <p:ph idx="1"/>
          </p:nvPr>
        </p:nvSpPr>
        <p:spPr/>
        <p:txBody>
          <a:bodyPr/>
          <a:lstStyle>
            <a:lvl1pPr marL="135731" indent="-135731">
              <a:buClr>
                <a:schemeClr val="bg1"/>
              </a:buClr>
              <a:buFont typeface="Arial" panose="020B0604020202020204" pitchFamily="34" charset="0"/>
              <a:buChar char="•"/>
              <a:defRPr/>
            </a:lvl1pPr>
            <a:lvl3pPr>
              <a:defRPr/>
            </a:lvl3pPr>
            <a:lvl4pPr marL="1200150" indent="-171450">
              <a:buClr>
                <a:schemeClr val="accent6"/>
              </a:buClr>
              <a:buFont typeface="Arial" panose="020B0604020202020204" pitchFamily="34" charset="0"/>
              <a:buChar char="•"/>
              <a:defRPr sz="1200" baseline="0">
                <a:solidFill>
                  <a:schemeClr val="bg1"/>
                </a:solidFill>
                <a:latin typeface="Soho Gothic Pro Ligh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669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340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hyperlink" Target="http://www.british-business-bank.co.uk" TargetMode="Externa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90499"/>
            <a:ext cx="6265333" cy="1095375"/>
          </a:xfrm>
          <a:prstGeom prst="rect">
            <a:avLst/>
          </a:prstGeom>
        </p:spPr>
        <p:txBody>
          <a:bodyPr vert="horz" lIns="0" tIns="0" rIns="0" bIns="0" rtlCol="0" anchor="b"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714500"/>
            <a:ext cx="5207000" cy="2000250"/>
          </a:xfrm>
          <a:prstGeom prst="rect">
            <a:avLst/>
          </a:prstGeom>
        </p:spPr>
        <p:txBody>
          <a:bodyPr vert="horz" lIns="0" tIns="0" rIns="0" bIns="0" rtlCol="0">
            <a:noAutofit/>
          </a:bodyPr>
          <a:lstStyle/>
          <a:p>
            <a:pPr lvl="0"/>
            <a:r>
              <a:rPr lang="en-GB" dirty="0"/>
              <a:t>Click to edit Master text styles</a:t>
            </a:r>
            <a:endParaRPr lang="en-US" dirty="0"/>
          </a:p>
        </p:txBody>
      </p:sp>
      <p:sp>
        <p:nvSpPr>
          <p:cNvPr id="12" name="Right Triangle 11"/>
          <p:cNvSpPr/>
          <p:nvPr userDrawn="1"/>
        </p:nvSpPr>
        <p:spPr>
          <a:xfrm rot="16200000">
            <a:off x="4930984" y="930483"/>
            <a:ext cx="3611157" cy="4814876"/>
          </a:xfrm>
          <a:prstGeom prst="rtTriangle">
            <a:avLst/>
          </a:prstGeom>
          <a:solidFill>
            <a:srgbClr val="55557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ight Triangle 13"/>
          <p:cNvSpPr/>
          <p:nvPr userDrawn="1"/>
        </p:nvSpPr>
        <p:spPr>
          <a:xfrm rot="16200000">
            <a:off x="5641369" y="1640868"/>
            <a:ext cx="3002255" cy="4003007"/>
          </a:xfrm>
          <a:prstGeom prst="rtTriangle">
            <a:avLst/>
          </a:prstGeom>
          <a:solidFill>
            <a:srgbClr val="21295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a:cxnSpLocks noChangeShapeType="1"/>
          </p:cNvCxnSpPr>
          <p:nvPr userDrawn="1"/>
        </p:nvCxnSpPr>
        <p:spPr bwMode="auto">
          <a:xfrm flipH="1" flipV="1">
            <a:off x="0" y="1493551"/>
            <a:ext cx="9144000" cy="1190"/>
          </a:xfrm>
          <a:prstGeom prst="line">
            <a:avLst/>
          </a:prstGeom>
          <a:noFill/>
          <a:ln w="38100">
            <a:solidFill>
              <a:srgbClr val="212952"/>
            </a:solidFill>
            <a:round/>
            <a:headEnd/>
            <a:tailEnd/>
          </a:ln>
        </p:spPr>
      </p:cxnSp>
      <p:cxnSp>
        <p:nvCxnSpPr>
          <p:cNvPr id="13" name="Straight Connector 9"/>
          <p:cNvCxnSpPr>
            <a:cxnSpLocks noChangeShapeType="1"/>
          </p:cNvCxnSpPr>
          <p:nvPr userDrawn="1"/>
        </p:nvCxnSpPr>
        <p:spPr bwMode="auto">
          <a:xfrm rot="10800000">
            <a:off x="2" y="1531650"/>
            <a:ext cx="9143998" cy="1192"/>
          </a:xfrm>
          <a:prstGeom prst="line">
            <a:avLst/>
          </a:prstGeom>
          <a:noFill/>
          <a:ln w="12700">
            <a:solidFill>
              <a:srgbClr val="FF0000"/>
            </a:solidFill>
            <a:round/>
            <a:headEnd/>
            <a:tailEnd/>
          </a:ln>
        </p:spPr>
      </p:cxnSp>
      <p:pic>
        <p:nvPicPr>
          <p:cNvPr id="5" name="Picture 4" descr="BBB+Strap_RGB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8296" y="266699"/>
            <a:ext cx="1330576" cy="774701"/>
          </a:xfrm>
          <a:prstGeom prst="rect">
            <a:avLst/>
          </a:prstGeom>
        </p:spPr>
      </p:pic>
      <p:sp>
        <p:nvSpPr>
          <p:cNvPr id="16" name="TextBox 15"/>
          <p:cNvSpPr txBox="1"/>
          <p:nvPr userDrawn="1"/>
        </p:nvSpPr>
        <p:spPr>
          <a:xfrm>
            <a:off x="4665137" y="4761602"/>
            <a:ext cx="4125140" cy="184666"/>
          </a:xfrm>
          <a:prstGeom prst="rect">
            <a:avLst/>
          </a:prstGeom>
          <a:noFill/>
        </p:spPr>
        <p:txBody>
          <a:bodyPr wrap="square" lIns="0" tIns="0" rIns="0" bIns="0" rtlCol="0" anchor="b" anchorCtr="0">
            <a:spAutoFit/>
          </a:bodyPr>
          <a:lstStyle/>
          <a:p>
            <a:pPr algn="r"/>
            <a:r>
              <a:rPr lang="en-US" sz="1200" b="0" i="0" dirty="0">
                <a:solidFill>
                  <a:schemeClr val="bg1"/>
                </a:solidFill>
                <a:latin typeface="Verdana"/>
                <a:cs typeface="Verdana"/>
              </a:rPr>
              <a:t>www.british-business-bank.co.uk</a:t>
            </a:r>
          </a:p>
        </p:txBody>
      </p:sp>
      <p:sp>
        <p:nvSpPr>
          <p:cNvPr id="15" name="TextBox 14"/>
          <p:cNvSpPr txBox="1"/>
          <p:nvPr userDrawn="1"/>
        </p:nvSpPr>
        <p:spPr>
          <a:xfrm>
            <a:off x="4668330" y="4590141"/>
            <a:ext cx="4125140" cy="184666"/>
          </a:xfrm>
          <a:prstGeom prst="rect">
            <a:avLst/>
          </a:prstGeom>
          <a:noFill/>
        </p:spPr>
        <p:txBody>
          <a:bodyPr wrap="square" lIns="0" tIns="0" rIns="0" bIns="0" rtlCol="0" anchor="b" anchorCtr="0">
            <a:spAutoFit/>
          </a:bodyPr>
          <a:lstStyle/>
          <a:p>
            <a:pPr algn="r"/>
            <a:r>
              <a:rPr lang="en-US" sz="1200" b="0" i="0" dirty="0">
                <a:solidFill>
                  <a:schemeClr val="bg1"/>
                </a:solidFill>
                <a:latin typeface="Verdana"/>
                <a:cs typeface="Verdana"/>
              </a:rPr>
              <a:t>@britishbbank</a:t>
            </a: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457200" rtl="0" eaLnBrk="1" latinLnBrk="0" hangingPunct="1">
        <a:spcBef>
          <a:spcPct val="0"/>
        </a:spcBef>
        <a:buNone/>
        <a:defRPr sz="3200" b="1" i="0" kern="1200">
          <a:solidFill>
            <a:srgbClr val="212952"/>
          </a:solidFill>
          <a:latin typeface="Verdana"/>
          <a:ea typeface="+mj-ea"/>
          <a:cs typeface="Verdana"/>
        </a:defRPr>
      </a:lvl1pPr>
    </p:titleStyle>
    <p:bodyStyle>
      <a:lvl1pPr marL="342900" indent="-342900" algn="l" defTabSz="457200" rtl="0" eaLnBrk="1" latinLnBrk="0" hangingPunct="1">
        <a:spcBef>
          <a:spcPct val="20000"/>
        </a:spcBef>
        <a:buFont typeface="Arial"/>
        <a:buNone/>
        <a:defRPr sz="2000" b="1" i="0" kern="1200">
          <a:solidFill>
            <a:srgbClr val="D41217"/>
          </a:solidFill>
          <a:latin typeface="Verdana"/>
          <a:ea typeface="+mn-ea"/>
          <a:cs typeface="Verdana"/>
        </a:defRPr>
      </a:lvl1pPr>
      <a:lvl2pPr marL="742950" indent="-285750" algn="l" defTabSz="457200" rtl="0" eaLnBrk="1" latinLnBrk="0" hangingPunct="1">
        <a:spcBef>
          <a:spcPct val="20000"/>
        </a:spcBef>
        <a:buFont typeface="Arial"/>
        <a:buChar char="–"/>
        <a:defRPr sz="1500" b="0" i="0" kern="1200">
          <a:solidFill>
            <a:srgbClr val="D41217"/>
          </a:solidFill>
          <a:latin typeface="Verdana"/>
          <a:ea typeface="+mn-ea"/>
          <a:cs typeface="Verdana"/>
        </a:defRPr>
      </a:lvl2pPr>
      <a:lvl3pPr marL="1143000" indent="-228600" algn="l" defTabSz="457200" rtl="0" eaLnBrk="1" latinLnBrk="0" hangingPunct="1">
        <a:spcBef>
          <a:spcPct val="20000"/>
        </a:spcBef>
        <a:buFont typeface="Arial"/>
        <a:buChar char="•"/>
        <a:defRPr sz="1500" b="0" i="0" kern="1200">
          <a:solidFill>
            <a:srgbClr val="D41217"/>
          </a:solidFill>
          <a:latin typeface="Verdana"/>
          <a:ea typeface="+mn-ea"/>
          <a:cs typeface="Verdana"/>
        </a:defRPr>
      </a:lvl3pPr>
      <a:lvl4pPr marL="1600200" indent="-228600" algn="l" defTabSz="457200" rtl="0" eaLnBrk="1" latinLnBrk="0" hangingPunct="1">
        <a:spcBef>
          <a:spcPct val="20000"/>
        </a:spcBef>
        <a:buFont typeface="Arial"/>
        <a:buChar char="–"/>
        <a:defRPr sz="1500" b="0" i="0" kern="1200">
          <a:solidFill>
            <a:srgbClr val="D41217"/>
          </a:solidFill>
          <a:latin typeface="Verdana"/>
          <a:ea typeface="+mn-ea"/>
          <a:cs typeface="Verdana"/>
        </a:defRPr>
      </a:lvl4pPr>
      <a:lvl5pPr marL="2057400" indent="-228600" algn="l" defTabSz="457200" rtl="0" eaLnBrk="1" latinLnBrk="0" hangingPunct="1">
        <a:spcBef>
          <a:spcPct val="20000"/>
        </a:spcBef>
        <a:buFont typeface="Arial"/>
        <a:buChar char="»"/>
        <a:defRPr sz="1500" b="0" i="0" kern="1200">
          <a:solidFill>
            <a:srgbClr val="D4121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2"/>
            <a:ext cx="8686800" cy="514350"/>
          </a:xfrm>
          <a:prstGeom prst="rect">
            <a:avLst/>
          </a:prstGeom>
        </p:spPr>
        <p:txBody>
          <a:bodyPr vert="horz" lIns="0" tIns="0" rIns="0" bIns="0" rtlCol="0" anchor="b" anchorCtr="0">
            <a:noAutofit/>
          </a:bodyPr>
          <a:lstStyle/>
          <a:p>
            <a:r>
              <a:rPr lang="en-GB" dirty="0"/>
              <a:t>Click to edit Master title style</a:t>
            </a:r>
            <a:endParaRPr lang="en-US" dirty="0"/>
          </a:p>
        </p:txBody>
      </p:sp>
      <p:cxnSp>
        <p:nvCxnSpPr>
          <p:cNvPr id="19" name="Straight Connector 18"/>
          <p:cNvCxnSpPr>
            <a:cxnSpLocks noChangeShapeType="1"/>
          </p:cNvCxnSpPr>
          <p:nvPr userDrawn="1"/>
        </p:nvCxnSpPr>
        <p:spPr bwMode="auto">
          <a:xfrm flipH="1" flipV="1">
            <a:off x="203200" y="605596"/>
            <a:ext cx="8686800" cy="1190"/>
          </a:xfrm>
          <a:prstGeom prst="line">
            <a:avLst/>
          </a:prstGeom>
          <a:noFill/>
          <a:ln w="38100">
            <a:solidFill>
              <a:srgbClr val="212952"/>
            </a:solidFill>
            <a:round/>
            <a:headEnd/>
            <a:tailEnd/>
          </a:ln>
        </p:spPr>
      </p:cxnSp>
      <p:cxnSp>
        <p:nvCxnSpPr>
          <p:cNvPr id="20" name="Straight Connector 9"/>
          <p:cNvCxnSpPr>
            <a:cxnSpLocks noChangeShapeType="1"/>
          </p:cNvCxnSpPr>
          <p:nvPr userDrawn="1"/>
        </p:nvCxnSpPr>
        <p:spPr bwMode="auto">
          <a:xfrm flipH="1">
            <a:off x="203199" y="643695"/>
            <a:ext cx="8686800" cy="0"/>
          </a:xfrm>
          <a:prstGeom prst="line">
            <a:avLst/>
          </a:prstGeom>
          <a:noFill/>
          <a:ln w="12700">
            <a:solidFill>
              <a:srgbClr val="FF0000"/>
            </a:solidFill>
            <a:round/>
            <a:headEnd/>
            <a:tailEnd/>
          </a:ln>
        </p:spPr>
      </p:cxnSp>
      <p:cxnSp>
        <p:nvCxnSpPr>
          <p:cNvPr id="13" name="Straight Connector 12"/>
          <p:cNvCxnSpPr/>
          <p:nvPr userDrawn="1"/>
        </p:nvCxnSpPr>
        <p:spPr>
          <a:xfrm flipH="1">
            <a:off x="203200" y="4739832"/>
            <a:ext cx="8686800" cy="0"/>
          </a:xfrm>
          <a:prstGeom prst="line">
            <a:avLst/>
          </a:prstGeom>
          <a:ln w="12700" cmpd="sng">
            <a:solidFill>
              <a:srgbClr val="212952"/>
            </a:solidFill>
          </a:ln>
        </p:spPr>
        <p:style>
          <a:lnRef idx="1">
            <a:schemeClr val="dk1"/>
          </a:lnRef>
          <a:fillRef idx="0">
            <a:schemeClr val="dk1"/>
          </a:fillRef>
          <a:effectRef idx="0">
            <a:schemeClr val="dk1"/>
          </a:effectRef>
          <a:fontRef idx="minor">
            <a:schemeClr val="tx1"/>
          </a:fontRef>
        </p:style>
      </p:cxnSp>
      <p:sp>
        <p:nvSpPr>
          <p:cNvPr id="21" name="TextBox 20"/>
          <p:cNvSpPr txBox="1"/>
          <p:nvPr userDrawn="1"/>
        </p:nvSpPr>
        <p:spPr>
          <a:xfrm>
            <a:off x="203199" y="4925180"/>
            <a:ext cx="2920060" cy="153888"/>
          </a:xfrm>
          <a:prstGeom prst="rect">
            <a:avLst/>
          </a:prstGeom>
          <a:noFill/>
        </p:spPr>
        <p:txBody>
          <a:bodyPr wrap="square" lIns="0" tIns="0" rIns="0" bIns="0" rtlCol="0" anchor="b" anchorCtr="0">
            <a:spAutoFit/>
          </a:bodyPr>
          <a:lstStyle/>
          <a:p>
            <a:r>
              <a:rPr lang="en-US" sz="1000" b="0" i="0" dirty="0">
                <a:solidFill>
                  <a:srgbClr val="212952"/>
                </a:solidFill>
                <a:latin typeface="Verdana"/>
                <a:cs typeface="Verdana"/>
              </a:rPr>
              <a:t>www.british-business-bank.co.uk</a:t>
            </a:r>
          </a:p>
        </p:txBody>
      </p:sp>
      <p:sp>
        <p:nvSpPr>
          <p:cNvPr id="22" name="TextBox 21"/>
          <p:cNvSpPr txBox="1"/>
          <p:nvPr userDrawn="1"/>
        </p:nvSpPr>
        <p:spPr>
          <a:xfrm>
            <a:off x="211661" y="4785470"/>
            <a:ext cx="2911599" cy="153888"/>
          </a:xfrm>
          <a:prstGeom prst="rect">
            <a:avLst/>
          </a:prstGeom>
          <a:noFill/>
        </p:spPr>
        <p:txBody>
          <a:bodyPr wrap="square" lIns="0" tIns="0" rIns="0" bIns="0" rtlCol="0" anchor="b" anchorCtr="0">
            <a:spAutoFit/>
          </a:bodyPr>
          <a:lstStyle/>
          <a:p>
            <a:r>
              <a:rPr lang="en-US" sz="1000" b="0" i="0" dirty="0">
                <a:solidFill>
                  <a:srgbClr val="212952"/>
                </a:solidFill>
                <a:latin typeface="Verdana"/>
                <a:cs typeface="Verdana"/>
              </a:rPr>
              <a:t>@britishbbank</a:t>
            </a:r>
          </a:p>
        </p:txBody>
      </p:sp>
      <p:pic>
        <p:nvPicPr>
          <p:cNvPr id="12" name="Picture 11" descr="BBB_RGB_pos.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75037" y="4801883"/>
            <a:ext cx="714962" cy="282296"/>
          </a:xfrm>
          <a:prstGeom prst="rect">
            <a:avLst/>
          </a:prstGeom>
        </p:spPr>
      </p:pic>
      <p:sp>
        <p:nvSpPr>
          <p:cNvPr id="14" name="Text Placeholder 2"/>
          <p:cNvSpPr>
            <a:spLocks noGrp="1"/>
          </p:cNvSpPr>
          <p:nvPr>
            <p:ph type="body" idx="1"/>
          </p:nvPr>
        </p:nvSpPr>
        <p:spPr>
          <a:xfrm>
            <a:off x="203200" y="793749"/>
            <a:ext cx="8686799" cy="3640568"/>
          </a:xfrm>
          <a:prstGeom prst="rect">
            <a:avLst/>
          </a:prstGeom>
        </p:spPr>
        <p:txBody>
          <a:bodyPr vert="horz" lIns="0" tIns="0" rIns="0" bIns="0" rtlCol="0">
            <a:noAutofit/>
          </a:bodyPr>
          <a:lstStyle/>
          <a:p>
            <a:r>
              <a:rPr lang="en-GB" dirty="0"/>
              <a:t>Click to edit Master subtitle style</a:t>
            </a:r>
          </a:p>
          <a:p>
            <a:pPr lvl="1"/>
            <a:r>
              <a:rPr lang="en-GB" dirty="0"/>
              <a:t>Bullet 2</a:t>
            </a:r>
          </a:p>
          <a:p>
            <a:pPr lvl="2"/>
            <a:r>
              <a:rPr lang="en-GB" dirty="0"/>
              <a:t>Bullet 3</a:t>
            </a:r>
          </a:p>
          <a:p>
            <a:pPr lvl="3"/>
            <a:r>
              <a:rPr lang="en-GB" sz="1600" dirty="0">
                <a:solidFill>
                  <a:schemeClr val="tx1"/>
                </a:solidFill>
                <a:latin typeface="Verdana"/>
              </a:rPr>
              <a:t>Bullet 4</a:t>
            </a:r>
            <a:endParaRPr lang="en-GB" dirty="0"/>
          </a:p>
        </p:txBody>
      </p:sp>
      <p:sp>
        <p:nvSpPr>
          <p:cNvPr id="17" name="TextBox 16"/>
          <p:cNvSpPr txBox="1"/>
          <p:nvPr userDrawn="1"/>
        </p:nvSpPr>
        <p:spPr>
          <a:xfrm>
            <a:off x="4032250" y="4928460"/>
            <a:ext cx="1079503" cy="153888"/>
          </a:xfrm>
          <a:prstGeom prst="rect">
            <a:avLst/>
          </a:prstGeom>
          <a:noFill/>
        </p:spPr>
        <p:txBody>
          <a:bodyPr wrap="square" lIns="0" tIns="0" rIns="0" bIns="0" rtlCol="0" anchor="b" anchorCtr="0">
            <a:spAutoFit/>
          </a:bodyPr>
          <a:lstStyle/>
          <a:p>
            <a:pPr algn="ctr"/>
            <a:fld id="{91071D86-330F-A54C-B11C-0227C7A44425}" type="slidenum">
              <a:rPr lang="en-US" sz="1000" b="0" i="0" smtClean="0">
                <a:solidFill>
                  <a:srgbClr val="212952"/>
                </a:solidFill>
                <a:latin typeface="Verdana"/>
                <a:cs typeface="Verdana"/>
              </a:rPr>
              <a:t>‹#›</a:t>
            </a:fld>
            <a:endParaRPr lang="en-US" sz="1000" b="0" i="0" dirty="0">
              <a:solidFill>
                <a:srgbClr val="212952"/>
              </a:solidFill>
              <a:latin typeface="Verdana"/>
              <a:cs typeface="Verdana"/>
            </a:endParaRPr>
          </a:p>
        </p:txBody>
      </p:sp>
    </p:spTree>
    <p:extLst>
      <p:ext uri="{BB962C8B-B14F-4D97-AF65-F5344CB8AC3E}">
        <p14:creationId xmlns:p14="http://schemas.microsoft.com/office/powerpoint/2010/main" val="8873601"/>
      </p:ext>
    </p:extLst>
  </p:cSld>
  <p:clrMap bg1="lt1" tx1="dk1" bg2="lt2" tx2="dk2" accent1="accent1" accent2="accent2" accent3="accent3" accent4="accent4" accent5="accent5" accent6="accent6" hlink="hlink" folHlink="folHlink"/>
  <p:sldLayoutIdLst>
    <p:sldLayoutId id="2147483663" r:id="rId1"/>
    <p:sldLayoutId id="2147483665" r:id="rId2"/>
  </p:sldLayoutIdLst>
  <p:hf hdr="0" ftr="0" dt="0"/>
  <p:txStyles>
    <p:titleStyle>
      <a:lvl1pPr algn="l" defTabSz="457200" rtl="0" eaLnBrk="1" latinLnBrk="0" hangingPunct="1">
        <a:spcBef>
          <a:spcPct val="0"/>
        </a:spcBef>
        <a:buNone/>
        <a:defRPr sz="3200" b="0" i="0" kern="1200">
          <a:solidFill>
            <a:srgbClr val="212952"/>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b="0" i="0" kern="1200">
          <a:solidFill>
            <a:srgbClr val="212952"/>
          </a:solidFill>
          <a:latin typeface="Verdana"/>
          <a:ea typeface="+mn-ea"/>
          <a:cs typeface="Verdana"/>
        </a:defRPr>
      </a:lvl1pPr>
      <a:lvl2pPr marL="741600" indent="-284400" algn="l" defTabSz="457200" rtl="0" eaLnBrk="1" latinLnBrk="0" hangingPunct="1">
        <a:spcBef>
          <a:spcPct val="20000"/>
        </a:spcBef>
        <a:buSzPct val="100000"/>
        <a:buFont typeface="Lucida Grande"/>
        <a:buChar char="–"/>
        <a:defRPr sz="2000" kern="1200">
          <a:solidFill>
            <a:srgbClr val="212952"/>
          </a:solidFill>
          <a:latin typeface="Verdana"/>
          <a:ea typeface="+mn-ea"/>
          <a:cs typeface="+mn-cs"/>
        </a:defRPr>
      </a:lvl2pPr>
      <a:lvl3pPr marL="1144800" indent="-230400" algn="l" defTabSz="457200" rtl="0" eaLnBrk="1" latinLnBrk="0" hangingPunct="1">
        <a:spcBef>
          <a:spcPct val="20000"/>
        </a:spcBef>
        <a:buFont typeface="Arial"/>
        <a:buChar char="•"/>
        <a:defRPr sz="1800" kern="1200" baseline="0">
          <a:solidFill>
            <a:srgbClr val="212952"/>
          </a:solidFill>
          <a:latin typeface="Verdana"/>
          <a:ea typeface="+mn-ea"/>
          <a:cs typeface="+mn-cs"/>
        </a:defRPr>
      </a:lvl3pPr>
      <a:lvl4pPr marL="1548000" indent="-228600" algn="l" defTabSz="457200" rtl="0" eaLnBrk="1" latinLnBrk="0" hangingPunct="1">
        <a:spcBef>
          <a:spcPct val="20000"/>
        </a:spcBef>
        <a:buFont typeface="Lucida Grande"/>
        <a:buChar char="-"/>
        <a:defRPr sz="2000"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Triangle 11"/>
          <p:cNvSpPr/>
          <p:nvPr userDrawn="1"/>
        </p:nvSpPr>
        <p:spPr>
          <a:xfrm rot="16200000">
            <a:off x="4930984" y="930483"/>
            <a:ext cx="3611157" cy="4814876"/>
          </a:xfrm>
          <a:prstGeom prst="rtTriangle">
            <a:avLst/>
          </a:prstGeom>
          <a:solidFill>
            <a:srgbClr val="55557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ight Triangle 13"/>
          <p:cNvSpPr/>
          <p:nvPr userDrawn="1"/>
        </p:nvSpPr>
        <p:spPr>
          <a:xfrm rot="16200000">
            <a:off x="5641369" y="1640868"/>
            <a:ext cx="3002255" cy="4003007"/>
          </a:xfrm>
          <a:prstGeom prst="rtTriangle">
            <a:avLst/>
          </a:prstGeom>
          <a:solidFill>
            <a:srgbClr val="21295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a:cxnSpLocks noChangeShapeType="1"/>
          </p:cNvCxnSpPr>
          <p:nvPr userDrawn="1"/>
        </p:nvCxnSpPr>
        <p:spPr bwMode="auto">
          <a:xfrm flipH="1" flipV="1">
            <a:off x="0" y="1493551"/>
            <a:ext cx="9144000" cy="1190"/>
          </a:xfrm>
          <a:prstGeom prst="line">
            <a:avLst/>
          </a:prstGeom>
          <a:noFill/>
          <a:ln w="38100">
            <a:solidFill>
              <a:srgbClr val="212952"/>
            </a:solidFill>
            <a:round/>
            <a:headEnd/>
            <a:tailEnd/>
          </a:ln>
        </p:spPr>
      </p:cxnSp>
      <p:cxnSp>
        <p:nvCxnSpPr>
          <p:cNvPr id="13" name="Straight Connector 9"/>
          <p:cNvCxnSpPr>
            <a:cxnSpLocks noChangeShapeType="1"/>
          </p:cNvCxnSpPr>
          <p:nvPr userDrawn="1"/>
        </p:nvCxnSpPr>
        <p:spPr bwMode="auto">
          <a:xfrm rot="10800000">
            <a:off x="2" y="1531650"/>
            <a:ext cx="9143998" cy="1192"/>
          </a:xfrm>
          <a:prstGeom prst="line">
            <a:avLst/>
          </a:prstGeom>
          <a:noFill/>
          <a:ln w="12700">
            <a:solidFill>
              <a:srgbClr val="FF0000"/>
            </a:solidFill>
            <a:round/>
            <a:headEnd/>
            <a:tailEnd/>
          </a:ln>
        </p:spPr>
      </p:cxnSp>
      <p:sp>
        <p:nvSpPr>
          <p:cNvPr id="15" name="Subtitle 4"/>
          <p:cNvSpPr txBox="1">
            <a:spLocks/>
          </p:cNvSpPr>
          <p:nvPr userDrawn="1"/>
        </p:nvSpPr>
        <p:spPr>
          <a:xfrm>
            <a:off x="457202" y="1708147"/>
            <a:ext cx="4952999" cy="3232151"/>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500" b="0" i="0" kern="1200">
                <a:solidFill>
                  <a:srgbClr val="D41217"/>
                </a:solidFill>
                <a:latin typeface="Verdana"/>
                <a:ea typeface="+mn-ea"/>
                <a:cs typeface="Verdana"/>
              </a:defRPr>
            </a:lvl1pPr>
            <a:lvl2pPr marL="4572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2pPr>
            <a:lvl3pPr marL="9144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3pPr>
            <a:lvl4pPr marL="13716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4pPr>
            <a:lvl5pPr marL="18288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pPr>
            <a:endParaRPr lang="en-US" sz="900" b="0" i="1" kern="1200" dirty="0">
              <a:solidFill>
                <a:srgbClr val="212952"/>
              </a:solidFill>
              <a:latin typeface="Verdana"/>
              <a:ea typeface="+mn-ea"/>
              <a:cs typeface="Verdana"/>
            </a:endParaRPr>
          </a:p>
        </p:txBody>
      </p:sp>
      <p:sp>
        <p:nvSpPr>
          <p:cNvPr id="19" name="TextBox 18"/>
          <p:cNvSpPr txBox="1"/>
          <p:nvPr userDrawn="1"/>
        </p:nvSpPr>
        <p:spPr>
          <a:xfrm>
            <a:off x="4665137" y="4761602"/>
            <a:ext cx="4125140" cy="184666"/>
          </a:xfrm>
          <a:prstGeom prst="rect">
            <a:avLst/>
          </a:prstGeom>
          <a:noFill/>
        </p:spPr>
        <p:txBody>
          <a:bodyPr wrap="square" lIns="0" tIns="0" rIns="0" bIns="0" rtlCol="0" anchor="b" anchorCtr="0">
            <a:spAutoFit/>
          </a:bodyPr>
          <a:lstStyle/>
          <a:p>
            <a:pPr algn="r"/>
            <a:r>
              <a:rPr lang="en-US" sz="1200" b="0" i="0" dirty="0">
                <a:solidFill>
                  <a:schemeClr val="bg1"/>
                </a:solidFill>
                <a:latin typeface="Verdana"/>
                <a:cs typeface="Verdana"/>
              </a:rPr>
              <a:t>www.british-business-bank.co.uk</a:t>
            </a:r>
          </a:p>
        </p:txBody>
      </p:sp>
      <p:sp>
        <p:nvSpPr>
          <p:cNvPr id="18" name="TextBox 17"/>
          <p:cNvSpPr txBox="1"/>
          <p:nvPr userDrawn="1"/>
        </p:nvSpPr>
        <p:spPr>
          <a:xfrm>
            <a:off x="4668330" y="4590141"/>
            <a:ext cx="4125140" cy="184666"/>
          </a:xfrm>
          <a:prstGeom prst="rect">
            <a:avLst/>
          </a:prstGeom>
          <a:noFill/>
        </p:spPr>
        <p:txBody>
          <a:bodyPr wrap="square" lIns="0" tIns="0" rIns="0" bIns="0" rtlCol="0" anchor="b" anchorCtr="0">
            <a:spAutoFit/>
          </a:bodyPr>
          <a:lstStyle/>
          <a:p>
            <a:pPr algn="r"/>
            <a:r>
              <a:rPr lang="en-US" sz="1200" b="0" i="0" dirty="0">
                <a:solidFill>
                  <a:schemeClr val="bg1"/>
                </a:solidFill>
                <a:latin typeface="Verdana"/>
                <a:cs typeface="Verdana"/>
              </a:rPr>
              <a:t>@britishbbank</a:t>
            </a:r>
          </a:p>
        </p:txBody>
      </p:sp>
      <p:pic>
        <p:nvPicPr>
          <p:cNvPr id="20" name="Picture 19" descr="BBB+Strap_RGB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8296" y="266699"/>
            <a:ext cx="1330576" cy="774701"/>
          </a:xfrm>
          <a:prstGeom prst="rect">
            <a:avLst/>
          </a:prstGeom>
        </p:spPr>
      </p:pic>
      <p:sp>
        <p:nvSpPr>
          <p:cNvPr id="21" name="Subtitle 4"/>
          <p:cNvSpPr txBox="1">
            <a:spLocks/>
          </p:cNvSpPr>
          <p:nvPr userDrawn="1"/>
        </p:nvSpPr>
        <p:spPr>
          <a:xfrm>
            <a:off x="223114" y="1583904"/>
            <a:ext cx="5149849" cy="335281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500" b="0" i="0" kern="1200">
                <a:solidFill>
                  <a:srgbClr val="D41217"/>
                </a:solidFill>
                <a:latin typeface="Verdana"/>
                <a:ea typeface="+mn-ea"/>
                <a:cs typeface="Verdana"/>
              </a:defRPr>
            </a:lvl1pPr>
            <a:lvl2pPr marL="4572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2pPr>
            <a:lvl3pPr marL="9144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3pPr>
            <a:lvl4pPr marL="13716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4pPr>
            <a:lvl5pPr marL="1828800" indent="0" algn="ctr" defTabSz="457200" rtl="0" eaLnBrk="1" latinLnBrk="0" hangingPunct="1">
              <a:spcBef>
                <a:spcPct val="20000"/>
              </a:spcBef>
              <a:buFont typeface="Arial"/>
              <a:buNone/>
              <a:defRPr sz="15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900" b="0" i="1" kern="1200" dirty="0">
                <a:solidFill>
                  <a:schemeClr val="tx1"/>
                </a:solidFill>
                <a:effectLst/>
                <a:latin typeface="Verdana"/>
                <a:ea typeface="+mn-ea"/>
                <a:cs typeface="Verdana"/>
              </a:rPr>
              <a:t>No representation, express or implied, is made by British Business Bank plc and its subsidiaries as to the completeness or accuracy of any facts or opinions contained in this presentation and recipients should seek their own independent legal, financial, tax, accounting or regulatory advice before making any decision based on the information contained herein. </a:t>
            </a:r>
          </a:p>
          <a:p>
            <a:endParaRPr lang="en-GB" sz="900" b="0" i="1" kern="1200" dirty="0">
              <a:solidFill>
                <a:schemeClr val="tx1"/>
              </a:solidFill>
              <a:effectLst/>
              <a:latin typeface="Verdana"/>
              <a:ea typeface="+mn-ea"/>
              <a:cs typeface="Verdana"/>
            </a:endParaRPr>
          </a:p>
          <a:p>
            <a:r>
              <a:rPr lang="en-GB" sz="900" b="0" i="1" kern="1200" dirty="0">
                <a:solidFill>
                  <a:schemeClr val="tx1"/>
                </a:solidFill>
                <a:effectLst/>
                <a:latin typeface="Verdana"/>
                <a:ea typeface="+mn-ea"/>
                <a:cs typeface="Verdana"/>
              </a:rPr>
              <a:t>No part of this presentation should be published, reproduced, distributed or otherwise made available in whole or in part in any jurisdiction where to do so would be unlawful.</a:t>
            </a:r>
          </a:p>
          <a:p>
            <a:endParaRPr lang="en-GB" sz="900" b="0" i="1" kern="1200" dirty="0">
              <a:solidFill>
                <a:schemeClr val="tx1"/>
              </a:solidFill>
              <a:effectLst/>
              <a:latin typeface="Verdana"/>
              <a:ea typeface="+mn-ea"/>
              <a:cs typeface="Verdana"/>
            </a:endParaRPr>
          </a:p>
          <a:p>
            <a:r>
              <a:rPr lang="en-GB" sz="900" b="0" i="1" kern="1200" dirty="0">
                <a:solidFill>
                  <a:schemeClr val="tx1"/>
                </a:solidFill>
                <a:effectLst/>
                <a:latin typeface="Verdana"/>
                <a:ea typeface="+mn-ea"/>
                <a:cs typeface="Verdana"/>
              </a:rPr>
              <a:t>British Business Bank plc is a public limited company registered in England and Wales registration number 08616013, registered office at Steel City House, West Street, Sheffield, S1 2GQ. As the holding company of the group operating under the trading name of British Business Bank, it is a development bank wholly owned by HM Government which is not authorised or regulated by the Prudential Regulation </a:t>
            </a:r>
            <a:br>
              <a:rPr lang="en-GB" sz="900" b="0" i="1" kern="1200" dirty="0">
                <a:solidFill>
                  <a:schemeClr val="tx1"/>
                </a:solidFill>
                <a:effectLst/>
                <a:latin typeface="Verdana"/>
                <a:ea typeface="+mn-ea"/>
                <a:cs typeface="Verdana"/>
              </a:rPr>
            </a:br>
            <a:r>
              <a:rPr lang="en-GB" sz="900" b="0" i="1" kern="1200" dirty="0">
                <a:solidFill>
                  <a:schemeClr val="tx1"/>
                </a:solidFill>
                <a:effectLst/>
                <a:latin typeface="Verdana"/>
                <a:ea typeface="+mn-ea"/>
                <a:cs typeface="Verdana"/>
              </a:rPr>
              <a:t>Authority (PRA) or the Financial Conduct Authority (FCA). </a:t>
            </a:r>
          </a:p>
          <a:p>
            <a:endParaRPr lang="en-GB" sz="900" b="0" i="1" kern="1200" dirty="0">
              <a:solidFill>
                <a:schemeClr val="tx1"/>
              </a:solidFill>
              <a:effectLst/>
              <a:latin typeface="Verdana"/>
              <a:ea typeface="+mn-ea"/>
              <a:cs typeface="Verdana"/>
            </a:endParaRPr>
          </a:p>
          <a:p>
            <a:r>
              <a:rPr lang="en-GB" sz="900" b="0" i="1" kern="1200" dirty="0">
                <a:solidFill>
                  <a:schemeClr val="tx1"/>
                </a:solidFill>
                <a:effectLst/>
                <a:latin typeface="Verdana"/>
                <a:ea typeface="+mn-ea"/>
                <a:cs typeface="Verdana"/>
              </a:rPr>
              <a:t>It operates under its own trading name through a number of subsidiaries, one of which is authorised and regulated by the FCA. British Business Bank plc and its subsidiary entities are not banking institutions and do not operate as such.</a:t>
            </a:r>
          </a:p>
          <a:p>
            <a:endParaRPr lang="en-GB" sz="900" b="0" i="1" kern="1200" dirty="0">
              <a:solidFill>
                <a:schemeClr val="tx1"/>
              </a:solidFill>
              <a:effectLst/>
              <a:latin typeface="Verdana"/>
              <a:ea typeface="+mn-ea"/>
              <a:cs typeface="Verdana"/>
            </a:endParaRPr>
          </a:p>
          <a:p>
            <a:r>
              <a:rPr lang="en-GB" sz="900" b="0" i="1" kern="1200" dirty="0">
                <a:solidFill>
                  <a:schemeClr val="tx1"/>
                </a:solidFill>
                <a:effectLst/>
                <a:latin typeface="Verdana"/>
                <a:ea typeface="+mn-ea"/>
                <a:cs typeface="Verdana"/>
              </a:rPr>
              <a:t>A complete legal structure chart for British Business Bank plc and its subsidiaries </a:t>
            </a:r>
            <a:br>
              <a:rPr lang="en-GB" sz="900" b="0" i="1" kern="1200" dirty="0">
                <a:solidFill>
                  <a:schemeClr val="tx1"/>
                </a:solidFill>
                <a:effectLst/>
                <a:latin typeface="Verdana"/>
                <a:ea typeface="+mn-ea"/>
                <a:cs typeface="Verdana"/>
              </a:rPr>
            </a:br>
            <a:r>
              <a:rPr lang="en-GB" sz="900" b="0" i="1" kern="1200" dirty="0">
                <a:solidFill>
                  <a:schemeClr val="tx1"/>
                </a:solidFill>
                <a:effectLst/>
                <a:latin typeface="Verdana"/>
                <a:ea typeface="+mn-ea"/>
                <a:cs typeface="Verdana"/>
              </a:rPr>
              <a:t>can be found at </a:t>
            </a:r>
            <a:r>
              <a:rPr lang="en-GB" sz="900" b="0" i="1" u="sng" kern="1200" dirty="0">
                <a:solidFill>
                  <a:schemeClr val="tx1"/>
                </a:solidFill>
                <a:effectLst/>
                <a:latin typeface="Verdana"/>
                <a:ea typeface="+mn-ea"/>
                <a:cs typeface="Verdana"/>
                <a:hlinkClick r:id="rId4"/>
              </a:rPr>
              <a:t>www.british-business-bank.co.uk</a:t>
            </a:r>
            <a:r>
              <a:rPr lang="en-GB" sz="900" b="0" i="1" kern="1200" dirty="0">
                <a:solidFill>
                  <a:schemeClr val="tx1"/>
                </a:solidFill>
                <a:effectLst/>
                <a:latin typeface="Verdana"/>
                <a:ea typeface="+mn-ea"/>
                <a:cs typeface="Verdana"/>
              </a:rPr>
              <a:t>.</a:t>
            </a:r>
          </a:p>
        </p:txBody>
      </p:sp>
    </p:spTree>
    <p:extLst>
      <p:ext uri="{BB962C8B-B14F-4D97-AF65-F5344CB8AC3E}">
        <p14:creationId xmlns:p14="http://schemas.microsoft.com/office/powerpoint/2010/main" val="284052223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2500" b="0" i="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None/>
        <a:defRPr sz="1500" b="0" i="0" kern="1200">
          <a:solidFill>
            <a:srgbClr val="D41217"/>
          </a:solidFill>
          <a:latin typeface="Verdana"/>
          <a:ea typeface="+mn-ea"/>
          <a:cs typeface="Verdana"/>
        </a:defRPr>
      </a:lvl1pPr>
      <a:lvl2pPr marL="742950" indent="-285750" algn="l" defTabSz="457200" rtl="0" eaLnBrk="1" latinLnBrk="0" hangingPunct="1">
        <a:spcBef>
          <a:spcPct val="20000"/>
        </a:spcBef>
        <a:buFont typeface="Arial"/>
        <a:buChar char="–"/>
        <a:defRPr sz="1500" b="0" i="0" kern="1200">
          <a:solidFill>
            <a:srgbClr val="D41217"/>
          </a:solidFill>
          <a:latin typeface="Verdana"/>
          <a:ea typeface="+mn-ea"/>
          <a:cs typeface="Verdana"/>
        </a:defRPr>
      </a:lvl2pPr>
      <a:lvl3pPr marL="1143000" indent="-228600" algn="l" defTabSz="457200" rtl="0" eaLnBrk="1" latinLnBrk="0" hangingPunct="1">
        <a:spcBef>
          <a:spcPct val="20000"/>
        </a:spcBef>
        <a:buFont typeface="Arial"/>
        <a:buChar char="•"/>
        <a:defRPr sz="1500" b="0" i="0" kern="1200">
          <a:solidFill>
            <a:srgbClr val="D41217"/>
          </a:solidFill>
          <a:latin typeface="Verdana"/>
          <a:ea typeface="+mn-ea"/>
          <a:cs typeface="Verdana"/>
        </a:defRPr>
      </a:lvl3pPr>
      <a:lvl4pPr marL="1600200" indent="-228600" algn="l" defTabSz="457200" rtl="0" eaLnBrk="1" latinLnBrk="0" hangingPunct="1">
        <a:spcBef>
          <a:spcPct val="20000"/>
        </a:spcBef>
        <a:buFont typeface="Arial"/>
        <a:buChar char="–"/>
        <a:defRPr sz="1500" b="0" i="0" kern="1200">
          <a:solidFill>
            <a:srgbClr val="D41217"/>
          </a:solidFill>
          <a:latin typeface="Verdana"/>
          <a:ea typeface="+mn-ea"/>
          <a:cs typeface="Verdana"/>
        </a:defRPr>
      </a:lvl4pPr>
      <a:lvl5pPr marL="2057400" indent="-228600" algn="l" defTabSz="457200" rtl="0" eaLnBrk="1" latinLnBrk="0" hangingPunct="1">
        <a:spcBef>
          <a:spcPct val="20000"/>
        </a:spcBef>
        <a:buFont typeface="Arial"/>
        <a:buChar char="»"/>
        <a:defRPr sz="1500" b="0" i="0" kern="1200">
          <a:solidFill>
            <a:srgbClr val="D4121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7325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4210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4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4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61.xml"/></Relationships>
</file>

<file path=ppt/slides/_rels/slide59.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64.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hart" Target="../charts/chart70.xml"/></Relationships>
</file>

<file path=ppt/slides/_rels/slide6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2018 Business Finance Survey: SMEs</a:t>
            </a:r>
            <a:endParaRPr lang="en-US" dirty="0"/>
          </a:p>
        </p:txBody>
      </p:sp>
      <p:sp>
        <p:nvSpPr>
          <p:cNvPr id="3" name="Subtitle 2"/>
          <p:cNvSpPr>
            <a:spLocks noGrp="1"/>
          </p:cNvSpPr>
          <p:nvPr>
            <p:ph type="subTitle" idx="1"/>
          </p:nvPr>
        </p:nvSpPr>
        <p:spPr>
          <a:xfrm>
            <a:off x="224117" y="3845859"/>
            <a:ext cx="5207000" cy="681318"/>
          </a:xfrm>
        </p:spPr>
        <p:txBody>
          <a:bodyPr/>
          <a:lstStyle/>
          <a:p>
            <a:endParaRPr lang="en-GB" dirty="0"/>
          </a:p>
          <a:p>
            <a:endParaRPr lang="en-GB" dirty="0"/>
          </a:p>
          <a:p>
            <a:r>
              <a:rPr lang="en-GB" dirty="0"/>
              <a:t>February 2019</a:t>
            </a:r>
          </a:p>
          <a:p>
            <a:endParaRPr lang="en-US" dirty="0"/>
          </a:p>
        </p:txBody>
      </p:sp>
    </p:spTree>
    <p:extLst>
      <p:ext uri="{BB962C8B-B14F-4D97-AF65-F5344CB8AC3E}">
        <p14:creationId xmlns:p14="http://schemas.microsoft.com/office/powerpoint/2010/main" val="258906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13748" y="4488603"/>
            <a:ext cx="6012179" cy="261610"/>
          </a:xfrm>
          <a:prstGeom prst="rect">
            <a:avLst/>
          </a:prstGeom>
          <a:noFill/>
          <a:ln w="9525">
            <a:noFill/>
            <a:miter lim="800000"/>
            <a:headEnd/>
            <a:tailEnd/>
          </a:ln>
        </p:spPr>
        <p:txBody>
          <a:bodyPr wrap="square">
            <a:spAutoFit/>
          </a:bodyPr>
          <a:lstStyle/>
          <a:p>
            <a:r>
              <a:rPr lang="en-GB" sz="1100" dirty="0"/>
              <a:t>Base = all SMEs (n=2,000). Question B8 (single code, 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Obstacles in the next 12 months</a:t>
            </a:r>
          </a:p>
        </p:txBody>
      </p:sp>
      <p:graphicFrame>
        <p:nvGraphicFramePr>
          <p:cNvPr id="10" name="Content Placeholder 7">
            <a:extLst>
              <a:ext uri="{FF2B5EF4-FFF2-40B4-BE49-F238E27FC236}">
                <a16:creationId xmlns:a16="http://schemas.microsoft.com/office/drawing/2014/main" id="{C84D683A-ADF5-4AC8-B353-E7EE0D06D12F}"/>
              </a:ext>
            </a:extLst>
          </p:cNvPr>
          <p:cNvGraphicFramePr>
            <a:graphicFrameLocks/>
          </p:cNvGraphicFramePr>
          <p:nvPr>
            <p:extLst>
              <p:ext uri="{D42A27DB-BD31-4B8C-83A1-F6EECF244321}">
                <p14:modId xmlns:p14="http://schemas.microsoft.com/office/powerpoint/2010/main" val="968467338"/>
              </p:ext>
            </p:extLst>
          </p:nvPr>
        </p:nvGraphicFramePr>
        <p:xfrm>
          <a:off x="-592052" y="1063339"/>
          <a:ext cx="7658241" cy="342771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98032B28-6BAC-4019-8FB4-AA8CA5F618C8}"/>
              </a:ext>
            </a:extLst>
          </p:cNvPr>
          <p:cNvSpPr/>
          <p:nvPr/>
        </p:nvSpPr>
        <p:spPr>
          <a:xfrm>
            <a:off x="7106472" y="2027250"/>
            <a:ext cx="909602" cy="581025"/>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rPr>
              <a:t>6-7</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8% in 2018</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9% in 2017 </a:t>
            </a:r>
          </a:p>
        </p:txBody>
      </p:sp>
      <p:sp>
        <p:nvSpPr>
          <p:cNvPr id="12" name="Rectangle 11">
            <a:extLst>
              <a:ext uri="{FF2B5EF4-FFF2-40B4-BE49-F238E27FC236}">
                <a16:creationId xmlns:a16="http://schemas.microsoft.com/office/drawing/2014/main" id="{C9D7E2EC-3AFE-4F87-900D-116349C18034}"/>
              </a:ext>
            </a:extLst>
          </p:cNvPr>
          <p:cNvSpPr/>
          <p:nvPr/>
        </p:nvSpPr>
        <p:spPr>
          <a:xfrm>
            <a:off x="7106471" y="2869884"/>
            <a:ext cx="909603" cy="576262"/>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rPr>
              <a:t>6-7</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5% in 2018</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5% in 2017</a:t>
            </a:r>
          </a:p>
        </p:txBody>
      </p:sp>
      <p:sp>
        <p:nvSpPr>
          <p:cNvPr id="13" name="Rectangle 12">
            <a:extLst>
              <a:ext uri="{FF2B5EF4-FFF2-40B4-BE49-F238E27FC236}">
                <a16:creationId xmlns:a16="http://schemas.microsoft.com/office/drawing/2014/main" id="{C335286D-52C5-40AB-A87A-9618665E97FD}"/>
              </a:ext>
            </a:extLst>
          </p:cNvPr>
          <p:cNvSpPr/>
          <p:nvPr/>
        </p:nvSpPr>
        <p:spPr>
          <a:xfrm>
            <a:off x="7106472" y="1193482"/>
            <a:ext cx="909602" cy="585787"/>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rPr>
              <a:t>6-7</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6% in 2018</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6% in 2017</a:t>
            </a:r>
          </a:p>
        </p:txBody>
      </p:sp>
      <p:sp>
        <p:nvSpPr>
          <p:cNvPr id="15" name="Title 11"/>
          <p:cNvSpPr>
            <a:spLocks noGrp="1"/>
          </p:cNvSpPr>
          <p:nvPr>
            <p:ph type="title"/>
          </p:nvPr>
        </p:nvSpPr>
        <p:spPr>
          <a:xfrm>
            <a:off x="229480" y="-161726"/>
            <a:ext cx="8686800" cy="685800"/>
          </a:xfrm>
        </p:spPr>
        <p:txBody>
          <a:bodyPr/>
          <a:lstStyle/>
          <a:p>
            <a:r>
              <a:rPr lang="en-GB" sz="1600" dirty="0"/>
              <a:t>Around one in ten view recruitment and cash flow / late payment as significant obstacles</a:t>
            </a:r>
          </a:p>
        </p:txBody>
      </p:sp>
      <p:sp>
        <p:nvSpPr>
          <p:cNvPr id="18" name="Arrow: Right 17">
            <a:extLst>
              <a:ext uri="{FF2B5EF4-FFF2-40B4-BE49-F238E27FC236}">
                <a16:creationId xmlns:a16="http://schemas.microsoft.com/office/drawing/2014/main" id="{1899C42B-C592-43CC-A5A7-FD68FDFDA1C3}"/>
              </a:ext>
            </a:extLst>
          </p:cNvPr>
          <p:cNvSpPr/>
          <p:nvPr/>
        </p:nvSpPr>
        <p:spPr>
          <a:xfrm rot="5400000">
            <a:off x="6818391" y="2199305"/>
            <a:ext cx="152399"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4" name="Rectangle 13">
            <a:extLst>
              <a:ext uri="{FF2B5EF4-FFF2-40B4-BE49-F238E27FC236}">
                <a16:creationId xmlns:a16="http://schemas.microsoft.com/office/drawing/2014/main" id="{EE9CEC54-839D-4FE5-A118-8AA93485CC14}"/>
              </a:ext>
            </a:extLst>
          </p:cNvPr>
          <p:cNvSpPr/>
          <p:nvPr/>
        </p:nvSpPr>
        <p:spPr>
          <a:xfrm>
            <a:off x="7049843" y="736104"/>
            <a:ext cx="1066529" cy="430887"/>
          </a:xfrm>
          <a:prstGeom prst="rect">
            <a:avLst/>
          </a:prstGeom>
        </p:spPr>
        <p:txBody>
          <a:bodyPr wrap="square">
            <a:spAutoFit/>
          </a:bodyPr>
          <a:lstStyle/>
          <a:p>
            <a:pPr lvl="0" algn="ctr">
              <a:defRPr/>
            </a:pPr>
            <a:r>
              <a:rPr lang="en-GB" sz="1100" b="1" dirty="0">
                <a:solidFill>
                  <a:srgbClr val="212952"/>
                </a:solidFill>
                <a:latin typeface="Verdana" panose="020B0604030504040204" pitchFamily="34" charset="0"/>
                <a:ea typeface="Verdana" panose="020B0604030504040204" pitchFamily="34" charset="0"/>
                <a:cs typeface="Verdana" panose="020B0604030504040204" pitchFamily="34" charset="0"/>
              </a:rPr>
              <a:t>Moderate obstacle</a:t>
            </a:r>
            <a:endParaRPr kumimoji="0" lang="en-GB" sz="11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a:extLst>
              <a:ext uri="{FF2B5EF4-FFF2-40B4-BE49-F238E27FC236}">
                <a16:creationId xmlns:a16="http://schemas.microsoft.com/office/drawing/2014/main" id="{8973959F-CA2B-4DC7-AD83-D25F1549FD6E}"/>
              </a:ext>
            </a:extLst>
          </p:cNvPr>
          <p:cNvSpPr/>
          <p:nvPr/>
        </p:nvSpPr>
        <p:spPr>
          <a:xfrm>
            <a:off x="8130399" y="2022024"/>
            <a:ext cx="909602" cy="581025"/>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rPr>
              <a:t>8+ =</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9% in 2018</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8% in 2017 </a:t>
            </a:r>
          </a:p>
        </p:txBody>
      </p:sp>
      <p:sp>
        <p:nvSpPr>
          <p:cNvPr id="17" name="Rectangle 16">
            <a:extLst>
              <a:ext uri="{FF2B5EF4-FFF2-40B4-BE49-F238E27FC236}">
                <a16:creationId xmlns:a16="http://schemas.microsoft.com/office/drawing/2014/main" id="{F17BD3B2-CA2B-4BE6-897F-B759C23E5F2E}"/>
              </a:ext>
            </a:extLst>
          </p:cNvPr>
          <p:cNvSpPr/>
          <p:nvPr/>
        </p:nvSpPr>
        <p:spPr>
          <a:xfrm>
            <a:off x="8130398" y="2864658"/>
            <a:ext cx="909603" cy="576262"/>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5% in 2018</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6% in 2017</a:t>
            </a:r>
          </a:p>
        </p:txBody>
      </p:sp>
      <p:sp>
        <p:nvSpPr>
          <p:cNvPr id="19" name="Rectangle 18">
            <a:extLst>
              <a:ext uri="{FF2B5EF4-FFF2-40B4-BE49-F238E27FC236}">
                <a16:creationId xmlns:a16="http://schemas.microsoft.com/office/drawing/2014/main" id="{90520BC1-2E48-4F6D-BA19-22B37C215EC7}"/>
              </a:ext>
            </a:extLst>
          </p:cNvPr>
          <p:cNvSpPr/>
          <p:nvPr/>
        </p:nvSpPr>
        <p:spPr>
          <a:xfrm>
            <a:off x="8130399" y="1188256"/>
            <a:ext cx="909602" cy="585787"/>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rPr>
              <a:t>8+=</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10% in 2018</a:t>
            </a:r>
          </a:p>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9% in 2017</a:t>
            </a:r>
          </a:p>
        </p:txBody>
      </p:sp>
      <p:sp>
        <p:nvSpPr>
          <p:cNvPr id="20" name="Rectangle 19">
            <a:extLst>
              <a:ext uri="{FF2B5EF4-FFF2-40B4-BE49-F238E27FC236}">
                <a16:creationId xmlns:a16="http://schemas.microsoft.com/office/drawing/2014/main" id="{81FDCE17-A6FB-4CC4-8F75-33593D996245}"/>
              </a:ext>
            </a:extLst>
          </p:cNvPr>
          <p:cNvSpPr/>
          <p:nvPr/>
        </p:nvSpPr>
        <p:spPr>
          <a:xfrm>
            <a:off x="8073770" y="730878"/>
            <a:ext cx="1066529" cy="430887"/>
          </a:xfrm>
          <a:prstGeom prst="rect">
            <a:avLst/>
          </a:prstGeom>
        </p:spPr>
        <p:txBody>
          <a:bodyPr wrap="square">
            <a:spAutoFit/>
          </a:bodyPr>
          <a:lstStyle/>
          <a:p>
            <a:pPr lvl="0" algn="ctr">
              <a:defRPr/>
            </a:pPr>
            <a:r>
              <a:rPr lang="en-GB" sz="1100" b="1" dirty="0">
                <a:solidFill>
                  <a:srgbClr val="212952"/>
                </a:solidFill>
                <a:latin typeface="Verdana" panose="020B0604030504040204" pitchFamily="34" charset="0"/>
                <a:ea typeface="Verdana" panose="020B0604030504040204" pitchFamily="34" charset="0"/>
                <a:cs typeface="Verdana" panose="020B0604030504040204" pitchFamily="34" charset="0"/>
              </a:rPr>
              <a:t>Significant obstacle</a:t>
            </a:r>
            <a:endParaRPr kumimoji="0" lang="en-GB" sz="11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5044CDA-C4BA-4270-B489-BE94D4BE9287}"/>
              </a:ext>
            </a:extLst>
          </p:cNvPr>
          <p:cNvSpPr txBox="1"/>
          <p:nvPr/>
        </p:nvSpPr>
        <p:spPr>
          <a:xfrm>
            <a:off x="122636" y="1248921"/>
            <a:ext cx="2584174" cy="2462213"/>
          </a:xfrm>
          <a:prstGeom prst="rect">
            <a:avLst/>
          </a:prstGeom>
          <a:noFill/>
        </p:spPr>
        <p:txBody>
          <a:bodyPr wrap="square" rtlCol="0">
            <a:spAutoFit/>
          </a:bodyPr>
          <a:lstStyle/>
          <a:p>
            <a:pPr algn="ctr"/>
            <a:r>
              <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rPr>
              <a:t>Issues recruiting and retaining skilled staff</a:t>
            </a:r>
          </a:p>
          <a:p>
            <a:pPr algn="ctr"/>
            <a:endPar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rPr>
              <a:t>Cash flow or issues with late payment</a:t>
            </a:r>
          </a:p>
          <a:p>
            <a:pPr algn="ctr"/>
            <a:endPar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rPr>
              <a:t>Availability of relevant advice for your business</a:t>
            </a:r>
          </a:p>
          <a:p>
            <a:pPr algn="ctr"/>
            <a:endParaRPr lang="en-GB" sz="1400" dirty="0">
              <a:solidFill>
                <a:srgbClr val="05060B"/>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697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646331"/>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EU Referendum</a:t>
            </a:r>
          </a:p>
        </p:txBody>
      </p:sp>
    </p:spTree>
    <p:extLst>
      <p:ext uri="{BB962C8B-B14F-4D97-AF65-F5344CB8AC3E}">
        <p14:creationId xmlns:p14="http://schemas.microsoft.com/office/powerpoint/2010/main" val="169646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a:extLst>
              <a:ext uri="{FF2B5EF4-FFF2-40B4-BE49-F238E27FC236}">
                <a16:creationId xmlns:a16="http://schemas.microsoft.com/office/drawing/2014/main" id="{77575CC9-2FE1-49A7-AA68-4BEE97B56995}"/>
              </a:ext>
            </a:extLst>
          </p:cNvPr>
          <p:cNvGraphicFramePr>
            <a:graphicFrameLocks/>
          </p:cNvGraphicFramePr>
          <p:nvPr>
            <p:extLst>
              <p:ext uri="{D42A27DB-BD31-4B8C-83A1-F6EECF244321}">
                <p14:modId xmlns:p14="http://schemas.microsoft.com/office/powerpoint/2010/main" val="425428086"/>
              </p:ext>
            </p:extLst>
          </p:nvPr>
        </p:nvGraphicFramePr>
        <p:xfrm>
          <a:off x="74428" y="1073718"/>
          <a:ext cx="7280102" cy="3371281"/>
        </p:xfrm>
        <a:graphic>
          <a:graphicData uri="http://schemas.openxmlformats.org/drawingml/2006/chart">
            <c:chart xmlns:c="http://schemas.openxmlformats.org/drawingml/2006/chart" xmlns:r="http://schemas.openxmlformats.org/officeDocument/2006/relationships" r:id="rId3"/>
          </a:graphicData>
        </a:graphic>
      </p:graphicFrame>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200" y="793749"/>
            <a:ext cx="8686800" cy="3594101"/>
          </a:xfrm>
        </p:spPr>
        <p:txBody>
          <a:bodyPr/>
          <a:lstStyle/>
          <a:p>
            <a:pPr marL="0" indent="0">
              <a:buNone/>
            </a:pPr>
            <a:r>
              <a:rPr lang="en-GB" sz="1400" dirty="0"/>
              <a:t>Grow more/less as result of leaving EU - by number of employees</a:t>
            </a:r>
          </a:p>
          <a:p>
            <a:pPr marL="0" indent="0">
              <a:buNone/>
            </a:pPr>
            <a:endParaRPr lang="en-GB" sz="1400" dirty="0"/>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75760"/>
            <a:ext cx="8686800" cy="230832"/>
          </a:xfrm>
          <a:prstGeom prst="rect">
            <a:avLst/>
          </a:prstGeom>
          <a:noFill/>
          <a:ln w="9525">
            <a:noFill/>
            <a:miter lim="800000"/>
            <a:headEnd/>
            <a:tailEnd/>
          </a:ln>
        </p:spPr>
        <p:txBody>
          <a:bodyPr wrap="square">
            <a:spAutoFit/>
          </a:bodyPr>
          <a:lstStyle/>
          <a:p>
            <a:r>
              <a:rPr lang="en-GB" sz="900" dirty="0"/>
              <a:t>Base = all SMEs (n=2,000 In 2018, n=2,070 in 2017; no employees n=821 in 2018, n=855 in 2017 ; employees n=1,179 in 2018, n=1,215 in 2017. Question C6 (single code, prompted)</a:t>
            </a:r>
          </a:p>
        </p:txBody>
      </p:sp>
      <p:sp>
        <p:nvSpPr>
          <p:cNvPr id="6" name="Rectangle 5">
            <a:extLst>
              <a:ext uri="{FF2B5EF4-FFF2-40B4-BE49-F238E27FC236}">
                <a16:creationId xmlns:a16="http://schemas.microsoft.com/office/drawing/2014/main" id="{6658F30A-0E7C-457A-8F27-31DACDDFADAB}"/>
              </a:ext>
            </a:extLst>
          </p:cNvPr>
          <p:cNvSpPr/>
          <p:nvPr/>
        </p:nvSpPr>
        <p:spPr>
          <a:xfrm>
            <a:off x="7259319" y="1200150"/>
            <a:ext cx="1434738" cy="2457450"/>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5%/25%</a:t>
            </a:r>
          </a:p>
        </p:txBody>
      </p:sp>
      <p:sp>
        <p:nvSpPr>
          <p:cNvPr id="10" name="Arrow: Right 9">
            <a:extLst>
              <a:ext uri="{FF2B5EF4-FFF2-40B4-BE49-F238E27FC236}">
                <a16:creationId xmlns:a16="http://schemas.microsoft.com/office/drawing/2014/main" id="{89CEAFBF-BC04-4A7B-84E6-B0AB946044F1}"/>
              </a:ext>
            </a:extLst>
          </p:cNvPr>
          <p:cNvSpPr/>
          <p:nvPr/>
        </p:nvSpPr>
        <p:spPr>
          <a:xfrm rot="5400000">
            <a:off x="3527598" y="1467544"/>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1" name="Arrow: Right 10">
            <a:extLst>
              <a:ext uri="{FF2B5EF4-FFF2-40B4-BE49-F238E27FC236}">
                <a16:creationId xmlns:a16="http://schemas.microsoft.com/office/drawing/2014/main" id="{6810BC2A-D0F0-43E4-BDDF-1F00A4E94437}"/>
              </a:ext>
            </a:extLst>
          </p:cNvPr>
          <p:cNvSpPr/>
          <p:nvPr/>
        </p:nvSpPr>
        <p:spPr>
          <a:xfrm rot="16200000">
            <a:off x="5916569" y="145888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8D6708F0-8721-40EC-820D-A1BC9428C438}"/>
              </a:ext>
            </a:extLst>
          </p:cNvPr>
          <p:cNvSpPr/>
          <p:nvPr/>
        </p:nvSpPr>
        <p:spPr>
          <a:xfrm rot="5400000">
            <a:off x="3607260" y="2362893"/>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3" name="Arrow: Right 12">
            <a:extLst>
              <a:ext uri="{FF2B5EF4-FFF2-40B4-BE49-F238E27FC236}">
                <a16:creationId xmlns:a16="http://schemas.microsoft.com/office/drawing/2014/main" id="{7673E5F3-2856-4ACE-8B27-A464CB57149D}"/>
              </a:ext>
            </a:extLst>
          </p:cNvPr>
          <p:cNvSpPr/>
          <p:nvPr/>
        </p:nvSpPr>
        <p:spPr>
          <a:xfrm rot="16200000">
            <a:off x="5996232" y="2360121"/>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Arrow: Right 13">
            <a:extLst>
              <a:ext uri="{FF2B5EF4-FFF2-40B4-BE49-F238E27FC236}">
                <a16:creationId xmlns:a16="http://schemas.microsoft.com/office/drawing/2014/main" id="{D5322713-D43D-4838-A67F-124E55FBE859}"/>
              </a:ext>
            </a:extLst>
          </p:cNvPr>
          <p:cNvSpPr/>
          <p:nvPr/>
        </p:nvSpPr>
        <p:spPr>
          <a:xfrm rot="5400000">
            <a:off x="3471430" y="3296745"/>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5" name="Arrow: Right 14">
            <a:extLst>
              <a:ext uri="{FF2B5EF4-FFF2-40B4-BE49-F238E27FC236}">
                <a16:creationId xmlns:a16="http://schemas.microsoft.com/office/drawing/2014/main" id="{79D68D28-FCD8-45C3-9B9B-017080E58734}"/>
              </a:ext>
            </a:extLst>
          </p:cNvPr>
          <p:cNvSpPr/>
          <p:nvPr/>
        </p:nvSpPr>
        <p:spPr>
          <a:xfrm rot="16200000">
            <a:off x="5812636" y="3246751"/>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itle 2">
            <a:extLst>
              <a:ext uri="{FF2B5EF4-FFF2-40B4-BE49-F238E27FC236}">
                <a16:creationId xmlns:a16="http://schemas.microsoft.com/office/drawing/2014/main" id="{21D2044B-B8BC-4277-957D-D1564D17981C}"/>
              </a:ext>
            </a:extLst>
          </p:cNvPr>
          <p:cNvSpPr>
            <a:spLocks noGrp="1"/>
          </p:cNvSpPr>
          <p:nvPr/>
        </p:nvSpPr>
        <p:spPr>
          <a:xfrm>
            <a:off x="228600" y="22479"/>
            <a:ext cx="8686800" cy="514350"/>
          </a:xfrm>
          <a:prstGeom prst="rect">
            <a:avLst/>
          </a:prstGeom>
        </p:spPr>
        <p:txBody>
          <a:bodyPr vert="horz" lIns="0" tIns="0" rIns="0" bIns="0" rtlCol="0" anchor="b" anchorCtr="0">
            <a:noAutofit/>
          </a:bodyPr>
          <a:lstStyle>
            <a:lvl1pPr algn="l" defTabSz="457200" rtl="0" eaLnBrk="1" latinLnBrk="0" hangingPunct="1">
              <a:spcBef>
                <a:spcPct val="0"/>
              </a:spcBef>
              <a:buNone/>
              <a:defRPr sz="3200" b="0" i="0" kern="1200">
                <a:solidFill>
                  <a:srgbClr val="212952"/>
                </a:solidFill>
                <a:latin typeface="Verdana"/>
                <a:ea typeface="+mj-ea"/>
                <a:cs typeface="Verdana"/>
              </a:defRPr>
            </a:lvl1pPr>
          </a:lstStyle>
          <a:p>
            <a:r>
              <a:rPr lang="en-GB" sz="1600" dirty="0"/>
              <a:t>SMEs are more pessimistic about the impact of leaving the EU on growth than in 2017, although the majority see no impact</a:t>
            </a:r>
          </a:p>
        </p:txBody>
      </p:sp>
      <p:sp>
        <p:nvSpPr>
          <p:cNvPr id="3" name="Rectangle 2">
            <a:extLst>
              <a:ext uri="{FF2B5EF4-FFF2-40B4-BE49-F238E27FC236}">
                <a16:creationId xmlns:a16="http://schemas.microsoft.com/office/drawing/2014/main" id="{024821AE-2618-46BB-8948-1624A502D843}"/>
              </a:ext>
            </a:extLst>
          </p:cNvPr>
          <p:cNvSpPr/>
          <p:nvPr/>
        </p:nvSpPr>
        <p:spPr>
          <a:xfrm>
            <a:off x="7257657" y="816798"/>
            <a:ext cx="1436400" cy="432055"/>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2017 More/Less</a:t>
            </a:r>
            <a:endParaRPr lang="en-GB" sz="1200" dirty="0"/>
          </a:p>
        </p:txBody>
      </p:sp>
    </p:spTree>
    <p:extLst>
      <p:ext uri="{BB962C8B-B14F-4D97-AF65-F5344CB8AC3E}">
        <p14:creationId xmlns:p14="http://schemas.microsoft.com/office/powerpoint/2010/main" val="190940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ontent Placeholder 7">
            <a:extLst>
              <a:ext uri="{FF2B5EF4-FFF2-40B4-BE49-F238E27FC236}">
                <a16:creationId xmlns:a16="http://schemas.microsoft.com/office/drawing/2014/main" id="{7EE7234E-FCB4-4F22-8EF5-E907CF8FFBB8}"/>
              </a:ext>
            </a:extLst>
          </p:cNvPr>
          <p:cNvGraphicFramePr>
            <a:graphicFrameLocks/>
          </p:cNvGraphicFramePr>
          <p:nvPr>
            <p:extLst>
              <p:ext uri="{D42A27DB-BD31-4B8C-83A1-F6EECF244321}">
                <p14:modId xmlns:p14="http://schemas.microsoft.com/office/powerpoint/2010/main" val="2698729103"/>
              </p:ext>
            </p:extLst>
          </p:nvPr>
        </p:nvGraphicFramePr>
        <p:xfrm>
          <a:off x="0" y="594537"/>
          <a:ext cx="7012250" cy="301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200" y="-2"/>
            <a:ext cx="8940800" cy="514350"/>
          </a:xfrm>
        </p:spPr>
        <p:txBody>
          <a:bodyPr/>
          <a:lstStyle/>
          <a:p>
            <a:r>
              <a:rPr lang="en-GB" sz="1600" dirty="0"/>
              <a:t>Under a fifth of SMEs have made changes as a result of leaving the EU</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510649"/>
            <a:ext cx="7131050" cy="230832"/>
          </a:xfrm>
          <a:prstGeom prst="rect">
            <a:avLst/>
          </a:prstGeom>
          <a:noFill/>
          <a:ln w="9525">
            <a:noFill/>
            <a:miter lim="800000"/>
            <a:headEnd/>
            <a:tailEnd/>
          </a:ln>
        </p:spPr>
        <p:txBody>
          <a:bodyPr wrap="square">
            <a:spAutoFit/>
          </a:bodyPr>
          <a:lstStyle/>
          <a:p>
            <a:r>
              <a:rPr lang="en-GB" sz="900" dirty="0"/>
              <a:t>Base = all SMEs (n=2,000 In 2018). Question C7 (multi code, prompted). </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51701"/>
            <a:ext cx="8686800" cy="261103"/>
          </a:xfrm>
        </p:spPr>
        <p:txBody>
          <a:bodyPr/>
          <a:lstStyle/>
          <a:p>
            <a:pPr marL="0" indent="0">
              <a:buNone/>
            </a:pPr>
            <a:r>
              <a:rPr lang="en-GB" sz="1400" dirty="0"/>
              <a:t>SMEs who have already made changes as result of leaving EU - by number of employees</a:t>
            </a:r>
          </a:p>
        </p:txBody>
      </p:sp>
      <p:sp>
        <p:nvSpPr>
          <p:cNvPr id="43" name="Rectangle: Rounded Corners 42">
            <a:extLst>
              <a:ext uri="{FF2B5EF4-FFF2-40B4-BE49-F238E27FC236}">
                <a16:creationId xmlns:a16="http://schemas.microsoft.com/office/drawing/2014/main" id="{684E36D8-968A-4F3E-B6EF-3B05749E54B8}"/>
              </a:ext>
            </a:extLst>
          </p:cNvPr>
          <p:cNvSpPr/>
          <p:nvPr/>
        </p:nvSpPr>
        <p:spPr>
          <a:xfrm>
            <a:off x="7238557" y="1684176"/>
            <a:ext cx="1615206" cy="1775148"/>
          </a:xfrm>
          <a:prstGeom prst="roundRect">
            <a:avLst>
              <a:gd name="adj" fmla="val 6762"/>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rPr>
              <a:t>17% </a:t>
            </a:r>
            <a:r>
              <a:rPr lang="en-GB" sz="1200" dirty="0">
                <a:solidFill>
                  <a:prstClr val="white"/>
                </a:solidFill>
                <a:latin typeface="Verdana" panose="020B0604030504040204" pitchFamily="34" charset="0"/>
                <a:ea typeface="Verdana" panose="020B0604030504040204" pitchFamily="34" charset="0"/>
                <a:cs typeface="Verdana" panose="020B0604030504040204" pitchFamily="34" charset="0"/>
              </a:rPr>
              <a:t>have already made changes. More likely for those </a:t>
            </a:r>
            <a:br>
              <a:rPr lang="en-GB" sz="1200"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n-GB" sz="1200" dirty="0">
                <a:solidFill>
                  <a:prstClr val="white"/>
                </a:solidFill>
                <a:latin typeface="Verdana" panose="020B0604030504040204" pitchFamily="34" charset="0"/>
                <a:ea typeface="Verdana" panose="020B0604030504040204" pitchFamily="34" charset="0"/>
                <a:cs typeface="Verdana" panose="020B0604030504040204" pitchFamily="34" charset="0"/>
              </a:rPr>
              <a:t>with employees (22% vs. 15% with no employees)</a:t>
            </a:r>
          </a:p>
        </p:txBody>
      </p:sp>
      <p:sp>
        <p:nvSpPr>
          <p:cNvPr id="45" name="Arrow: Right 44">
            <a:extLst>
              <a:ext uri="{FF2B5EF4-FFF2-40B4-BE49-F238E27FC236}">
                <a16:creationId xmlns:a16="http://schemas.microsoft.com/office/drawing/2014/main" id="{4FEA572D-938F-412E-9378-9A04DACF1612}"/>
              </a:ext>
            </a:extLst>
          </p:cNvPr>
          <p:cNvSpPr/>
          <p:nvPr/>
        </p:nvSpPr>
        <p:spPr>
          <a:xfrm rot="5400000">
            <a:off x="1101853" y="1796033"/>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46" name="Arrow: Right 45">
            <a:extLst>
              <a:ext uri="{FF2B5EF4-FFF2-40B4-BE49-F238E27FC236}">
                <a16:creationId xmlns:a16="http://schemas.microsoft.com/office/drawing/2014/main" id="{67BB7D36-25E2-4F67-8D52-AA63D0B6D08C}"/>
              </a:ext>
            </a:extLst>
          </p:cNvPr>
          <p:cNvSpPr/>
          <p:nvPr/>
        </p:nvSpPr>
        <p:spPr>
          <a:xfrm rot="16200000">
            <a:off x="1539348" y="233725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Arrow: Right 48">
            <a:extLst>
              <a:ext uri="{FF2B5EF4-FFF2-40B4-BE49-F238E27FC236}">
                <a16:creationId xmlns:a16="http://schemas.microsoft.com/office/drawing/2014/main" id="{7DC6FDB9-5473-4DF0-B6F6-62DDFC5007E7}"/>
              </a:ext>
            </a:extLst>
          </p:cNvPr>
          <p:cNvSpPr/>
          <p:nvPr/>
        </p:nvSpPr>
        <p:spPr>
          <a:xfrm rot="16200000">
            <a:off x="3581542" y="2414250"/>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Arrow: Right 49">
            <a:extLst>
              <a:ext uri="{FF2B5EF4-FFF2-40B4-BE49-F238E27FC236}">
                <a16:creationId xmlns:a16="http://schemas.microsoft.com/office/drawing/2014/main" id="{3C6D0788-D793-4F4B-B736-6C9EC7A4ECDA}"/>
              </a:ext>
            </a:extLst>
          </p:cNvPr>
          <p:cNvSpPr/>
          <p:nvPr/>
        </p:nvSpPr>
        <p:spPr>
          <a:xfrm rot="16200000">
            <a:off x="4495799" y="250473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
            <a:extLst>
              <a:ext uri="{FF2B5EF4-FFF2-40B4-BE49-F238E27FC236}">
                <a16:creationId xmlns:a16="http://schemas.microsoft.com/office/drawing/2014/main" id="{915DA07D-8A54-4AED-A255-22D37CEE025D}"/>
              </a:ext>
            </a:extLst>
          </p:cNvPr>
          <p:cNvSpPr txBox="1"/>
          <p:nvPr/>
        </p:nvSpPr>
        <p:spPr>
          <a:xfrm>
            <a:off x="5023425" y="3844468"/>
            <a:ext cx="471948" cy="2458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exports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a:extLst>
              <a:ext uri="{FF2B5EF4-FFF2-40B4-BE49-F238E27FC236}">
                <a16:creationId xmlns:a16="http://schemas.microsoft.com/office/drawing/2014/main" id="{BC42B228-0C16-4F1C-A537-525B9CBE158F}"/>
              </a:ext>
            </a:extLst>
          </p:cNvPr>
          <p:cNvSpPr/>
          <p:nvPr/>
        </p:nvSpPr>
        <p:spPr>
          <a:xfrm>
            <a:off x="4879371" y="3908378"/>
            <a:ext cx="118800" cy="117987"/>
          </a:xfrm>
          <a:prstGeom prst="rect">
            <a:avLst/>
          </a:prstGeom>
          <a:solidFill>
            <a:srgbClr val="088899"/>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1">
            <a:extLst>
              <a:ext uri="{FF2B5EF4-FFF2-40B4-BE49-F238E27FC236}">
                <a16:creationId xmlns:a16="http://schemas.microsoft.com/office/drawing/2014/main" id="{C61BCF97-EBE9-4650-9528-D9779B8B9B09}"/>
              </a:ext>
            </a:extLst>
          </p:cNvPr>
          <p:cNvSpPr txBox="1"/>
          <p:nvPr/>
        </p:nvSpPr>
        <p:spPr>
          <a:xfrm>
            <a:off x="1994532" y="4122170"/>
            <a:ext cx="471948" cy="2458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investment plans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DDE5E051-68DF-47D1-9586-44945ABC4B33}"/>
              </a:ext>
            </a:extLst>
          </p:cNvPr>
          <p:cNvSpPr/>
          <p:nvPr/>
        </p:nvSpPr>
        <p:spPr>
          <a:xfrm>
            <a:off x="1902143" y="4186080"/>
            <a:ext cx="118800" cy="117987"/>
          </a:xfrm>
          <a:prstGeom prst="rect">
            <a:avLst/>
          </a:prstGeom>
          <a:solidFill>
            <a:srgbClr val="B61A1D"/>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1">
            <a:extLst>
              <a:ext uri="{FF2B5EF4-FFF2-40B4-BE49-F238E27FC236}">
                <a16:creationId xmlns:a16="http://schemas.microsoft.com/office/drawing/2014/main" id="{0026D9DA-E89E-459A-8622-6693D287F034}"/>
              </a:ext>
            </a:extLst>
          </p:cNvPr>
          <p:cNvSpPr txBox="1"/>
          <p:nvPr/>
        </p:nvSpPr>
        <p:spPr>
          <a:xfrm>
            <a:off x="1994532" y="3844468"/>
            <a:ext cx="471948" cy="2458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0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prices of goods and services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39908C81-3E7F-405D-BC08-F3D25CDC9DBB}"/>
              </a:ext>
            </a:extLst>
          </p:cNvPr>
          <p:cNvSpPr/>
          <p:nvPr/>
        </p:nvSpPr>
        <p:spPr>
          <a:xfrm>
            <a:off x="4879371" y="4186080"/>
            <a:ext cx="118800" cy="117987"/>
          </a:xfrm>
          <a:prstGeom prst="rect">
            <a:avLst/>
          </a:prstGeom>
          <a:solidFill>
            <a:srgbClr val="979195"/>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1">
            <a:extLst>
              <a:ext uri="{FF2B5EF4-FFF2-40B4-BE49-F238E27FC236}">
                <a16:creationId xmlns:a16="http://schemas.microsoft.com/office/drawing/2014/main" id="{9ABB2B5B-9C69-40C8-9EDB-B29B3D95BFB8}"/>
              </a:ext>
            </a:extLst>
          </p:cNvPr>
          <p:cNvSpPr txBox="1"/>
          <p:nvPr/>
        </p:nvSpPr>
        <p:spPr>
          <a:xfrm>
            <a:off x="5026523" y="4141455"/>
            <a:ext cx="471948" cy="2072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0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staff employed</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a:extLst>
              <a:ext uri="{FF2B5EF4-FFF2-40B4-BE49-F238E27FC236}">
                <a16:creationId xmlns:a16="http://schemas.microsoft.com/office/drawing/2014/main" id="{3B54C46C-8B3E-464B-9CE5-E47F557DC701}"/>
              </a:ext>
            </a:extLst>
          </p:cNvPr>
          <p:cNvSpPr/>
          <p:nvPr/>
        </p:nvSpPr>
        <p:spPr>
          <a:xfrm>
            <a:off x="1902143" y="3908378"/>
            <a:ext cx="118800" cy="117987"/>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559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ontent Placeholder 7">
            <a:extLst>
              <a:ext uri="{FF2B5EF4-FFF2-40B4-BE49-F238E27FC236}">
                <a16:creationId xmlns:a16="http://schemas.microsoft.com/office/drawing/2014/main" id="{C44FD66D-2739-4146-8886-A8CEEDFBAA4D}"/>
              </a:ext>
            </a:extLst>
          </p:cNvPr>
          <p:cNvGraphicFramePr>
            <a:graphicFrameLocks/>
          </p:cNvGraphicFramePr>
          <p:nvPr>
            <p:extLst>
              <p:ext uri="{D42A27DB-BD31-4B8C-83A1-F6EECF244321}">
                <p14:modId xmlns:p14="http://schemas.microsoft.com/office/powerpoint/2010/main" val="520400962"/>
              </p:ext>
            </p:extLst>
          </p:nvPr>
        </p:nvGraphicFramePr>
        <p:xfrm>
          <a:off x="0" y="594537"/>
          <a:ext cx="7012800" cy="301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200" y="0"/>
            <a:ext cx="8940800" cy="514350"/>
          </a:xfrm>
        </p:spPr>
        <p:txBody>
          <a:bodyPr/>
          <a:lstStyle/>
          <a:p>
            <a:r>
              <a:rPr lang="en-GB" sz="1600" dirty="0"/>
              <a:t>Around one in four plan to make changes, with more planning changes to investment and staff</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498794"/>
            <a:ext cx="7131050" cy="230832"/>
          </a:xfrm>
          <a:prstGeom prst="rect">
            <a:avLst/>
          </a:prstGeom>
          <a:noFill/>
          <a:ln w="9525">
            <a:noFill/>
            <a:miter lim="800000"/>
            <a:headEnd/>
            <a:tailEnd/>
          </a:ln>
        </p:spPr>
        <p:txBody>
          <a:bodyPr wrap="square">
            <a:spAutoFit/>
          </a:bodyPr>
          <a:lstStyle/>
          <a:p>
            <a:r>
              <a:rPr lang="en-GB" sz="900" dirty="0"/>
              <a:t>Base = all SMEs (n=2,000 In 2018). Question C8 (multi code, prompted). </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51701"/>
            <a:ext cx="8686800" cy="261103"/>
          </a:xfrm>
        </p:spPr>
        <p:txBody>
          <a:bodyPr/>
          <a:lstStyle/>
          <a:p>
            <a:pPr marL="0" indent="0">
              <a:buNone/>
            </a:pPr>
            <a:r>
              <a:rPr lang="en-GB" sz="1400" dirty="0"/>
              <a:t>SMEs who plan to make changes as result of leaving EU - by number of employees</a:t>
            </a:r>
          </a:p>
        </p:txBody>
      </p:sp>
      <p:sp>
        <p:nvSpPr>
          <p:cNvPr id="47" name="Arrow: Right 46">
            <a:extLst>
              <a:ext uri="{FF2B5EF4-FFF2-40B4-BE49-F238E27FC236}">
                <a16:creationId xmlns:a16="http://schemas.microsoft.com/office/drawing/2014/main" id="{D0F14524-D6EA-4D07-9FEC-2F6740DF1A0D}"/>
              </a:ext>
            </a:extLst>
          </p:cNvPr>
          <p:cNvSpPr/>
          <p:nvPr/>
        </p:nvSpPr>
        <p:spPr>
          <a:xfrm rot="16200000">
            <a:off x="1549114" y="224549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Arrow: Right 47">
            <a:extLst>
              <a:ext uri="{FF2B5EF4-FFF2-40B4-BE49-F238E27FC236}">
                <a16:creationId xmlns:a16="http://schemas.microsoft.com/office/drawing/2014/main" id="{11A11244-9692-4CB1-A2AC-8381E339B251}"/>
              </a:ext>
            </a:extLst>
          </p:cNvPr>
          <p:cNvSpPr/>
          <p:nvPr/>
        </p:nvSpPr>
        <p:spPr>
          <a:xfrm rot="16200000">
            <a:off x="2463456" y="232169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Arrow: Right 51">
            <a:extLst>
              <a:ext uri="{FF2B5EF4-FFF2-40B4-BE49-F238E27FC236}">
                <a16:creationId xmlns:a16="http://schemas.microsoft.com/office/drawing/2014/main" id="{B2E3A7EB-1670-4B82-BF41-0CBD57A73AE3}"/>
              </a:ext>
            </a:extLst>
          </p:cNvPr>
          <p:cNvSpPr/>
          <p:nvPr/>
        </p:nvSpPr>
        <p:spPr>
          <a:xfrm rot="16200000">
            <a:off x="4495403" y="238608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Arrow: Right 53">
            <a:extLst>
              <a:ext uri="{FF2B5EF4-FFF2-40B4-BE49-F238E27FC236}">
                <a16:creationId xmlns:a16="http://schemas.microsoft.com/office/drawing/2014/main" id="{67953E9F-4DC8-42E0-98EB-D3A7C4B79577}"/>
              </a:ext>
            </a:extLst>
          </p:cNvPr>
          <p:cNvSpPr/>
          <p:nvPr/>
        </p:nvSpPr>
        <p:spPr>
          <a:xfrm rot="16200000">
            <a:off x="6051221" y="230774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D89BCCA2-C4F2-4B30-8746-937B1D962347}"/>
              </a:ext>
            </a:extLst>
          </p:cNvPr>
          <p:cNvSpPr/>
          <p:nvPr/>
        </p:nvSpPr>
        <p:spPr>
          <a:xfrm>
            <a:off x="7239600" y="1684800"/>
            <a:ext cx="1616400" cy="1774800"/>
          </a:xfrm>
          <a:prstGeom prst="roundRect">
            <a:avLst>
              <a:gd name="adj" fmla="val 6762"/>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rPr>
              <a:t>27% </a:t>
            </a:r>
            <a:r>
              <a:rPr lang="en-GB" sz="1200" dirty="0">
                <a:solidFill>
                  <a:prstClr val="white"/>
                </a:solidFill>
                <a:latin typeface="Verdana" panose="020B0604030504040204" pitchFamily="34" charset="0"/>
                <a:ea typeface="Verdana" panose="020B0604030504040204" pitchFamily="34" charset="0"/>
                <a:cs typeface="Verdana" panose="020B0604030504040204" pitchFamily="34" charset="0"/>
              </a:rPr>
              <a:t>plan to make changes. More likely for those with employees (32% vs. 26% with no employees) </a:t>
            </a:r>
          </a:p>
        </p:txBody>
      </p:sp>
      <p:sp>
        <p:nvSpPr>
          <p:cNvPr id="19" name="TextBox 1">
            <a:extLst>
              <a:ext uri="{FF2B5EF4-FFF2-40B4-BE49-F238E27FC236}">
                <a16:creationId xmlns:a16="http://schemas.microsoft.com/office/drawing/2014/main" id="{7B131AA5-C5BD-49B4-8EB6-D86F4B3C3CC1}"/>
              </a:ext>
            </a:extLst>
          </p:cNvPr>
          <p:cNvSpPr txBox="1"/>
          <p:nvPr/>
        </p:nvSpPr>
        <p:spPr>
          <a:xfrm>
            <a:off x="5023425" y="3844468"/>
            <a:ext cx="471948" cy="2458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exports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a:extLst>
              <a:ext uri="{FF2B5EF4-FFF2-40B4-BE49-F238E27FC236}">
                <a16:creationId xmlns:a16="http://schemas.microsoft.com/office/drawing/2014/main" id="{7CB7DD06-762E-49FF-BBEA-92C1AF5F9B6F}"/>
              </a:ext>
            </a:extLst>
          </p:cNvPr>
          <p:cNvSpPr/>
          <p:nvPr/>
        </p:nvSpPr>
        <p:spPr>
          <a:xfrm>
            <a:off x="4879371" y="3908378"/>
            <a:ext cx="118800" cy="117987"/>
          </a:xfrm>
          <a:prstGeom prst="rect">
            <a:avLst/>
          </a:prstGeom>
          <a:solidFill>
            <a:srgbClr val="088899"/>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1">
            <a:extLst>
              <a:ext uri="{FF2B5EF4-FFF2-40B4-BE49-F238E27FC236}">
                <a16:creationId xmlns:a16="http://schemas.microsoft.com/office/drawing/2014/main" id="{6F3E441B-61D9-4507-9F87-8C9C5E122990}"/>
              </a:ext>
            </a:extLst>
          </p:cNvPr>
          <p:cNvSpPr txBox="1"/>
          <p:nvPr/>
        </p:nvSpPr>
        <p:spPr>
          <a:xfrm>
            <a:off x="1994532" y="4122170"/>
            <a:ext cx="471948" cy="2458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investment plans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78440E97-D6C5-45FC-83C6-E6DB1F3A4C3C}"/>
              </a:ext>
            </a:extLst>
          </p:cNvPr>
          <p:cNvSpPr/>
          <p:nvPr/>
        </p:nvSpPr>
        <p:spPr>
          <a:xfrm>
            <a:off x="1902143" y="4186080"/>
            <a:ext cx="118800" cy="117987"/>
          </a:xfrm>
          <a:prstGeom prst="rect">
            <a:avLst/>
          </a:prstGeom>
          <a:solidFill>
            <a:srgbClr val="B61A1D"/>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1">
            <a:extLst>
              <a:ext uri="{FF2B5EF4-FFF2-40B4-BE49-F238E27FC236}">
                <a16:creationId xmlns:a16="http://schemas.microsoft.com/office/drawing/2014/main" id="{70D2909A-6491-45E2-B8BD-2F4C9C0715EA}"/>
              </a:ext>
            </a:extLst>
          </p:cNvPr>
          <p:cNvSpPr txBox="1"/>
          <p:nvPr/>
        </p:nvSpPr>
        <p:spPr>
          <a:xfrm>
            <a:off x="1994532" y="3844468"/>
            <a:ext cx="471948" cy="2458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0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prices of goods and services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7E60F82D-BE14-4B80-B903-EE9991EA1CBC}"/>
              </a:ext>
            </a:extLst>
          </p:cNvPr>
          <p:cNvSpPr/>
          <p:nvPr/>
        </p:nvSpPr>
        <p:spPr>
          <a:xfrm>
            <a:off x="4879371" y="4186080"/>
            <a:ext cx="118800" cy="117987"/>
          </a:xfrm>
          <a:prstGeom prst="rect">
            <a:avLst/>
          </a:prstGeom>
          <a:solidFill>
            <a:srgbClr val="979195"/>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1">
            <a:extLst>
              <a:ext uri="{FF2B5EF4-FFF2-40B4-BE49-F238E27FC236}">
                <a16:creationId xmlns:a16="http://schemas.microsoft.com/office/drawing/2014/main" id="{2A6B1473-2766-43AD-82E7-CB278B443F74}"/>
              </a:ext>
            </a:extLst>
          </p:cNvPr>
          <p:cNvSpPr txBox="1"/>
          <p:nvPr/>
        </p:nvSpPr>
        <p:spPr>
          <a:xfrm>
            <a:off x="5026523" y="4141455"/>
            <a:ext cx="471948" cy="2072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0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staff employed</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a:extLst>
              <a:ext uri="{FF2B5EF4-FFF2-40B4-BE49-F238E27FC236}">
                <a16:creationId xmlns:a16="http://schemas.microsoft.com/office/drawing/2014/main" id="{0C629A94-84E5-48F6-B14C-1625059AD059}"/>
              </a:ext>
            </a:extLst>
          </p:cNvPr>
          <p:cNvSpPr/>
          <p:nvPr/>
        </p:nvSpPr>
        <p:spPr>
          <a:xfrm>
            <a:off x="1902143" y="3908378"/>
            <a:ext cx="118800" cy="117987"/>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57513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Most SMEs have not seen any impact on sales so far but more expect sales will be affected</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484950"/>
            <a:ext cx="8826500" cy="230832"/>
          </a:xfrm>
          <a:prstGeom prst="rect">
            <a:avLst/>
          </a:prstGeom>
          <a:noFill/>
          <a:ln w="9525">
            <a:noFill/>
            <a:miter lim="800000"/>
            <a:headEnd/>
            <a:tailEnd/>
          </a:ln>
        </p:spPr>
        <p:txBody>
          <a:bodyPr wrap="square">
            <a:spAutoFit/>
          </a:bodyPr>
          <a:lstStyle/>
          <a:p>
            <a:r>
              <a:rPr lang="en-GB" sz="900" dirty="0"/>
              <a:t>Base = all SMEs (n=2,000 in 2018, Production n= 310, Construction n = 328, Distribution n=450, Business services n=598, Other services n=314). Question C11 (multi code, 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Impact of leaving EU on sales by sector</a:t>
            </a:r>
          </a:p>
          <a:p>
            <a:pPr marL="0" indent="0">
              <a:buNone/>
            </a:pPr>
            <a:endParaRPr lang="en-GB" sz="1400" dirty="0"/>
          </a:p>
        </p:txBody>
      </p:sp>
      <p:graphicFrame>
        <p:nvGraphicFramePr>
          <p:cNvPr id="6" name="Object 2">
            <a:extLst>
              <a:ext uri="{FF2B5EF4-FFF2-40B4-BE49-F238E27FC236}">
                <a16:creationId xmlns:a16="http://schemas.microsoft.com/office/drawing/2014/main" id="{70E60B77-C735-4152-A7CE-171F2E689D3B}"/>
              </a:ext>
            </a:extLst>
          </p:cNvPr>
          <p:cNvGraphicFramePr>
            <a:graphicFrameLocks/>
          </p:cNvGraphicFramePr>
          <p:nvPr>
            <p:extLst>
              <p:ext uri="{D42A27DB-BD31-4B8C-83A1-F6EECF244321}">
                <p14:modId xmlns:p14="http://schemas.microsoft.com/office/powerpoint/2010/main" val="890957557"/>
              </p:ext>
            </p:extLst>
          </p:nvPr>
        </p:nvGraphicFramePr>
        <p:xfrm>
          <a:off x="1272209" y="1162878"/>
          <a:ext cx="7008627" cy="289365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41FD44F4-BCE3-41CD-89B6-4EBC29CDA7AA}"/>
              </a:ext>
            </a:extLst>
          </p:cNvPr>
          <p:cNvSpPr/>
          <p:nvPr/>
        </p:nvSpPr>
        <p:spPr>
          <a:xfrm>
            <a:off x="181401" y="3873343"/>
            <a:ext cx="147499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Total yes has/will affect sales:	</a:t>
            </a:r>
          </a:p>
        </p:txBody>
      </p:sp>
      <p:sp>
        <p:nvSpPr>
          <p:cNvPr id="9" name="Rectangle 8">
            <a:extLst>
              <a:ext uri="{FF2B5EF4-FFF2-40B4-BE49-F238E27FC236}">
                <a16:creationId xmlns:a16="http://schemas.microsoft.com/office/drawing/2014/main" id="{D2BADA4E-F0C6-46B1-BE47-E082BD1F07C1}"/>
              </a:ext>
            </a:extLst>
          </p:cNvPr>
          <p:cNvSpPr/>
          <p:nvPr/>
        </p:nvSpPr>
        <p:spPr>
          <a:xfrm>
            <a:off x="1343263" y="3920072"/>
            <a:ext cx="918510" cy="307777"/>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32%</a:t>
            </a:r>
          </a:p>
        </p:txBody>
      </p:sp>
      <p:sp>
        <p:nvSpPr>
          <p:cNvPr id="10" name="Rectangle 9">
            <a:extLst>
              <a:ext uri="{FF2B5EF4-FFF2-40B4-BE49-F238E27FC236}">
                <a16:creationId xmlns:a16="http://schemas.microsoft.com/office/drawing/2014/main" id="{C59AB01A-9D2F-4411-9C16-8C8D4045CC89}"/>
              </a:ext>
            </a:extLst>
          </p:cNvPr>
          <p:cNvSpPr/>
          <p:nvPr/>
        </p:nvSpPr>
        <p:spPr>
          <a:xfrm>
            <a:off x="2725405" y="3920072"/>
            <a:ext cx="743546" cy="307777"/>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28%</a:t>
            </a:r>
          </a:p>
        </p:txBody>
      </p:sp>
      <p:sp>
        <p:nvSpPr>
          <p:cNvPr id="11" name="Rectangle 10">
            <a:extLst>
              <a:ext uri="{FF2B5EF4-FFF2-40B4-BE49-F238E27FC236}">
                <a16:creationId xmlns:a16="http://schemas.microsoft.com/office/drawing/2014/main" id="{FB7C88A8-7A84-4584-9C13-8D76D6040FD5}"/>
              </a:ext>
            </a:extLst>
          </p:cNvPr>
          <p:cNvSpPr/>
          <p:nvPr/>
        </p:nvSpPr>
        <p:spPr>
          <a:xfrm>
            <a:off x="3785998" y="3920072"/>
            <a:ext cx="606256" cy="307777"/>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30%</a:t>
            </a:r>
          </a:p>
        </p:txBody>
      </p:sp>
      <p:sp>
        <p:nvSpPr>
          <p:cNvPr id="12" name="Rectangle 11">
            <a:extLst>
              <a:ext uri="{FF2B5EF4-FFF2-40B4-BE49-F238E27FC236}">
                <a16:creationId xmlns:a16="http://schemas.microsoft.com/office/drawing/2014/main" id="{834F762C-DD56-4ACC-9BDD-77A3FD290563}"/>
              </a:ext>
            </a:extLst>
          </p:cNvPr>
          <p:cNvSpPr/>
          <p:nvPr/>
        </p:nvSpPr>
        <p:spPr>
          <a:xfrm>
            <a:off x="5064739" y="3920072"/>
            <a:ext cx="646331" cy="307777"/>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35%	</a:t>
            </a:r>
          </a:p>
        </p:txBody>
      </p:sp>
      <p:sp>
        <p:nvSpPr>
          <p:cNvPr id="13" name="Rectangle 12">
            <a:extLst>
              <a:ext uri="{FF2B5EF4-FFF2-40B4-BE49-F238E27FC236}">
                <a16:creationId xmlns:a16="http://schemas.microsoft.com/office/drawing/2014/main" id="{82BBB50E-0482-4E6E-B552-215F977E3933}"/>
              </a:ext>
            </a:extLst>
          </p:cNvPr>
          <p:cNvSpPr/>
          <p:nvPr/>
        </p:nvSpPr>
        <p:spPr>
          <a:xfrm>
            <a:off x="6176686" y="3920072"/>
            <a:ext cx="606256" cy="307777"/>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37%</a:t>
            </a:r>
          </a:p>
        </p:txBody>
      </p:sp>
      <p:sp>
        <p:nvSpPr>
          <p:cNvPr id="14" name="Rectangle 13">
            <a:extLst>
              <a:ext uri="{FF2B5EF4-FFF2-40B4-BE49-F238E27FC236}">
                <a16:creationId xmlns:a16="http://schemas.microsoft.com/office/drawing/2014/main" id="{8F16F139-6501-4F1F-9AEA-B8DB2EB3B643}"/>
              </a:ext>
            </a:extLst>
          </p:cNvPr>
          <p:cNvSpPr/>
          <p:nvPr/>
        </p:nvSpPr>
        <p:spPr>
          <a:xfrm>
            <a:off x="7282084" y="3920072"/>
            <a:ext cx="606256" cy="307777"/>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27%</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Arrow: Right 15">
            <a:extLst>
              <a:ext uri="{FF2B5EF4-FFF2-40B4-BE49-F238E27FC236}">
                <a16:creationId xmlns:a16="http://schemas.microsoft.com/office/drawing/2014/main" id="{B4A52626-6587-4227-952F-A5405105AD14}"/>
              </a:ext>
            </a:extLst>
          </p:cNvPr>
          <p:cNvSpPr/>
          <p:nvPr/>
        </p:nvSpPr>
        <p:spPr>
          <a:xfrm rot="16200000">
            <a:off x="2053958" y="162554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F36B7EAD-12DE-47BA-8C3B-4524FAC3C3E1}"/>
              </a:ext>
            </a:extLst>
          </p:cNvPr>
          <p:cNvSpPr/>
          <p:nvPr/>
        </p:nvSpPr>
        <p:spPr>
          <a:xfrm rot="16200000">
            <a:off x="4349618" y="1635489"/>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Arrow: Right 17">
            <a:extLst>
              <a:ext uri="{FF2B5EF4-FFF2-40B4-BE49-F238E27FC236}">
                <a16:creationId xmlns:a16="http://schemas.microsoft.com/office/drawing/2014/main" id="{F50B7C90-8DB1-4D78-9442-73C02AD71E53}"/>
              </a:ext>
            </a:extLst>
          </p:cNvPr>
          <p:cNvSpPr/>
          <p:nvPr/>
        </p:nvSpPr>
        <p:spPr>
          <a:xfrm rot="16200000">
            <a:off x="6684754" y="1524957"/>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63A94460-5EE6-4DA4-B6A3-4246BFA50157}"/>
              </a:ext>
            </a:extLst>
          </p:cNvPr>
          <p:cNvSpPr/>
          <p:nvPr/>
        </p:nvSpPr>
        <p:spPr>
          <a:xfrm rot="16200000">
            <a:off x="7809838" y="173315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851FCE8B-9B2E-4EFE-AD2D-85F96A50C4B7}"/>
              </a:ext>
            </a:extLst>
          </p:cNvPr>
          <p:cNvSpPr/>
          <p:nvPr/>
        </p:nvSpPr>
        <p:spPr>
          <a:xfrm rot="16200000">
            <a:off x="2017413" y="400122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Arrow: Right 20">
            <a:extLst>
              <a:ext uri="{FF2B5EF4-FFF2-40B4-BE49-F238E27FC236}">
                <a16:creationId xmlns:a16="http://schemas.microsoft.com/office/drawing/2014/main" id="{42527614-CC38-4FB1-8624-1F778384EC61}"/>
              </a:ext>
            </a:extLst>
          </p:cNvPr>
          <p:cNvSpPr/>
          <p:nvPr/>
        </p:nvSpPr>
        <p:spPr>
          <a:xfrm rot="16200000">
            <a:off x="4301947" y="400122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43483498-A6F8-4900-9A0A-F0A2ED957948}"/>
              </a:ext>
            </a:extLst>
          </p:cNvPr>
          <p:cNvSpPr/>
          <p:nvPr/>
        </p:nvSpPr>
        <p:spPr>
          <a:xfrm rot="16200000">
            <a:off x="6684753" y="400122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Arrow: Right 22">
            <a:extLst>
              <a:ext uri="{FF2B5EF4-FFF2-40B4-BE49-F238E27FC236}">
                <a16:creationId xmlns:a16="http://schemas.microsoft.com/office/drawing/2014/main" id="{5D86CE59-8624-40BF-A20F-953F326BB7B4}"/>
              </a:ext>
            </a:extLst>
          </p:cNvPr>
          <p:cNvSpPr/>
          <p:nvPr/>
        </p:nvSpPr>
        <p:spPr>
          <a:xfrm rot="16200000">
            <a:off x="7798033" y="400122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CE18475F-D593-4680-B22C-CE51FBF27730}"/>
              </a:ext>
            </a:extLst>
          </p:cNvPr>
          <p:cNvSpPr/>
          <p:nvPr/>
        </p:nvSpPr>
        <p:spPr>
          <a:xfrm>
            <a:off x="4529093" y="1189969"/>
            <a:ext cx="108000" cy="108000"/>
          </a:xfrm>
          <a:prstGeom prst="rect">
            <a:avLst/>
          </a:prstGeom>
          <a:solidFill>
            <a:srgbClr val="B61A1D"/>
          </a:solidFill>
          <a:ln>
            <a:solidFill>
              <a:srgbClr val="B61A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F7304D5C-6CDA-4F1C-BE4B-F3AC560412C1}"/>
              </a:ext>
            </a:extLst>
          </p:cNvPr>
          <p:cNvSpPr/>
          <p:nvPr/>
        </p:nvSpPr>
        <p:spPr>
          <a:xfrm>
            <a:off x="1654104" y="1189969"/>
            <a:ext cx="108000" cy="108000"/>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1E169D0-C0EB-4067-8BF7-082B24E7B9A2}"/>
              </a:ext>
            </a:extLst>
          </p:cNvPr>
          <p:cNvSpPr txBox="1"/>
          <p:nvPr/>
        </p:nvSpPr>
        <p:spPr>
          <a:xfrm>
            <a:off x="1809774" y="1120859"/>
            <a:ext cx="2827319" cy="246221"/>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 Yes - already affected sales</a:t>
            </a:r>
          </a:p>
        </p:txBody>
      </p:sp>
      <p:sp>
        <p:nvSpPr>
          <p:cNvPr id="25" name="TextBox 24">
            <a:extLst>
              <a:ext uri="{FF2B5EF4-FFF2-40B4-BE49-F238E27FC236}">
                <a16:creationId xmlns:a16="http://schemas.microsoft.com/office/drawing/2014/main" id="{27EA06DD-EA4F-4A98-A67B-301EB6D3B73F}"/>
              </a:ext>
            </a:extLst>
          </p:cNvPr>
          <p:cNvSpPr txBox="1"/>
          <p:nvPr/>
        </p:nvSpPr>
        <p:spPr>
          <a:xfrm>
            <a:off x="4684763" y="1120859"/>
            <a:ext cx="3958041" cy="246221"/>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 Yes - will affect sales in next 12 months</a:t>
            </a:r>
          </a:p>
        </p:txBody>
      </p:sp>
    </p:spTree>
    <p:extLst>
      <p:ext uri="{BB962C8B-B14F-4D97-AF65-F5344CB8AC3E}">
        <p14:creationId xmlns:p14="http://schemas.microsoft.com/office/powerpoint/2010/main" val="13198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Sector">
            <a:extLst>
              <a:ext uri="{FF2B5EF4-FFF2-40B4-BE49-F238E27FC236}">
                <a16:creationId xmlns:a16="http://schemas.microsoft.com/office/drawing/2014/main" id="{BF21DE58-9DE6-4772-8383-B79E49108C89}"/>
              </a:ext>
            </a:extLst>
          </p:cNvPr>
          <p:cNvGraphicFramePr>
            <a:graphicFrameLocks/>
          </p:cNvGraphicFramePr>
          <p:nvPr>
            <p:extLst>
              <p:ext uri="{D42A27DB-BD31-4B8C-83A1-F6EECF244321}">
                <p14:modId xmlns:p14="http://schemas.microsoft.com/office/powerpoint/2010/main" val="156873705"/>
              </p:ext>
            </p:extLst>
          </p:nvPr>
        </p:nvGraphicFramePr>
        <p:xfrm>
          <a:off x="606584" y="1304981"/>
          <a:ext cx="8403949" cy="2925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Size">
            <a:extLst>
              <a:ext uri="{FF2B5EF4-FFF2-40B4-BE49-F238E27FC236}">
                <a16:creationId xmlns:a16="http://schemas.microsoft.com/office/drawing/2014/main" id="{E8B13F0E-56B6-44BC-843C-8548CAD39936}"/>
              </a:ext>
            </a:extLst>
          </p:cNvPr>
          <p:cNvGraphicFramePr>
            <a:graphicFrameLocks/>
          </p:cNvGraphicFramePr>
          <p:nvPr>
            <p:extLst>
              <p:ext uri="{D42A27DB-BD31-4B8C-83A1-F6EECF244321}">
                <p14:modId xmlns:p14="http://schemas.microsoft.com/office/powerpoint/2010/main" val="3401725558"/>
              </p:ext>
            </p:extLst>
          </p:nvPr>
        </p:nvGraphicFramePr>
        <p:xfrm>
          <a:off x="386254" y="1321077"/>
          <a:ext cx="8403949" cy="3263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All"/>
          <p:cNvGraphicFramePr>
            <a:graphicFrameLocks/>
          </p:cNvGraphicFramePr>
          <p:nvPr>
            <p:extLst>
              <p:ext uri="{D42A27DB-BD31-4B8C-83A1-F6EECF244321}">
                <p14:modId xmlns:p14="http://schemas.microsoft.com/office/powerpoint/2010/main" val="482633747"/>
              </p:ext>
            </p:extLst>
          </p:nvPr>
        </p:nvGraphicFramePr>
        <p:xfrm>
          <a:off x="120533" y="1254700"/>
          <a:ext cx="8403949" cy="331094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a:spLocks noGrp="1"/>
          </p:cNvSpPr>
          <p:nvPr>
            <p:ph type="title"/>
          </p:nvPr>
        </p:nvSpPr>
        <p:spPr>
          <a:xfrm>
            <a:off x="254000" y="15729"/>
            <a:ext cx="8699499" cy="514350"/>
          </a:xfrm>
        </p:spPr>
        <p:txBody>
          <a:bodyPr/>
          <a:lstStyle/>
          <a:p>
            <a:r>
              <a:rPr lang="en-GB" sz="1600" dirty="0"/>
              <a:t>Among SMEs expecting a change to sales,</a:t>
            </a:r>
            <a:r>
              <a:rPr lang="en-GB" sz="1600" dirty="0">
                <a:solidFill>
                  <a:schemeClr val="tx1"/>
                </a:solidFill>
              </a:rPr>
              <a:t> more expect a fall in sales in the next 12 months than in 2017</a:t>
            </a:r>
          </a:p>
        </p:txBody>
      </p:sp>
      <p:sp>
        <p:nvSpPr>
          <p:cNvPr id="2" name="Rectangle 1"/>
          <p:cNvSpPr/>
          <p:nvPr/>
        </p:nvSpPr>
        <p:spPr>
          <a:xfrm>
            <a:off x="501926" y="719859"/>
            <a:ext cx="8403949" cy="307777"/>
          </a:xfrm>
          <a:prstGeom prst="rect">
            <a:avLst/>
          </a:prstGeom>
        </p:spPr>
        <p:txBody>
          <a:bodyPr wrap="square">
            <a:spAutoFit/>
          </a:bodyPr>
          <a:lstStyle/>
          <a:p>
            <a:pPr lvl="0" algn="ctr">
              <a:spcBef>
                <a:spcPct val="0"/>
              </a:spcBef>
              <a:defRPr/>
            </a:pPr>
            <a:r>
              <a:rPr lang="en-GB" sz="1400" dirty="0">
                <a:solidFill>
                  <a:srgbClr val="212952"/>
                </a:solidFill>
                <a:latin typeface="Verdana"/>
                <a:cs typeface="Verdana"/>
              </a:rPr>
              <a:t>Impact of leaving EU on sales by size (employees) and sector </a:t>
            </a:r>
          </a:p>
        </p:txBody>
      </p:sp>
      <p:sp>
        <p:nvSpPr>
          <p:cNvPr id="10" name="TextBox 6"/>
          <p:cNvSpPr txBox="1">
            <a:spLocks noChangeArrowheads="1"/>
          </p:cNvSpPr>
          <p:nvPr/>
        </p:nvSpPr>
        <p:spPr bwMode="auto">
          <a:xfrm>
            <a:off x="114300" y="4399253"/>
            <a:ext cx="8839200" cy="369332"/>
          </a:xfrm>
          <a:prstGeom prst="rect">
            <a:avLst/>
          </a:prstGeom>
          <a:noFill/>
          <a:ln w="9525">
            <a:noFill/>
            <a:miter lim="800000"/>
            <a:headEnd/>
            <a:tailEnd/>
          </a:ln>
        </p:spPr>
        <p:txBody>
          <a:bodyPr wrap="square">
            <a:spAutoFit/>
          </a:bodyPr>
          <a:lstStyle/>
          <a:p>
            <a:pPr lvl="0">
              <a:defRPr/>
            </a:pPr>
            <a:r>
              <a:rPr lang="en-GB" sz="900" dirty="0">
                <a:solidFill>
                  <a:srgbClr val="212952"/>
                </a:solidFill>
                <a:latin typeface="Calibri"/>
              </a:rPr>
              <a:t>Base = </a:t>
            </a:r>
            <a:r>
              <a:rPr lang="en-GB" sz="900" dirty="0">
                <a:solidFill>
                  <a:srgbClr val="212952"/>
                </a:solidFill>
              </a:rPr>
              <a:t> all who already had or expect to have changes to sales (n=638 in 2018, Micro n=225, Small n=96, Medium n=59, No employees n=258, Employees n=380, Production n=101, Construction n= 105, Distribution n=158, Business services n=203, Other services n=71)</a:t>
            </a:r>
            <a:r>
              <a:rPr lang="en-GB" sz="900" dirty="0">
                <a:solidFill>
                  <a:srgbClr val="212952"/>
                </a:solidFill>
                <a:latin typeface="Calibri"/>
              </a:rPr>
              <a:t> Question C12 (single code, prompted). A</a:t>
            </a:r>
            <a:r>
              <a:rPr lang="en-GB" sz="900" dirty="0">
                <a:solidFill>
                  <a:srgbClr val="212952"/>
                </a:solidFill>
              </a:rPr>
              <a:t>ll SMEs (n=2000 In 2018).</a:t>
            </a:r>
            <a:endParaRPr lang="en-US" sz="1400" dirty="0">
              <a:solidFill>
                <a:srgbClr val="212952"/>
              </a:solidFill>
              <a:latin typeface="Calibri"/>
            </a:endParaRPr>
          </a:p>
        </p:txBody>
      </p:sp>
      <p:sp>
        <p:nvSpPr>
          <p:cNvPr id="11" name="Arrow: Right 10">
            <a:extLst>
              <a:ext uri="{FF2B5EF4-FFF2-40B4-BE49-F238E27FC236}">
                <a16:creationId xmlns:a16="http://schemas.microsoft.com/office/drawing/2014/main" id="{3C20A3EC-B793-4E55-B7EB-175975C92A4E}"/>
              </a:ext>
            </a:extLst>
          </p:cNvPr>
          <p:cNvSpPr/>
          <p:nvPr/>
        </p:nvSpPr>
        <p:spPr>
          <a:xfrm rot="5400000">
            <a:off x="702943" y="3093668"/>
            <a:ext cx="152400" cy="145473"/>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2" name="Arrow: Right 11">
            <a:extLst>
              <a:ext uri="{FF2B5EF4-FFF2-40B4-BE49-F238E27FC236}">
                <a16:creationId xmlns:a16="http://schemas.microsoft.com/office/drawing/2014/main" id="{EF3D153D-384B-4731-A330-65FEEB4018B1}"/>
              </a:ext>
            </a:extLst>
          </p:cNvPr>
          <p:cNvSpPr/>
          <p:nvPr/>
        </p:nvSpPr>
        <p:spPr>
          <a:xfrm rot="16200000">
            <a:off x="447709" y="2029040"/>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19DF2599-F2E4-40C8-9196-76230945D292}"/>
              </a:ext>
            </a:extLst>
          </p:cNvPr>
          <p:cNvGrpSpPr/>
          <p:nvPr/>
        </p:nvGrpSpPr>
        <p:grpSpPr>
          <a:xfrm>
            <a:off x="1957486" y="1047562"/>
            <a:ext cx="5343211" cy="285605"/>
            <a:chOff x="1957486" y="1250762"/>
            <a:chExt cx="5343211" cy="285605"/>
          </a:xfrm>
        </p:grpSpPr>
        <p:sp>
          <p:nvSpPr>
            <p:cNvPr id="18" name="Rectangle 17">
              <a:extLst>
                <a:ext uri="{FF2B5EF4-FFF2-40B4-BE49-F238E27FC236}">
                  <a16:creationId xmlns:a16="http://schemas.microsoft.com/office/drawing/2014/main" id="{04F0E2B5-C5FA-4EE4-ABA0-0A0A2131B583}"/>
                </a:ext>
              </a:extLst>
            </p:cNvPr>
            <p:cNvSpPr/>
            <p:nvPr/>
          </p:nvSpPr>
          <p:spPr>
            <a:xfrm>
              <a:off x="5139212" y="1334164"/>
              <a:ext cx="118800" cy="118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
              <a:extLst>
                <a:ext uri="{FF2B5EF4-FFF2-40B4-BE49-F238E27FC236}">
                  <a16:creationId xmlns:a16="http://schemas.microsoft.com/office/drawing/2014/main" id="{75D7A165-6F82-4EFF-958F-29E8D5F40A4D}"/>
                </a:ext>
              </a:extLst>
            </p:cNvPr>
            <p:cNvSpPr txBox="1"/>
            <p:nvPr/>
          </p:nvSpPr>
          <p:spPr>
            <a:xfrm>
              <a:off x="5257789" y="1250762"/>
              <a:ext cx="2042908" cy="257369"/>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Don’t know/Refused</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TextBox 1">
              <a:extLst>
                <a:ext uri="{FF2B5EF4-FFF2-40B4-BE49-F238E27FC236}">
                  <a16:creationId xmlns:a16="http://schemas.microsoft.com/office/drawing/2014/main" id="{A42F65D1-35E2-41E4-B882-80FA3C496AD3}"/>
                </a:ext>
              </a:extLst>
            </p:cNvPr>
            <p:cNvSpPr txBox="1"/>
            <p:nvPr/>
          </p:nvSpPr>
          <p:spPr>
            <a:xfrm>
              <a:off x="3710893" y="1250762"/>
              <a:ext cx="1497210" cy="28560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Increase sales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808CA642-C9F3-471B-B11E-4394AF3A5C52}"/>
                </a:ext>
              </a:extLst>
            </p:cNvPr>
            <p:cNvSpPr/>
            <p:nvPr/>
          </p:nvSpPr>
          <p:spPr>
            <a:xfrm>
              <a:off x="3592093" y="1334164"/>
              <a:ext cx="118800" cy="118800"/>
            </a:xfrm>
            <a:prstGeom prst="rect">
              <a:avLst/>
            </a:prstGeom>
            <a:solidFill>
              <a:srgbClr val="D41217"/>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1">
              <a:extLst>
                <a:ext uri="{FF2B5EF4-FFF2-40B4-BE49-F238E27FC236}">
                  <a16:creationId xmlns:a16="http://schemas.microsoft.com/office/drawing/2014/main" id="{C7706779-BF7F-4C38-957D-134AAED0993C}"/>
                </a:ext>
              </a:extLst>
            </p:cNvPr>
            <p:cNvSpPr txBox="1"/>
            <p:nvPr/>
          </p:nvSpPr>
          <p:spPr>
            <a:xfrm>
              <a:off x="2077254" y="1250762"/>
              <a:ext cx="1685732" cy="28560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Decrease sales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0AE5F6B4-3490-4216-8234-F64F894E37E5}"/>
                </a:ext>
              </a:extLst>
            </p:cNvPr>
            <p:cNvSpPr/>
            <p:nvPr/>
          </p:nvSpPr>
          <p:spPr>
            <a:xfrm>
              <a:off x="1957486" y="1334164"/>
              <a:ext cx="118800" cy="118800"/>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Arrow: Right 13">
            <a:extLst>
              <a:ext uri="{FF2B5EF4-FFF2-40B4-BE49-F238E27FC236}">
                <a16:creationId xmlns:a16="http://schemas.microsoft.com/office/drawing/2014/main" id="{22D677AF-0612-415F-8F75-849AED6A5D57}"/>
              </a:ext>
            </a:extLst>
          </p:cNvPr>
          <p:cNvSpPr/>
          <p:nvPr/>
        </p:nvSpPr>
        <p:spPr>
          <a:xfrm rot="16200000">
            <a:off x="3769999" y="206291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Arrow: Right 14">
            <a:extLst>
              <a:ext uri="{FF2B5EF4-FFF2-40B4-BE49-F238E27FC236}">
                <a16:creationId xmlns:a16="http://schemas.microsoft.com/office/drawing/2014/main" id="{498318B7-A6D4-428D-9740-C693684A9676}"/>
              </a:ext>
            </a:extLst>
          </p:cNvPr>
          <p:cNvSpPr/>
          <p:nvPr/>
        </p:nvSpPr>
        <p:spPr>
          <a:xfrm rot="5400000">
            <a:off x="4013095" y="3131051"/>
            <a:ext cx="152400" cy="145473"/>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6" name="Arrow: Right 15">
            <a:extLst>
              <a:ext uri="{FF2B5EF4-FFF2-40B4-BE49-F238E27FC236}">
                <a16:creationId xmlns:a16="http://schemas.microsoft.com/office/drawing/2014/main" id="{EE598A3D-A63D-4220-B4DE-DA4FDCA4042E}"/>
              </a:ext>
            </a:extLst>
          </p:cNvPr>
          <p:cNvSpPr/>
          <p:nvPr/>
        </p:nvSpPr>
        <p:spPr>
          <a:xfrm rot="5400000">
            <a:off x="6498034" y="3160045"/>
            <a:ext cx="152400" cy="145473"/>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7" name="Arrow: Right 16">
            <a:extLst>
              <a:ext uri="{FF2B5EF4-FFF2-40B4-BE49-F238E27FC236}">
                <a16:creationId xmlns:a16="http://schemas.microsoft.com/office/drawing/2014/main" id="{99EC4E71-CEF1-45BB-A507-F50828A59205}"/>
              </a:ext>
            </a:extLst>
          </p:cNvPr>
          <p:cNvSpPr/>
          <p:nvPr/>
        </p:nvSpPr>
        <p:spPr>
          <a:xfrm rot="16200000">
            <a:off x="6275781" y="208607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31A3C068-6837-481B-8EB2-C3B700B1F607}"/>
              </a:ext>
            </a:extLst>
          </p:cNvPr>
          <p:cNvCxnSpPr/>
          <p:nvPr/>
        </p:nvCxnSpPr>
        <p:spPr>
          <a:xfrm>
            <a:off x="120533" y="3469768"/>
            <a:ext cx="882927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3" name="Table 2">
            <a:extLst>
              <a:ext uri="{FF2B5EF4-FFF2-40B4-BE49-F238E27FC236}">
                <a16:creationId xmlns:a16="http://schemas.microsoft.com/office/drawing/2014/main" id="{E37A6ECB-9DEA-4224-8F5A-CDBF924B3A3D}"/>
              </a:ext>
            </a:extLst>
          </p:cNvPr>
          <p:cNvGraphicFramePr>
            <a:graphicFrameLocks noGrp="1"/>
          </p:cNvGraphicFramePr>
          <p:nvPr>
            <p:extLst>
              <p:ext uri="{D42A27DB-BD31-4B8C-83A1-F6EECF244321}">
                <p14:modId xmlns:p14="http://schemas.microsoft.com/office/powerpoint/2010/main" val="1414520779"/>
              </p:ext>
            </p:extLst>
          </p:nvPr>
        </p:nvGraphicFramePr>
        <p:xfrm>
          <a:off x="1207773" y="3533268"/>
          <a:ext cx="3780000" cy="904683"/>
        </p:xfrm>
        <a:graphic>
          <a:graphicData uri="http://schemas.openxmlformats.org/drawingml/2006/table">
            <a:tbl>
              <a:tblPr/>
              <a:tblGrid>
                <a:gridCol w="756000">
                  <a:extLst>
                    <a:ext uri="{9D8B030D-6E8A-4147-A177-3AD203B41FA5}">
                      <a16:colId xmlns:a16="http://schemas.microsoft.com/office/drawing/2014/main" val="3755531648"/>
                    </a:ext>
                  </a:extLst>
                </a:gridCol>
                <a:gridCol w="756000">
                  <a:extLst>
                    <a:ext uri="{9D8B030D-6E8A-4147-A177-3AD203B41FA5}">
                      <a16:colId xmlns:a16="http://schemas.microsoft.com/office/drawing/2014/main" val="1743688448"/>
                    </a:ext>
                  </a:extLst>
                </a:gridCol>
                <a:gridCol w="756000">
                  <a:extLst>
                    <a:ext uri="{9D8B030D-6E8A-4147-A177-3AD203B41FA5}">
                      <a16:colId xmlns:a16="http://schemas.microsoft.com/office/drawing/2014/main" val="3723578611"/>
                    </a:ext>
                  </a:extLst>
                </a:gridCol>
                <a:gridCol w="756000">
                  <a:extLst>
                    <a:ext uri="{9D8B030D-6E8A-4147-A177-3AD203B41FA5}">
                      <a16:colId xmlns:a16="http://schemas.microsoft.com/office/drawing/2014/main" val="2603214900"/>
                    </a:ext>
                  </a:extLst>
                </a:gridCol>
                <a:gridCol w="756000">
                  <a:extLst>
                    <a:ext uri="{9D8B030D-6E8A-4147-A177-3AD203B41FA5}">
                      <a16:colId xmlns:a16="http://schemas.microsoft.com/office/drawing/2014/main" val="1899495603"/>
                    </a:ext>
                  </a:extLst>
                </a:gridCol>
              </a:tblGrid>
              <a:tr h="904683">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Micro</a:t>
                      </a:r>
                    </a:p>
                  </a:txBody>
                  <a:tcPr vert="vert27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Small</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Medium</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No </a:t>
                      </a:r>
                      <a:b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b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employees</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Employees</a:t>
                      </a:r>
                    </a:p>
                  </a:txBody>
                  <a:tcPr vert="vert27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684874"/>
                  </a:ext>
                </a:extLst>
              </a:tr>
            </a:tbl>
          </a:graphicData>
        </a:graphic>
      </p:graphicFrame>
      <p:graphicFrame>
        <p:nvGraphicFramePr>
          <p:cNvPr id="26" name="Table 25">
            <a:extLst>
              <a:ext uri="{FF2B5EF4-FFF2-40B4-BE49-F238E27FC236}">
                <a16:creationId xmlns:a16="http://schemas.microsoft.com/office/drawing/2014/main" id="{0154FF4B-BD63-4D0D-8129-3BE93D167BE1}"/>
              </a:ext>
            </a:extLst>
          </p:cNvPr>
          <p:cNvGraphicFramePr>
            <a:graphicFrameLocks noGrp="1"/>
          </p:cNvGraphicFramePr>
          <p:nvPr>
            <p:extLst>
              <p:ext uri="{D42A27DB-BD31-4B8C-83A1-F6EECF244321}">
                <p14:modId xmlns:p14="http://schemas.microsoft.com/office/powerpoint/2010/main" val="4130941142"/>
              </p:ext>
            </p:extLst>
          </p:nvPr>
        </p:nvGraphicFramePr>
        <p:xfrm>
          <a:off x="5208103" y="3533268"/>
          <a:ext cx="3780000" cy="904683"/>
        </p:xfrm>
        <a:graphic>
          <a:graphicData uri="http://schemas.openxmlformats.org/drawingml/2006/table">
            <a:tbl>
              <a:tblPr/>
              <a:tblGrid>
                <a:gridCol w="756000">
                  <a:extLst>
                    <a:ext uri="{9D8B030D-6E8A-4147-A177-3AD203B41FA5}">
                      <a16:colId xmlns:a16="http://schemas.microsoft.com/office/drawing/2014/main" val="3755531648"/>
                    </a:ext>
                  </a:extLst>
                </a:gridCol>
                <a:gridCol w="756000">
                  <a:extLst>
                    <a:ext uri="{9D8B030D-6E8A-4147-A177-3AD203B41FA5}">
                      <a16:colId xmlns:a16="http://schemas.microsoft.com/office/drawing/2014/main" val="1743688448"/>
                    </a:ext>
                  </a:extLst>
                </a:gridCol>
                <a:gridCol w="756000">
                  <a:extLst>
                    <a:ext uri="{9D8B030D-6E8A-4147-A177-3AD203B41FA5}">
                      <a16:colId xmlns:a16="http://schemas.microsoft.com/office/drawing/2014/main" val="3723578611"/>
                    </a:ext>
                  </a:extLst>
                </a:gridCol>
                <a:gridCol w="756000">
                  <a:extLst>
                    <a:ext uri="{9D8B030D-6E8A-4147-A177-3AD203B41FA5}">
                      <a16:colId xmlns:a16="http://schemas.microsoft.com/office/drawing/2014/main" val="2603214900"/>
                    </a:ext>
                  </a:extLst>
                </a:gridCol>
                <a:gridCol w="756000">
                  <a:extLst>
                    <a:ext uri="{9D8B030D-6E8A-4147-A177-3AD203B41FA5}">
                      <a16:colId xmlns:a16="http://schemas.microsoft.com/office/drawing/2014/main" val="1899495603"/>
                    </a:ext>
                  </a:extLst>
                </a:gridCol>
              </a:tblGrid>
              <a:tr h="904683">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Production</a:t>
                      </a:r>
                    </a:p>
                  </a:txBody>
                  <a:tcPr vert="vert27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Construction</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Distribution</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Business </a:t>
                      </a:r>
                      <a:b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b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Services</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Other</a:t>
                      </a:r>
                      <a:b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b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 services</a:t>
                      </a:r>
                    </a:p>
                  </a:txBody>
                  <a:tcPr vert="vert27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684874"/>
                  </a:ext>
                </a:extLst>
              </a:tr>
            </a:tbl>
          </a:graphicData>
        </a:graphic>
      </p:graphicFrame>
      <p:graphicFrame>
        <p:nvGraphicFramePr>
          <p:cNvPr id="27" name="Table 26">
            <a:extLst>
              <a:ext uri="{FF2B5EF4-FFF2-40B4-BE49-F238E27FC236}">
                <a16:creationId xmlns:a16="http://schemas.microsoft.com/office/drawing/2014/main" id="{D1977C6D-CA2C-466E-A76A-47E3FAA54006}"/>
              </a:ext>
            </a:extLst>
          </p:cNvPr>
          <p:cNvGraphicFramePr>
            <a:graphicFrameLocks noGrp="1"/>
          </p:cNvGraphicFramePr>
          <p:nvPr>
            <p:extLst>
              <p:ext uri="{D42A27DB-BD31-4B8C-83A1-F6EECF244321}">
                <p14:modId xmlns:p14="http://schemas.microsoft.com/office/powerpoint/2010/main" val="244799375"/>
              </p:ext>
            </p:extLst>
          </p:nvPr>
        </p:nvGraphicFramePr>
        <p:xfrm>
          <a:off x="165924" y="3533268"/>
          <a:ext cx="742538" cy="904683"/>
        </p:xfrm>
        <a:graphic>
          <a:graphicData uri="http://schemas.openxmlformats.org/drawingml/2006/table">
            <a:tbl>
              <a:tblPr/>
              <a:tblGrid>
                <a:gridCol w="742538">
                  <a:extLst>
                    <a:ext uri="{9D8B030D-6E8A-4147-A177-3AD203B41FA5}">
                      <a16:colId xmlns:a16="http://schemas.microsoft.com/office/drawing/2014/main" val="3755531648"/>
                    </a:ext>
                  </a:extLst>
                </a:gridCol>
              </a:tblGrid>
              <a:tr h="904683">
                <a:tc>
                  <a:txBody>
                    <a:bodyPr/>
                    <a:lstStyle/>
                    <a:p>
                      <a:pPr algn="r"/>
                      <a:r>
                        <a:rPr lang="en-GB" sz="1000" dirty="0">
                          <a:solidFill>
                            <a:srgbClr val="080808"/>
                          </a:solidFill>
                          <a:latin typeface="Verdana" panose="020B0604030504040204" pitchFamily="34" charset="0"/>
                          <a:ea typeface="Verdana" panose="020B0604030504040204" pitchFamily="34" charset="0"/>
                          <a:cs typeface="Verdana" panose="020B0604030504040204" pitchFamily="34" charset="0"/>
                        </a:rPr>
                        <a:t>All</a:t>
                      </a:r>
                    </a:p>
                  </a:txBody>
                  <a:tcPr vert="vert27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19684874"/>
                  </a:ext>
                </a:extLst>
              </a:tr>
            </a:tbl>
          </a:graphicData>
        </a:graphic>
      </p:graphicFrame>
      <p:cxnSp>
        <p:nvCxnSpPr>
          <p:cNvPr id="28" name="Straight Connector 27" hidden="1">
            <a:extLst>
              <a:ext uri="{FF2B5EF4-FFF2-40B4-BE49-F238E27FC236}">
                <a16:creationId xmlns:a16="http://schemas.microsoft.com/office/drawing/2014/main" id="{7AEE101B-50CE-42EE-B56E-A5E2ABB2AE5D}"/>
              </a:ext>
            </a:extLst>
          </p:cNvPr>
          <p:cNvCxnSpPr/>
          <p:nvPr/>
        </p:nvCxnSpPr>
        <p:spPr>
          <a:xfrm>
            <a:off x="76605" y="1549621"/>
            <a:ext cx="882927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8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0">
            <a:extLst>
              <a:ext uri="{FF2B5EF4-FFF2-40B4-BE49-F238E27FC236}">
                <a16:creationId xmlns:a16="http://schemas.microsoft.com/office/drawing/2014/main" id="{8A53DFED-8A82-4266-A20D-6044363C9956}"/>
              </a:ext>
            </a:extLst>
          </p:cNvPr>
          <p:cNvGraphicFramePr>
            <a:graphicFrameLocks/>
          </p:cNvGraphicFramePr>
          <p:nvPr>
            <p:extLst>
              <p:ext uri="{D42A27DB-BD31-4B8C-83A1-F6EECF244321}">
                <p14:modId xmlns:p14="http://schemas.microsoft.com/office/powerpoint/2010/main" val="3967338590"/>
              </p:ext>
            </p:extLst>
          </p:nvPr>
        </p:nvGraphicFramePr>
        <p:xfrm>
          <a:off x="254039" y="755650"/>
          <a:ext cx="3358981" cy="312316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199" y="-2"/>
            <a:ext cx="8797925" cy="514350"/>
          </a:xfrm>
        </p:spPr>
        <p:txBody>
          <a:bodyPr/>
          <a:lstStyle/>
          <a:p>
            <a:r>
              <a:rPr lang="en-GB" sz="1600" dirty="0"/>
              <a:t>Employers more likely to report scaling back investment in 2018</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66249"/>
            <a:ext cx="8797924" cy="369332"/>
          </a:xfrm>
          <a:prstGeom prst="rect">
            <a:avLst/>
          </a:prstGeom>
          <a:noFill/>
          <a:ln w="9525">
            <a:noFill/>
            <a:miter lim="800000"/>
            <a:headEnd/>
            <a:tailEnd/>
          </a:ln>
        </p:spPr>
        <p:txBody>
          <a:bodyPr wrap="square">
            <a:spAutoFit/>
          </a:bodyPr>
          <a:lstStyle/>
          <a:p>
            <a:r>
              <a:rPr lang="en-GB" sz="900" dirty="0"/>
              <a:t>Base = All employers who have already made or plan to make changes to investment (n=122 in 2018) Question C9 (single code, prompted). All employers who have already made or plan to make changes to staff employed (n=164 in 2018) Question C10 (multi code, prompted)</a:t>
            </a:r>
            <a:endParaRPr lang="en-US" sz="12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39775"/>
            <a:ext cx="8686800" cy="3594101"/>
          </a:xfrm>
        </p:spPr>
        <p:txBody>
          <a:bodyPr/>
          <a:lstStyle/>
          <a:p>
            <a:pPr marL="0" indent="0">
              <a:buNone/>
            </a:pPr>
            <a:r>
              <a:rPr lang="en-GB" sz="1400" dirty="0"/>
              <a:t>Changes to investment and staff as a result of leaving the EU – employers only</a:t>
            </a:r>
          </a:p>
        </p:txBody>
      </p:sp>
      <p:graphicFrame>
        <p:nvGraphicFramePr>
          <p:cNvPr id="11" name="Object 2">
            <a:extLst>
              <a:ext uri="{FF2B5EF4-FFF2-40B4-BE49-F238E27FC236}">
                <a16:creationId xmlns:a16="http://schemas.microsoft.com/office/drawing/2014/main" id="{C1F575D3-8980-4E3E-98D1-4AD7875A4DE7}"/>
              </a:ext>
            </a:extLst>
          </p:cNvPr>
          <p:cNvGraphicFramePr>
            <a:graphicFrameLocks/>
          </p:cNvGraphicFramePr>
          <p:nvPr>
            <p:extLst>
              <p:ext uri="{D42A27DB-BD31-4B8C-83A1-F6EECF244321}">
                <p14:modId xmlns:p14="http://schemas.microsoft.com/office/powerpoint/2010/main" val="833524489"/>
              </p:ext>
            </p:extLst>
          </p:nvPr>
        </p:nvGraphicFramePr>
        <p:xfrm>
          <a:off x="3438564" y="1457326"/>
          <a:ext cx="5705436" cy="289242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DD241053-3B58-403B-A1F4-CE1362CE1BA4}"/>
              </a:ext>
            </a:extLst>
          </p:cNvPr>
          <p:cNvSpPr/>
          <p:nvPr/>
        </p:nvSpPr>
        <p:spPr>
          <a:xfrm>
            <a:off x="5337367" y="1026906"/>
            <a:ext cx="2910778"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Changes to staff</a:t>
            </a:r>
          </a:p>
        </p:txBody>
      </p:sp>
      <p:sp>
        <p:nvSpPr>
          <p:cNvPr id="14" name="Rectangle 13">
            <a:extLst>
              <a:ext uri="{FF2B5EF4-FFF2-40B4-BE49-F238E27FC236}">
                <a16:creationId xmlns:a16="http://schemas.microsoft.com/office/drawing/2014/main" id="{E8B25D0A-BCEB-4BFD-82B7-0B0624ADF9C2}"/>
              </a:ext>
            </a:extLst>
          </p:cNvPr>
          <p:cNvSpPr/>
          <p:nvPr/>
        </p:nvSpPr>
        <p:spPr>
          <a:xfrm>
            <a:off x="398546" y="1026906"/>
            <a:ext cx="347702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Changes to investment</a:t>
            </a:r>
          </a:p>
        </p:txBody>
      </p:sp>
      <p:sp>
        <p:nvSpPr>
          <p:cNvPr id="16" name="Rectangle 15">
            <a:extLst>
              <a:ext uri="{FF2B5EF4-FFF2-40B4-BE49-F238E27FC236}">
                <a16:creationId xmlns:a16="http://schemas.microsoft.com/office/drawing/2014/main" id="{971896C1-13A1-472F-A4EF-532C846636EC}"/>
              </a:ext>
            </a:extLst>
          </p:cNvPr>
          <p:cNvSpPr/>
          <p:nvPr/>
        </p:nvSpPr>
        <p:spPr>
          <a:xfrm>
            <a:off x="2479525" y="1270020"/>
            <a:ext cx="1133495"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l">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A greater amount</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id="{6046A33D-95BD-4CD8-A627-63B37B04FC83}"/>
              </a:ext>
            </a:extLst>
          </p:cNvPr>
          <p:cNvSpPr/>
          <p:nvPr/>
        </p:nvSpPr>
        <p:spPr>
          <a:xfrm>
            <a:off x="360435" y="2789807"/>
            <a:ext cx="990578"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l">
              <a:defRPr/>
            </a:pPr>
            <a:r>
              <a:rPr lang="en-GB" sz="1200" dirty="0">
                <a:solidFill>
                  <a:srgbClr val="212952"/>
                </a:solidFill>
                <a:latin typeface="Verdana" panose="020B0604030504040204" pitchFamily="34" charset="0"/>
                <a:ea typeface="Verdana" panose="020B0604030504040204" pitchFamily="34" charset="0"/>
                <a:cs typeface="Verdana" panose="020B0604030504040204" pitchFamily="34" charset="0"/>
              </a:rPr>
              <a:t>A smaller amount</a:t>
            </a:r>
            <a:endParaRPr kumimoji="0" lang="en-GB" sz="1200" b="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Rectangle: Rounded Corners 11">
            <a:extLst>
              <a:ext uri="{FF2B5EF4-FFF2-40B4-BE49-F238E27FC236}">
                <a16:creationId xmlns:a16="http://schemas.microsoft.com/office/drawing/2014/main" id="{B4D118EB-2311-4B74-A182-E8BE637814BA}"/>
              </a:ext>
            </a:extLst>
          </p:cNvPr>
          <p:cNvSpPr/>
          <p:nvPr/>
        </p:nvSpPr>
        <p:spPr>
          <a:xfrm>
            <a:off x="317837" y="3475706"/>
            <a:ext cx="3006090" cy="773388"/>
          </a:xfrm>
          <a:prstGeom prst="roundRect">
            <a:avLst>
              <a:gd name="adj" fmla="val 8889"/>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23</a:t>
            </a: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said a greater amount and </a:t>
            </a: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54</a:t>
            </a: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 smaller amount in 2017</a:t>
            </a:r>
          </a:p>
        </p:txBody>
      </p:sp>
    </p:spTree>
    <p:extLst>
      <p:ext uri="{BB962C8B-B14F-4D97-AF65-F5344CB8AC3E}">
        <p14:creationId xmlns:p14="http://schemas.microsoft.com/office/powerpoint/2010/main" val="180836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7">
            <a:extLst>
              <a:ext uri="{FF2B5EF4-FFF2-40B4-BE49-F238E27FC236}">
                <a16:creationId xmlns:a16="http://schemas.microsoft.com/office/drawing/2014/main" id="{428CE281-D231-481F-97DD-A11BD6A097C6}"/>
              </a:ext>
            </a:extLst>
          </p:cNvPr>
          <p:cNvGraphicFramePr>
            <a:graphicFrameLocks/>
          </p:cNvGraphicFramePr>
          <p:nvPr>
            <p:extLst>
              <p:ext uri="{D42A27DB-BD31-4B8C-83A1-F6EECF244321}">
                <p14:modId xmlns:p14="http://schemas.microsoft.com/office/powerpoint/2010/main" val="2798017483"/>
              </p:ext>
            </p:extLst>
          </p:nvPr>
        </p:nvGraphicFramePr>
        <p:xfrm>
          <a:off x="254001" y="1119666"/>
          <a:ext cx="7289800" cy="316642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200" y="-2"/>
            <a:ext cx="8940800" cy="514350"/>
          </a:xfrm>
        </p:spPr>
        <p:txBody>
          <a:bodyPr/>
          <a:lstStyle/>
          <a:p>
            <a:r>
              <a:rPr lang="en-GB" sz="1600" dirty="0"/>
              <a:t>There is a rise in the share of those expecting a decrease in sales of over 20%</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Impact of leaving EU on sales</a:t>
            </a:r>
          </a:p>
        </p:txBody>
      </p:sp>
      <p:sp>
        <p:nvSpPr>
          <p:cNvPr id="10" name="TextBox 6">
            <a:extLst>
              <a:ext uri="{FF2B5EF4-FFF2-40B4-BE49-F238E27FC236}">
                <a16:creationId xmlns:a16="http://schemas.microsoft.com/office/drawing/2014/main" id="{9A64C558-3B25-4173-BC3F-DF7FB2F80D93}"/>
              </a:ext>
            </a:extLst>
          </p:cNvPr>
          <p:cNvSpPr txBox="1">
            <a:spLocks noChangeArrowheads="1"/>
          </p:cNvSpPr>
          <p:nvPr/>
        </p:nvSpPr>
        <p:spPr bwMode="auto">
          <a:xfrm>
            <a:off x="203200" y="4403937"/>
            <a:ext cx="8826500" cy="338554"/>
          </a:xfrm>
          <a:prstGeom prst="rect">
            <a:avLst/>
          </a:prstGeom>
          <a:noFill/>
          <a:ln w="9525">
            <a:noFill/>
            <a:miter lim="800000"/>
            <a:headEnd/>
            <a:tailEnd/>
          </a:ln>
        </p:spPr>
        <p:txBody>
          <a:bodyPr wrap="square">
            <a:spAutoFit/>
          </a:bodyPr>
          <a:lstStyle/>
          <a:p>
            <a:pPr lvl="0">
              <a:defRPr/>
            </a:pPr>
            <a:r>
              <a:rPr lang="en-GB" sz="800" dirty="0">
                <a:solidFill>
                  <a:srgbClr val="212952"/>
                </a:solidFill>
              </a:rPr>
              <a:t>Base = all SMEs that have or expect changes to sales as a result of leaving EU (n=638 In 2018, n=558 In 2017;  Production n=101 in 2018, n=100 in 2017; Construction n= 105 in 2018, n= 51 in 2017; Distribution n=158 in 2018, n=159 in 2017; Business services n=203 in 2018, n=196 in 2017; Other services n=71 in 2018, n=49 in 2017). Question C12 (single code, prompted).</a:t>
            </a:r>
            <a:endParaRPr lang="en-US" sz="1100" dirty="0">
              <a:solidFill>
                <a:srgbClr val="212952"/>
              </a:solidFill>
            </a:endParaRPr>
          </a:p>
        </p:txBody>
      </p:sp>
      <p:sp>
        <p:nvSpPr>
          <p:cNvPr id="21" name="Arrow: Right 20">
            <a:extLst>
              <a:ext uri="{FF2B5EF4-FFF2-40B4-BE49-F238E27FC236}">
                <a16:creationId xmlns:a16="http://schemas.microsoft.com/office/drawing/2014/main" id="{58FAA3A3-0C53-4866-9B28-ABBF6DAA6F0E}"/>
              </a:ext>
            </a:extLst>
          </p:cNvPr>
          <p:cNvSpPr/>
          <p:nvPr/>
        </p:nvSpPr>
        <p:spPr>
          <a:xfrm rot="5400000">
            <a:off x="2315484" y="1249338"/>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22" name="Arrow: Right 21">
            <a:extLst>
              <a:ext uri="{FF2B5EF4-FFF2-40B4-BE49-F238E27FC236}">
                <a16:creationId xmlns:a16="http://schemas.microsoft.com/office/drawing/2014/main" id="{72258682-E6EB-4E8B-BADF-7A21D5F60A65}"/>
              </a:ext>
            </a:extLst>
          </p:cNvPr>
          <p:cNvSpPr/>
          <p:nvPr/>
        </p:nvSpPr>
        <p:spPr>
          <a:xfrm rot="16200000">
            <a:off x="6282208" y="124933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Arrow: Right 22">
            <a:extLst>
              <a:ext uri="{FF2B5EF4-FFF2-40B4-BE49-F238E27FC236}">
                <a16:creationId xmlns:a16="http://schemas.microsoft.com/office/drawing/2014/main" id="{D724E27C-579D-419D-97EB-C531D94F7412}"/>
              </a:ext>
            </a:extLst>
          </p:cNvPr>
          <p:cNvSpPr/>
          <p:nvPr/>
        </p:nvSpPr>
        <p:spPr>
          <a:xfrm rot="5400000">
            <a:off x="2219848" y="2046706"/>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24" name="Arrow: Right 23">
            <a:extLst>
              <a:ext uri="{FF2B5EF4-FFF2-40B4-BE49-F238E27FC236}">
                <a16:creationId xmlns:a16="http://schemas.microsoft.com/office/drawing/2014/main" id="{75018CCC-D422-49E9-AA7A-E93C72424E77}"/>
              </a:ext>
            </a:extLst>
          </p:cNvPr>
          <p:cNvSpPr/>
          <p:nvPr/>
        </p:nvSpPr>
        <p:spPr>
          <a:xfrm rot="16200000">
            <a:off x="6178010" y="204670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B1774C71-F649-4C21-9C17-BC23A3F13A58}"/>
              </a:ext>
            </a:extLst>
          </p:cNvPr>
          <p:cNvSpPr/>
          <p:nvPr/>
        </p:nvSpPr>
        <p:spPr>
          <a:xfrm>
            <a:off x="7446997" y="723900"/>
            <a:ext cx="1341403" cy="2867026"/>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le 11">
            <a:extLst>
              <a:ext uri="{FF2B5EF4-FFF2-40B4-BE49-F238E27FC236}">
                <a16:creationId xmlns:a16="http://schemas.microsoft.com/office/drawing/2014/main" id="{700FB049-2534-4904-ADCC-1ADAD0B0294E}"/>
              </a:ext>
            </a:extLst>
          </p:cNvPr>
          <p:cNvGraphicFramePr>
            <a:graphicFrameLocks noGrp="1"/>
          </p:cNvGraphicFramePr>
          <p:nvPr>
            <p:extLst>
              <p:ext uri="{D42A27DB-BD31-4B8C-83A1-F6EECF244321}">
                <p14:modId xmlns:p14="http://schemas.microsoft.com/office/powerpoint/2010/main" val="2525391520"/>
              </p:ext>
            </p:extLst>
          </p:nvPr>
        </p:nvGraphicFramePr>
        <p:xfrm>
          <a:off x="7309554" y="1107392"/>
          <a:ext cx="1581150" cy="2427282"/>
        </p:xfrm>
        <a:graphic>
          <a:graphicData uri="http://schemas.openxmlformats.org/drawingml/2006/table">
            <a:tbl>
              <a:tblPr firstRow="1" bandRow="1">
                <a:tableStyleId>{2D5ABB26-0587-4C30-8999-92F81FD0307C}</a:tableStyleId>
              </a:tblPr>
              <a:tblGrid>
                <a:gridCol w="1581150">
                  <a:extLst>
                    <a:ext uri="{9D8B030D-6E8A-4147-A177-3AD203B41FA5}">
                      <a16:colId xmlns:a16="http://schemas.microsoft.com/office/drawing/2014/main" val="1733227599"/>
                    </a:ext>
                  </a:extLst>
                </a:gridCol>
              </a:tblGrid>
              <a:tr h="404547">
                <a:tc>
                  <a:txBody>
                    <a:bodyPr/>
                    <a:lstStyle/>
                    <a:p>
                      <a:pPr algn="ct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16%/8%</a:t>
                      </a:r>
                    </a:p>
                  </a:txBody>
                  <a:tcPr anchor="ctr"/>
                </a:tc>
                <a:extLst>
                  <a:ext uri="{0D108BD9-81ED-4DB2-BD59-A6C34878D82A}">
                    <a16:rowId xmlns:a16="http://schemas.microsoft.com/office/drawing/2014/main" val="2104931254"/>
                  </a:ext>
                </a:extLst>
              </a:tr>
              <a:tr h="404547">
                <a:tc>
                  <a:txBody>
                    <a:bodyPr/>
                    <a:lstStyle/>
                    <a:p>
                      <a:pPr algn="ct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15%/10%</a:t>
                      </a:r>
                    </a:p>
                  </a:txBody>
                  <a:tcPr anchor="ctr"/>
                </a:tc>
                <a:extLst>
                  <a:ext uri="{0D108BD9-81ED-4DB2-BD59-A6C34878D82A}">
                    <a16:rowId xmlns:a16="http://schemas.microsoft.com/office/drawing/2014/main" val="919843186"/>
                  </a:ext>
                </a:extLst>
              </a:tr>
              <a:tr h="404547">
                <a:tc>
                  <a:txBody>
                    <a:bodyPr/>
                    <a:lstStyle/>
                    <a:p>
                      <a:pPr algn="ct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27%/5%</a:t>
                      </a:r>
                    </a:p>
                  </a:txBody>
                  <a:tcPr anchor="ctr"/>
                </a:tc>
                <a:extLst>
                  <a:ext uri="{0D108BD9-81ED-4DB2-BD59-A6C34878D82A}">
                    <a16:rowId xmlns:a16="http://schemas.microsoft.com/office/drawing/2014/main" val="2614671126"/>
                  </a:ext>
                </a:extLst>
              </a:tr>
              <a:tr h="404547">
                <a:tc>
                  <a:txBody>
                    <a:bodyPr/>
                    <a:lstStyle/>
                    <a:p>
                      <a:pPr algn="ct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14%/7%</a:t>
                      </a:r>
                    </a:p>
                  </a:txBody>
                  <a:tcPr anchor="ctr"/>
                </a:tc>
                <a:extLst>
                  <a:ext uri="{0D108BD9-81ED-4DB2-BD59-A6C34878D82A}">
                    <a16:rowId xmlns:a16="http://schemas.microsoft.com/office/drawing/2014/main" val="3802795401"/>
                  </a:ext>
                </a:extLst>
              </a:tr>
              <a:tr h="404547">
                <a:tc>
                  <a:txBody>
                    <a:bodyPr/>
                    <a:lstStyle/>
                    <a:p>
                      <a:pPr algn="ct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13%/12%</a:t>
                      </a:r>
                    </a:p>
                  </a:txBody>
                  <a:tcPr anchor="ctr"/>
                </a:tc>
                <a:extLst>
                  <a:ext uri="{0D108BD9-81ED-4DB2-BD59-A6C34878D82A}">
                    <a16:rowId xmlns:a16="http://schemas.microsoft.com/office/drawing/2014/main" val="1019157094"/>
                  </a:ext>
                </a:extLst>
              </a:tr>
              <a:tr h="404547">
                <a:tc>
                  <a:txBody>
                    <a:bodyPr/>
                    <a:lstStyle/>
                    <a:p>
                      <a:pPr algn="ct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18%/4%</a:t>
                      </a:r>
                    </a:p>
                  </a:txBody>
                  <a:tcPr anchor="ctr"/>
                </a:tc>
                <a:extLst>
                  <a:ext uri="{0D108BD9-81ED-4DB2-BD59-A6C34878D82A}">
                    <a16:rowId xmlns:a16="http://schemas.microsoft.com/office/drawing/2014/main" val="2185174757"/>
                  </a:ext>
                </a:extLst>
              </a:tr>
            </a:tbl>
          </a:graphicData>
        </a:graphic>
      </p:graphicFrame>
      <p:sp>
        <p:nvSpPr>
          <p:cNvPr id="17" name="Arrow: Right 16">
            <a:extLst>
              <a:ext uri="{FF2B5EF4-FFF2-40B4-BE49-F238E27FC236}">
                <a16:creationId xmlns:a16="http://schemas.microsoft.com/office/drawing/2014/main" id="{44641F1B-DE90-47E1-B9EA-56DE9E057432}"/>
              </a:ext>
            </a:extLst>
          </p:cNvPr>
          <p:cNvSpPr/>
          <p:nvPr/>
        </p:nvSpPr>
        <p:spPr>
          <a:xfrm rot="5400000">
            <a:off x="8519030" y="2046707"/>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8" name="Arrow: Right 17">
            <a:extLst>
              <a:ext uri="{FF2B5EF4-FFF2-40B4-BE49-F238E27FC236}">
                <a16:creationId xmlns:a16="http://schemas.microsoft.com/office/drawing/2014/main" id="{1A693505-E1C9-4009-B069-3477E9CFABA0}"/>
              </a:ext>
            </a:extLst>
          </p:cNvPr>
          <p:cNvSpPr/>
          <p:nvPr/>
        </p:nvSpPr>
        <p:spPr>
          <a:xfrm rot="5400000">
            <a:off x="8490455" y="1231461"/>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4" name="TextBox 3">
            <a:extLst>
              <a:ext uri="{FF2B5EF4-FFF2-40B4-BE49-F238E27FC236}">
                <a16:creationId xmlns:a16="http://schemas.microsoft.com/office/drawing/2014/main" id="{8CE121E2-D9F9-4E95-8C10-45BA39AF2250}"/>
              </a:ext>
            </a:extLst>
          </p:cNvPr>
          <p:cNvSpPr txBox="1"/>
          <p:nvPr/>
        </p:nvSpPr>
        <p:spPr>
          <a:xfrm>
            <a:off x="7402841" y="824877"/>
            <a:ext cx="1634469" cy="307777"/>
          </a:xfrm>
          <a:prstGeom prst="rect">
            <a:avLst/>
          </a:prstGeom>
          <a:noFill/>
        </p:spPr>
        <p:txBody>
          <a:bodyPr wrap="square" rtlCol="0">
            <a:spAutoFit/>
          </a:bodyPr>
          <a:lstStyle/>
          <a:p>
            <a:r>
              <a:rPr lang="en-GB" sz="1400" b="1" dirty="0">
                <a:solidFill>
                  <a:schemeClr val="bg1"/>
                </a:solidFill>
              </a:rPr>
              <a:t>Increase 2017/18</a:t>
            </a:r>
          </a:p>
        </p:txBody>
      </p:sp>
      <p:sp>
        <p:nvSpPr>
          <p:cNvPr id="25" name="Rectangle 24">
            <a:extLst>
              <a:ext uri="{FF2B5EF4-FFF2-40B4-BE49-F238E27FC236}">
                <a16:creationId xmlns:a16="http://schemas.microsoft.com/office/drawing/2014/main" id="{4F7FF51D-479B-4942-9FEC-2590A37AC93D}"/>
              </a:ext>
            </a:extLst>
          </p:cNvPr>
          <p:cNvSpPr/>
          <p:nvPr/>
        </p:nvSpPr>
        <p:spPr>
          <a:xfrm>
            <a:off x="7126668" y="3943993"/>
            <a:ext cx="72000" cy="72000"/>
          </a:xfrm>
          <a:prstGeom prst="rect">
            <a:avLst/>
          </a:prstGeom>
          <a:solidFill>
            <a:srgbClr val="33615B"/>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1">
            <a:extLst>
              <a:ext uri="{FF2B5EF4-FFF2-40B4-BE49-F238E27FC236}">
                <a16:creationId xmlns:a16="http://schemas.microsoft.com/office/drawing/2014/main" id="{BDD672DC-38F8-4C47-B8ED-AB77927554A4}"/>
              </a:ext>
            </a:extLst>
          </p:cNvPr>
          <p:cNvSpPr txBox="1"/>
          <p:nvPr/>
        </p:nvSpPr>
        <p:spPr>
          <a:xfrm>
            <a:off x="7197620" y="3860591"/>
            <a:ext cx="2042908" cy="257369"/>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5060B"/>
                </a:solidFill>
                <a:effectLst/>
                <a:uLnTx/>
                <a:uFillTx/>
                <a:latin typeface="Verdana" panose="020B0604030504040204" pitchFamily="34" charset="0"/>
                <a:ea typeface="Verdana" panose="020B0604030504040204" pitchFamily="34" charset="0"/>
                <a:cs typeface="Verdana" panose="020B0604030504040204" pitchFamily="34" charset="0"/>
              </a:rPr>
              <a:t>% Don’t know/Refused</a:t>
            </a:r>
            <a:endParaRPr kumimoji="0" lang="en-US" sz="1000" b="0" i="0" u="none" strike="noStrike" kern="1200" cap="none" spc="0" normalizeH="0" baseline="0" noProof="0" dirty="0">
              <a:ln>
                <a:noFill/>
              </a:ln>
              <a:solidFill>
                <a:srgbClr val="05060B"/>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697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One-third of SMEs think obtaining equity or debt finance will be more difficult</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505607"/>
            <a:ext cx="6012179" cy="230832"/>
          </a:xfrm>
          <a:prstGeom prst="rect">
            <a:avLst/>
          </a:prstGeom>
          <a:noFill/>
          <a:ln w="9525">
            <a:noFill/>
            <a:miter lim="800000"/>
            <a:headEnd/>
            <a:tailEnd/>
          </a:ln>
        </p:spPr>
        <p:txBody>
          <a:bodyPr wrap="square">
            <a:spAutoFit/>
          </a:bodyPr>
          <a:lstStyle/>
          <a:p>
            <a:r>
              <a:rPr lang="en-GB" sz="900" dirty="0"/>
              <a:t>Base = all SMEs (n=2,000 in 2018). Question C14 (single code, 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Impact of leaving EU on obtaining debt and equity</a:t>
            </a:r>
          </a:p>
          <a:p>
            <a:pPr marL="0" indent="0">
              <a:buNone/>
            </a:pPr>
            <a:endParaRPr lang="en-GB" sz="1400" dirty="0"/>
          </a:p>
        </p:txBody>
      </p:sp>
      <p:graphicFrame>
        <p:nvGraphicFramePr>
          <p:cNvPr id="10" name="Content Placeholder 7">
            <a:extLst>
              <a:ext uri="{FF2B5EF4-FFF2-40B4-BE49-F238E27FC236}">
                <a16:creationId xmlns:a16="http://schemas.microsoft.com/office/drawing/2014/main" id="{35F1A247-70F4-4D93-9AD2-625E877E74A9}"/>
              </a:ext>
            </a:extLst>
          </p:cNvPr>
          <p:cNvGraphicFramePr>
            <a:graphicFrameLocks/>
          </p:cNvGraphicFramePr>
          <p:nvPr>
            <p:extLst>
              <p:ext uri="{D42A27DB-BD31-4B8C-83A1-F6EECF244321}">
                <p14:modId xmlns:p14="http://schemas.microsoft.com/office/powerpoint/2010/main" val="456924935"/>
              </p:ext>
            </p:extLst>
          </p:nvPr>
        </p:nvGraphicFramePr>
        <p:xfrm>
          <a:off x="253999" y="1113715"/>
          <a:ext cx="7582090" cy="329270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8641E2F-1917-402D-8D60-88861D44A262}"/>
              </a:ext>
            </a:extLst>
          </p:cNvPr>
          <p:cNvSpPr/>
          <p:nvPr/>
        </p:nvSpPr>
        <p:spPr>
          <a:xfrm>
            <a:off x="7830976" y="735978"/>
            <a:ext cx="1099596" cy="2497442"/>
          </a:xfrm>
          <a:prstGeom prst="rect">
            <a:avLst/>
          </a:prstGeom>
          <a:solidFill>
            <a:srgbClr val="21295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More difficult/ easier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36%/</a:t>
            </a: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34%/</a:t>
            </a: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Arrow: Right 14">
            <a:extLst>
              <a:ext uri="{FF2B5EF4-FFF2-40B4-BE49-F238E27FC236}">
                <a16:creationId xmlns:a16="http://schemas.microsoft.com/office/drawing/2014/main" id="{DDEFC8C0-2DA0-4942-9C48-84A25EDC7990}"/>
              </a:ext>
            </a:extLst>
          </p:cNvPr>
          <p:cNvSpPr/>
          <p:nvPr/>
        </p:nvSpPr>
        <p:spPr>
          <a:xfrm rot="16200000">
            <a:off x="1813562" y="157526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373686AA-B75D-42A4-9E72-1E364B78257A}"/>
              </a:ext>
            </a:extLst>
          </p:cNvPr>
          <p:cNvSpPr/>
          <p:nvPr/>
        </p:nvSpPr>
        <p:spPr>
          <a:xfrm rot="16200000">
            <a:off x="1757361" y="2681459"/>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0CE6437-AEE8-4DAA-AD0D-5FE58169C9F2}"/>
              </a:ext>
            </a:extLst>
          </p:cNvPr>
          <p:cNvSpPr txBox="1"/>
          <p:nvPr/>
        </p:nvSpPr>
        <p:spPr>
          <a:xfrm>
            <a:off x="-72571" y="1258310"/>
            <a:ext cx="1285888" cy="830997"/>
          </a:xfrm>
          <a:prstGeom prst="rect">
            <a:avLst/>
          </a:prstGeom>
          <a:noFill/>
        </p:spPr>
        <p:txBody>
          <a:bodyPr wrap="square" rtlCol="0">
            <a:spAutoFit/>
          </a:bodyPr>
          <a:lstStyle/>
          <a:p>
            <a:pPr algn="r"/>
            <a:r>
              <a:rPr lang="en-GB" sz="1200" dirty="0">
                <a:latin typeface="Verdana" panose="020B0604030504040204" pitchFamily="34" charset="0"/>
                <a:ea typeface="Verdana" panose="020B0604030504040204" pitchFamily="34" charset="0"/>
                <a:cs typeface="Verdana" panose="020B0604030504040204" pitchFamily="34" charset="0"/>
              </a:rPr>
              <a:t>Debt </a:t>
            </a:r>
            <a:br>
              <a:rPr lang="en-GB" sz="1200" dirty="0">
                <a:latin typeface="Verdana" panose="020B0604030504040204" pitchFamily="34" charset="0"/>
                <a:ea typeface="Verdana" panose="020B0604030504040204" pitchFamily="34" charset="0"/>
                <a:cs typeface="Verdana" panose="020B0604030504040204" pitchFamily="34" charset="0"/>
              </a:rPr>
            </a:br>
            <a:r>
              <a:rPr lang="en-GB" sz="1200" dirty="0">
                <a:latin typeface="Verdana" panose="020B0604030504040204" pitchFamily="34" charset="0"/>
                <a:ea typeface="Verdana" panose="020B0604030504040204" pitchFamily="34" charset="0"/>
                <a:cs typeface="Verdana" panose="020B0604030504040204" pitchFamily="34" charset="0"/>
              </a:rPr>
              <a:t>(e.g. overdraft, bank loan)</a:t>
            </a:r>
          </a:p>
        </p:txBody>
      </p:sp>
      <p:sp>
        <p:nvSpPr>
          <p:cNvPr id="12" name="TextBox 11">
            <a:extLst>
              <a:ext uri="{FF2B5EF4-FFF2-40B4-BE49-F238E27FC236}">
                <a16:creationId xmlns:a16="http://schemas.microsoft.com/office/drawing/2014/main" id="{298E11DB-E0E7-46AC-8433-55AE1B671468}"/>
              </a:ext>
            </a:extLst>
          </p:cNvPr>
          <p:cNvSpPr txBox="1"/>
          <p:nvPr/>
        </p:nvSpPr>
        <p:spPr>
          <a:xfrm>
            <a:off x="-151557" y="2664328"/>
            <a:ext cx="1285888" cy="276999"/>
          </a:xfrm>
          <a:prstGeom prst="rect">
            <a:avLst/>
          </a:prstGeom>
          <a:noFill/>
        </p:spPr>
        <p:txBody>
          <a:bodyPr wrap="square" rtlCol="0">
            <a:spAutoFit/>
          </a:bodyPr>
          <a:lstStyle/>
          <a:p>
            <a:pPr algn="r"/>
            <a:r>
              <a:rPr lang="en-GB" sz="1200" dirty="0">
                <a:latin typeface="Verdana" panose="020B0604030504040204" pitchFamily="34" charset="0"/>
                <a:ea typeface="Verdana" panose="020B0604030504040204" pitchFamily="34" charset="0"/>
                <a:cs typeface="Verdana" panose="020B0604030504040204" pitchFamily="34" charset="0"/>
              </a:rPr>
              <a:t>Equity</a:t>
            </a:r>
          </a:p>
        </p:txBody>
      </p:sp>
    </p:spTree>
    <p:extLst>
      <p:ext uri="{BB962C8B-B14F-4D97-AF65-F5344CB8AC3E}">
        <p14:creationId xmlns:p14="http://schemas.microsoft.com/office/powerpoint/2010/main" val="113300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2DF7-3F3C-4745-9959-B46FB96F1EC1}"/>
              </a:ext>
            </a:extLst>
          </p:cNvPr>
          <p:cNvSpPr>
            <a:spLocks noGrp="1"/>
          </p:cNvSpPr>
          <p:nvPr>
            <p:ph type="title"/>
          </p:nvPr>
        </p:nvSpPr>
        <p:spPr/>
        <p:txBody>
          <a:bodyPr/>
          <a:lstStyle/>
          <a:p>
            <a:r>
              <a:rPr lang="en-GB" sz="2400" dirty="0"/>
              <a:t>Contents</a:t>
            </a:r>
          </a:p>
        </p:txBody>
      </p:sp>
      <p:sp>
        <p:nvSpPr>
          <p:cNvPr id="3" name="Content Placeholder 2">
            <a:extLst>
              <a:ext uri="{FF2B5EF4-FFF2-40B4-BE49-F238E27FC236}">
                <a16:creationId xmlns:a16="http://schemas.microsoft.com/office/drawing/2014/main" id="{586D6EA6-17C1-4AF1-931A-A5AF2010A892}"/>
              </a:ext>
            </a:extLst>
          </p:cNvPr>
          <p:cNvSpPr>
            <a:spLocks noGrp="1"/>
          </p:cNvSpPr>
          <p:nvPr>
            <p:ph idx="1"/>
          </p:nvPr>
        </p:nvSpPr>
        <p:spPr/>
        <p:txBody>
          <a:bodyPr/>
          <a:lstStyle/>
          <a:p>
            <a:pPr>
              <a:lnSpc>
                <a:spcPct val="114000"/>
              </a:lnSpc>
            </a:pPr>
            <a:r>
              <a:rPr lang="en-GB" sz="1800" dirty="0"/>
              <a:t>Background – page 3</a:t>
            </a:r>
          </a:p>
          <a:p>
            <a:pPr>
              <a:lnSpc>
                <a:spcPct val="114000"/>
              </a:lnSpc>
            </a:pPr>
            <a:r>
              <a:rPr lang="en-GB" sz="1800" dirty="0"/>
              <a:t>Growth – page 4</a:t>
            </a:r>
          </a:p>
          <a:p>
            <a:pPr>
              <a:lnSpc>
                <a:spcPct val="114000"/>
              </a:lnSpc>
            </a:pPr>
            <a:r>
              <a:rPr lang="en-GB" sz="1800" dirty="0"/>
              <a:t>EU Referendum – page 11</a:t>
            </a:r>
          </a:p>
          <a:p>
            <a:pPr>
              <a:lnSpc>
                <a:spcPct val="114000"/>
              </a:lnSpc>
            </a:pPr>
            <a:r>
              <a:rPr lang="en-GB" sz="1800" dirty="0"/>
              <a:t>Awareness of Different Types of Finance – page 21</a:t>
            </a:r>
          </a:p>
          <a:p>
            <a:pPr>
              <a:lnSpc>
                <a:spcPct val="114000"/>
              </a:lnSpc>
            </a:pPr>
            <a:r>
              <a:rPr lang="en-GB" sz="1800" dirty="0"/>
              <a:t>Finance Usage and Application – page 25</a:t>
            </a:r>
          </a:p>
          <a:p>
            <a:pPr>
              <a:lnSpc>
                <a:spcPct val="114000"/>
              </a:lnSpc>
            </a:pPr>
            <a:r>
              <a:rPr lang="en-GB" sz="1800" dirty="0"/>
              <a:t>Perceptions of Raising Finance and Future Use – page 51</a:t>
            </a:r>
          </a:p>
          <a:p>
            <a:pPr>
              <a:lnSpc>
                <a:spcPct val="114000"/>
              </a:lnSpc>
            </a:pPr>
            <a:r>
              <a:rPr lang="en-GB" sz="1800" dirty="0"/>
              <a:t>Equity Finance – page 57</a:t>
            </a:r>
          </a:p>
          <a:p>
            <a:pPr>
              <a:lnSpc>
                <a:spcPct val="114000"/>
              </a:lnSpc>
            </a:pPr>
            <a:r>
              <a:rPr lang="en-GB" sz="1800" dirty="0"/>
              <a:t>Invoices and Late Payment – page 62</a:t>
            </a:r>
          </a:p>
          <a:p>
            <a:pPr>
              <a:lnSpc>
                <a:spcPct val="114000"/>
              </a:lnSpc>
            </a:pPr>
            <a:r>
              <a:rPr lang="en-GB" sz="1800" dirty="0"/>
              <a:t>Summing Up – page 68</a:t>
            </a:r>
          </a:p>
          <a:p>
            <a:pPr marL="0" indent="0">
              <a:lnSpc>
                <a:spcPct val="114000"/>
              </a:lnSpc>
              <a:buNone/>
            </a:pPr>
            <a:endParaRPr lang="en-GB" sz="1800" dirty="0"/>
          </a:p>
          <a:p>
            <a:pPr>
              <a:lnSpc>
                <a:spcPct val="114000"/>
              </a:lnSpc>
            </a:pPr>
            <a:endParaRPr lang="en-GB" sz="1800" dirty="0"/>
          </a:p>
          <a:p>
            <a:pPr>
              <a:lnSpc>
                <a:spcPct val="114000"/>
              </a:lnSpc>
            </a:pPr>
            <a:endParaRPr lang="en-GB" sz="1800" dirty="0"/>
          </a:p>
          <a:p>
            <a:pPr>
              <a:lnSpc>
                <a:spcPct val="114000"/>
              </a:lnSpc>
            </a:pPr>
            <a:endParaRPr lang="en-GB" sz="1800" dirty="0"/>
          </a:p>
          <a:p>
            <a:pPr>
              <a:lnSpc>
                <a:spcPct val="114000"/>
              </a:lnSpc>
            </a:pPr>
            <a:endParaRPr lang="en-GB" sz="1800" dirty="0"/>
          </a:p>
          <a:p>
            <a:pPr>
              <a:lnSpc>
                <a:spcPct val="114000"/>
              </a:lnSpc>
            </a:pPr>
            <a:endParaRPr lang="en-GB" dirty="0"/>
          </a:p>
        </p:txBody>
      </p:sp>
    </p:spTree>
    <p:extLst>
      <p:ext uri="{BB962C8B-B14F-4D97-AF65-F5344CB8AC3E}">
        <p14:creationId xmlns:p14="http://schemas.microsoft.com/office/powerpoint/2010/main" val="255290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125379" y="25398"/>
            <a:ext cx="9018622" cy="514350"/>
          </a:xfrm>
        </p:spPr>
        <p:txBody>
          <a:bodyPr/>
          <a:lstStyle/>
          <a:p>
            <a:r>
              <a:rPr lang="en-GB" sz="1600" dirty="0">
                <a:solidFill>
                  <a:schemeClr val="tx1"/>
                </a:solidFill>
              </a:rPr>
              <a:t>Among SMEs expecting a change to exports, there is rise in the share of those expecting a decrease in exports, with a sharp increase of ‘don’t knows’</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Impact of leaving EU on exports</a:t>
            </a:r>
          </a:p>
        </p:txBody>
      </p:sp>
      <p:sp>
        <p:nvSpPr>
          <p:cNvPr id="10" name="TextBox 6">
            <a:extLst>
              <a:ext uri="{FF2B5EF4-FFF2-40B4-BE49-F238E27FC236}">
                <a16:creationId xmlns:a16="http://schemas.microsoft.com/office/drawing/2014/main" id="{9A64C558-3B25-4173-BC3F-DF7FB2F80D93}"/>
              </a:ext>
            </a:extLst>
          </p:cNvPr>
          <p:cNvSpPr txBox="1">
            <a:spLocks noChangeArrowheads="1"/>
          </p:cNvSpPr>
          <p:nvPr/>
        </p:nvSpPr>
        <p:spPr bwMode="auto">
          <a:xfrm>
            <a:off x="203200" y="4505411"/>
            <a:ext cx="8826500" cy="230832"/>
          </a:xfrm>
          <a:prstGeom prst="rect">
            <a:avLst/>
          </a:prstGeom>
          <a:noFill/>
          <a:ln w="9525">
            <a:noFill/>
            <a:miter lim="800000"/>
            <a:headEnd/>
            <a:tailEnd/>
          </a:ln>
        </p:spPr>
        <p:txBody>
          <a:bodyPr wrap="square">
            <a:spAutoFit/>
          </a:bodyPr>
          <a:lstStyle/>
          <a:p>
            <a:pPr lvl="0">
              <a:defRPr/>
            </a:pPr>
            <a:r>
              <a:rPr lang="en-GB" sz="900" dirty="0">
                <a:solidFill>
                  <a:srgbClr val="212952"/>
                </a:solidFill>
              </a:rPr>
              <a:t>Base = all SMEs who have already made or plan to make changes to exports as a result of leaving EU (n=124 in 2018). Question C13 (single code, prompted).</a:t>
            </a:r>
            <a:endParaRPr lang="en-US" sz="900" dirty="0">
              <a:solidFill>
                <a:srgbClr val="212952"/>
              </a:solidFill>
            </a:endParaRPr>
          </a:p>
        </p:txBody>
      </p:sp>
      <p:sp>
        <p:nvSpPr>
          <p:cNvPr id="25" name="Rectangle 24">
            <a:extLst>
              <a:ext uri="{FF2B5EF4-FFF2-40B4-BE49-F238E27FC236}">
                <a16:creationId xmlns:a16="http://schemas.microsoft.com/office/drawing/2014/main" id="{C2F9105A-3BD9-4AF4-A899-B60572F59BA6}"/>
              </a:ext>
            </a:extLst>
          </p:cNvPr>
          <p:cNvSpPr/>
          <p:nvPr/>
        </p:nvSpPr>
        <p:spPr>
          <a:xfrm>
            <a:off x="7223760" y="1875455"/>
            <a:ext cx="1666240" cy="607622"/>
          </a:xfrm>
          <a:prstGeom prst="rect">
            <a:avLst/>
          </a:prstGeom>
          <a:solidFill>
            <a:srgbClr val="212952"/>
          </a:solidFill>
          <a:ln>
            <a:solidFill>
              <a:srgbClr val="21295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atin typeface="Verdana" panose="020B0604030504040204" pitchFamily="34" charset="0"/>
                <a:ea typeface="Verdana" panose="020B0604030504040204" pitchFamily="34" charset="0"/>
                <a:cs typeface="Verdana" panose="020B0604030504040204" pitchFamily="34" charset="0"/>
              </a:rPr>
              <a:t>61% / 11%</a:t>
            </a:r>
          </a:p>
        </p:txBody>
      </p:sp>
      <p:graphicFrame>
        <p:nvGraphicFramePr>
          <p:cNvPr id="26" name="Content Placeholder 7">
            <a:extLst>
              <a:ext uri="{FF2B5EF4-FFF2-40B4-BE49-F238E27FC236}">
                <a16:creationId xmlns:a16="http://schemas.microsoft.com/office/drawing/2014/main" id="{E93C1857-A8C6-4384-B444-4C821C069CFA}"/>
              </a:ext>
            </a:extLst>
          </p:cNvPr>
          <p:cNvGraphicFramePr>
            <a:graphicFrameLocks/>
          </p:cNvGraphicFramePr>
          <p:nvPr>
            <p:extLst>
              <p:ext uri="{D42A27DB-BD31-4B8C-83A1-F6EECF244321}">
                <p14:modId xmlns:p14="http://schemas.microsoft.com/office/powerpoint/2010/main" val="1806920976"/>
              </p:ext>
            </p:extLst>
          </p:nvPr>
        </p:nvGraphicFramePr>
        <p:xfrm>
          <a:off x="254000" y="1433696"/>
          <a:ext cx="6969760" cy="269083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F4852C1-05FE-480F-8B8E-96052EF0DD6C}"/>
              </a:ext>
            </a:extLst>
          </p:cNvPr>
          <p:cNvSpPr txBox="1"/>
          <p:nvPr/>
        </p:nvSpPr>
        <p:spPr>
          <a:xfrm>
            <a:off x="7077075" y="1484869"/>
            <a:ext cx="2105025"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cs typeface="Verdana" panose="020B0604030504040204" pitchFamily="34" charset="0"/>
              </a:rPr>
              <a:t>Decrease / increase</a:t>
            </a:r>
          </a:p>
        </p:txBody>
      </p:sp>
      <p:sp>
        <p:nvSpPr>
          <p:cNvPr id="27" name="Arrow: Right 26">
            <a:extLst>
              <a:ext uri="{FF2B5EF4-FFF2-40B4-BE49-F238E27FC236}">
                <a16:creationId xmlns:a16="http://schemas.microsoft.com/office/drawing/2014/main" id="{BC3A811E-467B-403C-9BA4-FA843DD10F3C}"/>
              </a:ext>
            </a:extLst>
          </p:cNvPr>
          <p:cNvSpPr/>
          <p:nvPr/>
        </p:nvSpPr>
        <p:spPr>
          <a:xfrm rot="5400000">
            <a:off x="5001779" y="2111895"/>
            <a:ext cx="152400" cy="145473"/>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28" name="Arrow: Right 27">
            <a:extLst>
              <a:ext uri="{FF2B5EF4-FFF2-40B4-BE49-F238E27FC236}">
                <a16:creationId xmlns:a16="http://schemas.microsoft.com/office/drawing/2014/main" id="{6A8335A5-03DF-4CA9-94F3-CC6597359224}"/>
              </a:ext>
            </a:extLst>
          </p:cNvPr>
          <p:cNvSpPr/>
          <p:nvPr/>
        </p:nvSpPr>
        <p:spPr>
          <a:xfrm rot="16200000">
            <a:off x="6340552" y="209639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0CE48C51-4290-458A-8243-5741ADC714C2}"/>
              </a:ext>
            </a:extLst>
          </p:cNvPr>
          <p:cNvSpPr/>
          <p:nvPr/>
        </p:nvSpPr>
        <p:spPr>
          <a:xfrm rot="5400000">
            <a:off x="8567092" y="2111896"/>
            <a:ext cx="152400" cy="145473"/>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Tree>
    <p:extLst>
      <p:ext uri="{BB962C8B-B14F-4D97-AF65-F5344CB8AC3E}">
        <p14:creationId xmlns:p14="http://schemas.microsoft.com/office/powerpoint/2010/main" val="120641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1200329"/>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Awareness of Different Types of Finance</a:t>
            </a:r>
          </a:p>
        </p:txBody>
      </p:sp>
    </p:spTree>
    <p:extLst>
      <p:ext uri="{BB962C8B-B14F-4D97-AF65-F5344CB8AC3E}">
        <p14:creationId xmlns:p14="http://schemas.microsoft.com/office/powerpoint/2010/main" val="3311918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6BBD81-C074-4817-B8FF-014702B1383D}"/>
              </a:ext>
            </a:extLst>
          </p:cNvPr>
          <p:cNvSpPr>
            <a:spLocks noGrp="1"/>
          </p:cNvSpPr>
          <p:nvPr>
            <p:ph type="subTitle" idx="1"/>
          </p:nvPr>
        </p:nvSpPr>
        <p:spPr/>
        <p:txBody>
          <a:bodyPr/>
          <a:lstStyle/>
          <a:p>
            <a:pPr marL="0" indent="0">
              <a:buNone/>
            </a:pPr>
            <a:r>
              <a:rPr lang="en-GB" sz="1400" dirty="0"/>
              <a:t>Awareness of forms of external finance 2016-2018</a:t>
            </a:r>
          </a:p>
          <a:p>
            <a:endParaRPr lang="en-GB" dirty="0"/>
          </a:p>
        </p:txBody>
      </p:sp>
      <p:sp>
        <p:nvSpPr>
          <p:cNvPr id="3" name="Title 2">
            <a:extLst>
              <a:ext uri="{FF2B5EF4-FFF2-40B4-BE49-F238E27FC236}">
                <a16:creationId xmlns:a16="http://schemas.microsoft.com/office/drawing/2014/main" id="{4F493FC6-BC9D-4971-9DD3-F922E6C6825B}"/>
              </a:ext>
            </a:extLst>
          </p:cNvPr>
          <p:cNvSpPr>
            <a:spLocks noGrp="1"/>
          </p:cNvSpPr>
          <p:nvPr>
            <p:ph type="title"/>
          </p:nvPr>
        </p:nvSpPr>
        <p:spPr>
          <a:xfrm>
            <a:off x="203200" y="25398"/>
            <a:ext cx="8686800" cy="514350"/>
          </a:xfrm>
        </p:spPr>
        <p:txBody>
          <a:bodyPr/>
          <a:lstStyle/>
          <a:p>
            <a:r>
              <a:rPr lang="en-GB" sz="1600" dirty="0"/>
              <a:t>Encouragingly, awareness of almost all external forms of finance has increased significantly since 2017</a:t>
            </a:r>
          </a:p>
        </p:txBody>
      </p:sp>
      <p:graphicFrame>
        <p:nvGraphicFramePr>
          <p:cNvPr id="4" name="Object 2">
            <a:extLst>
              <a:ext uri="{FF2B5EF4-FFF2-40B4-BE49-F238E27FC236}">
                <a16:creationId xmlns:a16="http://schemas.microsoft.com/office/drawing/2014/main" id="{A55E500E-9AFA-43ED-8314-DA19C63AFDAD}"/>
              </a:ext>
            </a:extLst>
          </p:cNvPr>
          <p:cNvGraphicFramePr>
            <a:graphicFrameLocks/>
          </p:cNvGraphicFramePr>
          <p:nvPr>
            <p:extLst>
              <p:ext uri="{D42A27DB-BD31-4B8C-83A1-F6EECF244321}">
                <p14:modId xmlns:p14="http://schemas.microsoft.com/office/powerpoint/2010/main" val="1146569093"/>
              </p:ext>
            </p:extLst>
          </p:nvPr>
        </p:nvGraphicFramePr>
        <p:xfrm>
          <a:off x="228600" y="1151230"/>
          <a:ext cx="8287604" cy="31985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a:extLst>
              <a:ext uri="{FF2B5EF4-FFF2-40B4-BE49-F238E27FC236}">
                <a16:creationId xmlns:a16="http://schemas.microsoft.com/office/drawing/2014/main" id="{68D62259-45EB-4508-A0AE-378DF542CCB9}"/>
              </a:ext>
            </a:extLst>
          </p:cNvPr>
          <p:cNvSpPr txBox="1">
            <a:spLocks noChangeArrowheads="1"/>
          </p:cNvSpPr>
          <p:nvPr/>
        </p:nvSpPr>
        <p:spPr bwMode="auto">
          <a:xfrm>
            <a:off x="203200" y="4486331"/>
            <a:ext cx="8803640" cy="230832"/>
          </a:xfrm>
          <a:prstGeom prst="rect">
            <a:avLst/>
          </a:prstGeom>
          <a:noFill/>
          <a:ln w="9525">
            <a:noFill/>
            <a:miter lim="800000"/>
            <a:headEnd/>
            <a:tailEnd/>
          </a:ln>
        </p:spPr>
        <p:txBody>
          <a:bodyPr wrap="square">
            <a:spAutoFit/>
          </a:bodyPr>
          <a:lstStyle/>
          <a:p>
            <a:r>
              <a:rPr lang="en-GB" sz="900" dirty="0"/>
              <a:t>Base = all SMEs (n=2,000 in 2018 n=2,070 in 2017/n=1,535 in 2016). Question A1 (multi code, prompted). Note (a) “Equity crowd funding platforms” in 2016</a:t>
            </a:r>
            <a:endParaRPr lang="en-US" sz="1200" dirty="0"/>
          </a:p>
        </p:txBody>
      </p:sp>
      <p:sp>
        <p:nvSpPr>
          <p:cNvPr id="7" name="Arrow: Right 6">
            <a:extLst>
              <a:ext uri="{FF2B5EF4-FFF2-40B4-BE49-F238E27FC236}">
                <a16:creationId xmlns:a16="http://schemas.microsoft.com/office/drawing/2014/main" id="{2D4A5EB9-0C5C-43A3-AD97-CD1AD9AF3552}"/>
              </a:ext>
            </a:extLst>
          </p:cNvPr>
          <p:cNvSpPr/>
          <p:nvPr/>
        </p:nvSpPr>
        <p:spPr>
          <a:xfrm rot="16200000">
            <a:off x="7895811" y="1170710"/>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5D0916BD-8958-4CD7-A7F1-287BC40840BE}"/>
              </a:ext>
            </a:extLst>
          </p:cNvPr>
          <p:cNvSpPr/>
          <p:nvPr/>
        </p:nvSpPr>
        <p:spPr>
          <a:xfrm rot="16200000">
            <a:off x="6854410" y="1672360"/>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Arrow: Right 8">
            <a:extLst>
              <a:ext uri="{FF2B5EF4-FFF2-40B4-BE49-F238E27FC236}">
                <a16:creationId xmlns:a16="http://schemas.microsoft.com/office/drawing/2014/main" id="{C8E7563A-752C-404D-BC09-F3005D99BB36}"/>
              </a:ext>
            </a:extLst>
          </p:cNvPr>
          <p:cNvSpPr/>
          <p:nvPr/>
        </p:nvSpPr>
        <p:spPr>
          <a:xfrm rot="16200000">
            <a:off x="6882989" y="2180360"/>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Arrow: Right 9">
            <a:extLst>
              <a:ext uri="{FF2B5EF4-FFF2-40B4-BE49-F238E27FC236}">
                <a16:creationId xmlns:a16="http://schemas.microsoft.com/office/drawing/2014/main" id="{5D617FE0-B68B-4A24-AC30-076CC8264019}"/>
              </a:ext>
            </a:extLst>
          </p:cNvPr>
          <p:cNvSpPr/>
          <p:nvPr/>
        </p:nvSpPr>
        <p:spPr>
          <a:xfrm rot="16200000">
            <a:off x="5989258" y="2695139"/>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E0D68CD7-8F41-4CC5-A349-C978EB189E30}"/>
              </a:ext>
            </a:extLst>
          </p:cNvPr>
          <p:cNvSpPr/>
          <p:nvPr/>
        </p:nvSpPr>
        <p:spPr>
          <a:xfrm rot="16200000">
            <a:off x="5438370" y="3199329"/>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9190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200" y="721614"/>
            <a:ext cx="8686800" cy="3594101"/>
          </a:xfrm>
        </p:spPr>
        <p:txBody>
          <a:bodyPr/>
          <a:lstStyle/>
          <a:p>
            <a:pPr marL="0" indent="0">
              <a:buNone/>
            </a:pPr>
            <a:r>
              <a:rPr lang="en-GB" sz="1400" dirty="0"/>
              <a:t>Aware of who to approach for forms of external finance 2016-2018</a:t>
            </a:r>
          </a:p>
          <a:p>
            <a:pPr marL="0" indent="0">
              <a:buNone/>
            </a:pPr>
            <a:endParaRPr lang="en-GB" sz="1400" dirty="0"/>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a:xfrm>
            <a:off x="203199" y="-25402"/>
            <a:ext cx="8940801" cy="514350"/>
          </a:xfrm>
        </p:spPr>
        <p:txBody>
          <a:bodyPr/>
          <a:lstStyle/>
          <a:p>
            <a:r>
              <a:rPr lang="en-GB" sz="1600" dirty="0"/>
              <a:t>Awareness of who to approach for specific products has also increased significantly</a:t>
            </a:r>
          </a:p>
        </p:txBody>
      </p:sp>
      <p:graphicFrame>
        <p:nvGraphicFramePr>
          <p:cNvPr id="4" name="Object 2">
            <a:extLst>
              <a:ext uri="{FF2B5EF4-FFF2-40B4-BE49-F238E27FC236}">
                <a16:creationId xmlns:a16="http://schemas.microsoft.com/office/drawing/2014/main" id="{2070959F-FFCB-4E16-908A-08570D034086}"/>
              </a:ext>
            </a:extLst>
          </p:cNvPr>
          <p:cNvGraphicFramePr>
            <a:graphicFrameLocks/>
          </p:cNvGraphicFramePr>
          <p:nvPr>
            <p:extLst>
              <p:ext uri="{D42A27DB-BD31-4B8C-83A1-F6EECF244321}">
                <p14:modId xmlns:p14="http://schemas.microsoft.com/office/powerpoint/2010/main" val="3303021194"/>
              </p:ext>
            </p:extLst>
          </p:nvPr>
        </p:nvGraphicFramePr>
        <p:xfrm>
          <a:off x="251036" y="1151232"/>
          <a:ext cx="8781754" cy="31632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a:extLst>
              <a:ext uri="{FF2B5EF4-FFF2-40B4-BE49-F238E27FC236}">
                <a16:creationId xmlns:a16="http://schemas.microsoft.com/office/drawing/2014/main" id="{DCE2CB48-8A93-48DC-BB89-F0FBED2DAA59}"/>
              </a:ext>
            </a:extLst>
          </p:cNvPr>
          <p:cNvSpPr txBox="1">
            <a:spLocks noChangeArrowheads="1"/>
          </p:cNvSpPr>
          <p:nvPr/>
        </p:nvSpPr>
        <p:spPr bwMode="auto">
          <a:xfrm>
            <a:off x="133993" y="4487274"/>
            <a:ext cx="8781754" cy="2308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t>Base = all SMEs (n=2,000 in 2018 n=2,070 in 2017/n=1,535 in 2016). Question A2 (multi code, prompted). Note (a) “Equity crowd funding platforms” in 2016</a:t>
            </a:r>
            <a:endParaRPr lang="en-US" sz="900" dirty="0"/>
          </a:p>
        </p:txBody>
      </p:sp>
      <p:sp>
        <p:nvSpPr>
          <p:cNvPr id="8" name="Arrow: Right 7">
            <a:extLst>
              <a:ext uri="{FF2B5EF4-FFF2-40B4-BE49-F238E27FC236}">
                <a16:creationId xmlns:a16="http://schemas.microsoft.com/office/drawing/2014/main" id="{5E8E0574-17CE-4196-8421-902335140EF1}"/>
              </a:ext>
            </a:extLst>
          </p:cNvPr>
          <p:cNvSpPr/>
          <p:nvPr/>
        </p:nvSpPr>
        <p:spPr>
          <a:xfrm rot="16200000">
            <a:off x="6258218" y="114646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Arrow: Right 8">
            <a:extLst>
              <a:ext uri="{FF2B5EF4-FFF2-40B4-BE49-F238E27FC236}">
                <a16:creationId xmlns:a16="http://schemas.microsoft.com/office/drawing/2014/main" id="{1870C078-CF6E-4F85-913D-EFE58F8EBC21}"/>
              </a:ext>
            </a:extLst>
          </p:cNvPr>
          <p:cNvSpPr/>
          <p:nvPr/>
        </p:nvSpPr>
        <p:spPr>
          <a:xfrm rot="16200000">
            <a:off x="5143159" y="170347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Arrow: Right 9">
            <a:extLst>
              <a:ext uri="{FF2B5EF4-FFF2-40B4-BE49-F238E27FC236}">
                <a16:creationId xmlns:a16="http://schemas.microsoft.com/office/drawing/2014/main" id="{E2478FDA-FF2B-47E1-BC25-E8614A42D0AB}"/>
              </a:ext>
            </a:extLst>
          </p:cNvPr>
          <p:cNvSpPr/>
          <p:nvPr/>
        </p:nvSpPr>
        <p:spPr>
          <a:xfrm rot="16200000">
            <a:off x="4523287" y="2205587"/>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A58CC1CD-B041-4A4C-960B-D465267D8625}"/>
              </a:ext>
            </a:extLst>
          </p:cNvPr>
          <p:cNvSpPr/>
          <p:nvPr/>
        </p:nvSpPr>
        <p:spPr>
          <a:xfrm rot="16200000">
            <a:off x="4467292" y="272686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6022BB90-BB5D-4EAB-A268-AA903F3AAE97}"/>
              </a:ext>
            </a:extLst>
          </p:cNvPr>
          <p:cNvSpPr/>
          <p:nvPr/>
        </p:nvSpPr>
        <p:spPr>
          <a:xfrm rot="16200000">
            <a:off x="4077634" y="321985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9918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2"/>
          <p:cNvGraphicFramePr>
            <a:graphicFrameLocks/>
          </p:cNvGraphicFramePr>
          <p:nvPr>
            <p:extLst>
              <p:ext uri="{D42A27DB-BD31-4B8C-83A1-F6EECF244321}">
                <p14:modId xmlns:p14="http://schemas.microsoft.com/office/powerpoint/2010/main" val="635256191"/>
              </p:ext>
            </p:extLst>
          </p:nvPr>
        </p:nvGraphicFramePr>
        <p:xfrm>
          <a:off x="4654646" y="1000966"/>
          <a:ext cx="4240942" cy="336529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275298" y="-2003"/>
            <a:ext cx="8769375" cy="514350"/>
          </a:xfrm>
        </p:spPr>
        <p:txBody>
          <a:bodyPr/>
          <a:lstStyle/>
          <a:p>
            <a:r>
              <a:rPr lang="en-GB" sz="1600" dirty="0">
                <a:solidFill>
                  <a:schemeClr val="tx1"/>
                </a:solidFill>
              </a:rPr>
              <a:t>Awareness of who to approach for crowdfunding and venture capital is higher in London than in many other regions</a:t>
            </a:r>
          </a:p>
        </p:txBody>
      </p:sp>
      <p:sp>
        <p:nvSpPr>
          <p:cNvPr id="36867" name="TextBox 6"/>
          <p:cNvSpPr txBox="1">
            <a:spLocks noChangeArrowheads="1"/>
          </p:cNvSpPr>
          <p:nvPr/>
        </p:nvSpPr>
        <p:spPr bwMode="auto">
          <a:xfrm>
            <a:off x="183868" y="4372917"/>
            <a:ext cx="8769375" cy="346249"/>
          </a:xfrm>
          <a:prstGeom prst="rect">
            <a:avLst/>
          </a:prstGeom>
          <a:noFill/>
          <a:ln w="9525">
            <a:noFill/>
            <a:miter lim="800000"/>
            <a:headEnd/>
            <a:tailEnd/>
          </a:ln>
        </p:spPr>
        <p:txBody>
          <a:bodyPr wrap="square">
            <a:spAutoFit/>
          </a:bodyPr>
          <a:lstStyle/>
          <a:p>
            <a:r>
              <a:rPr lang="en-GB" sz="825" dirty="0"/>
              <a:t>Base = all SMEs (Not London n=1,750, London n=250 in 2018). Question A1 (multi code, prompted). Question A2 (multi code, prompted). Note credit cards, government/LA grants, trade finance and mezzanine finance not shown</a:t>
            </a:r>
            <a:endParaRPr lang="en-US" sz="825" dirty="0"/>
          </a:p>
        </p:txBody>
      </p:sp>
      <p:sp>
        <p:nvSpPr>
          <p:cNvPr id="2" name="Rectangle 1"/>
          <p:cNvSpPr/>
          <p:nvPr/>
        </p:nvSpPr>
        <p:spPr>
          <a:xfrm>
            <a:off x="5551065" y="703674"/>
            <a:ext cx="3230985" cy="253916"/>
          </a:xfrm>
          <a:prstGeom prst="rect">
            <a:avLst/>
          </a:prstGeom>
        </p:spPr>
        <p:txBody>
          <a:bodyPr wrap="square">
            <a:spAutoFit/>
          </a:bodyPr>
          <a:lstStyle/>
          <a:p>
            <a:pPr lvl="0" algn="ctr">
              <a:spcBef>
                <a:spcPct val="0"/>
              </a:spcBef>
            </a:pPr>
            <a:r>
              <a:rPr lang="en-GB" sz="1050" dirty="0">
                <a:solidFill>
                  <a:srgbClr val="212952"/>
                </a:solidFill>
                <a:latin typeface="Verdana"/>
                <a:ea typeface="+mj-ea"/>
                <a:cs typeface="Verdana"/>
              </a:rPr>
              <a:t>Aware of who to approach</a:t>
            </a:r>
          </a:p>
        </p:txBody>
      </p:sp>
      <p:graphicFrame>
        <p:nvGraphicFramePr>
          <p:cNvPr id="10" name="Object 2"/>
          <p:cNvGraphicFramePr>
            <a:graphicFrameLocks/>
          </p:cNvGraphicFramePr>
          <p:nvPr>
            <p:extLst>
              <p:ext uri="{D42A27DB-BD31-4B8C-83A1-F6EECF244321}">
                <p14:modId xmlns:p14="http://schemas.microsoft.com/office/powerpoint/2010/main" val="3709094602"/>
              </p:ext>
            </p:extLst>
          </p:nvPr>
        </p:nvGraphicFramePr>
        <p:xfrm>
          <a:off x="275298" y="991657"/>
          <a:ext cx="4068102" cy="3374603"/>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341016" y="703674"/>
            <a:ext cx="2573760" cy="253916"/>
          </a:xfrm>
          <a:prstGeom prst="rect">
            <a:avLst/>
          </a:prstGeom>
        </p:spPr>
        <p:txBody>
          <a:bodyPr wrap="square">
            <a:spAutoFit/>
          </a:bodyPr>
          <a:lstStyle/>
          <a:p>
            <a:pPr lvl="0" algn="ctr">
              <a:spcBef>
                <a:spcPct val="0"/>
              </a:spcBef>
            </a:pPr>
            <a:r>
              <a:rPr lang="en-GB" sz="1050" dirty="0">
                <a:solidFill>
                  <a:srgbClr val="212952"/>
                </a:solidFill>
                <a:latin typeface="Verdana"/>
                <a:ea typeface="+mj-ea"/>
                <a:cs typeface="Verdana"/>
              </a:rPr>
              <a:t>Aware of finance type</a:t>
            </a:r>
          </a:p>
        </p:txBody>
      </p:sp>
      <p:sp>
        <p:nvSpPr>
          <p:cNvPr id="15" name="Arrow: Right 14">
            <a:extLst>
              <a:ext uri="{FF2B5EF4-FFF2-40B4-BE49-F238E27FC236}">
                <a16:creationId xmlns:a16="http://schemas.microsoft.com/office/drawing/2014/main" id="{BD3FB98E-2F0D-4DF8-B5C2-15C8431B69FD}"/>
              </a:ext>
            </a:extLst>
          </p:cNvPr>
          <p:cNvSpPr/>
          <p:nvPr/>
        </p:nvSpPr>
        <p:spPr>
          <a:xfrm rot="16200000">
            <a:off x="4308764" y="102889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5902C0DD-5FF0-4AAB-86E4-E7BAAB6E1CC1}"/>
              </a:ext>
            </a:extLst>
          </p:cNvPr>
          <p:cNvSpPr/>
          <p:nvPr/>
        </p:nvSpPr>
        <p:spPr>
          <a:xfrm rot="16200000">
            <a:off x="8211176" y="102889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F1C303AC-FDB7-4117-8370-2C5B0FC0A1FF}"/>
              </a:ext>
            </a:extLst>
          </p:cNvPr>
          <p:cNvSpPr/>
          <p:nvPr/>
        </p:nvSpPr>
        <p:spPr>
          <a:xfrm rot="16200000">
            <a:off x="4058274" y="2286192"/>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Arrow: Right 17">
            <a:extLst>
              <a:ext uri="{FF2B5EF4-FFF2-40B4-BE49-F238E27FC236}">
                <a16:creationId xmlns:a16="http://schemas.microsoft.com/office/drawing/2014/main" id="{0C1F235C-BA84-42C3-9F31-C773CD4CD0CB}"/>
              </a:ext>
            </a:extLst>
          </p:cNvPr>
          <p:cNvSpPr/>
          <p:nvPr/>
        </p:nvSpPr>
        <p:spPr>
          <a:xfrm rot="16200000">
            <a:off x="3534400" y="3572067"/>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6F43092C-49A8-48F2-898F-ACB22DEE08F5}"/>
              </a:ext>
            </a:extLst>
          </p:cNvPr>
          <p:cNvSpPr/>
          <p:nvPr/>
        </p:nvSpPr>
        <p:spPr>
          <a:xfrm rot="16200000">
            <a:off x="7887328" y="144799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B5CE4B61-2D6D-4200-91A5-19BE61D9F4BE}"/>
              </a:ext>
            </a:extLst>
          </p:cNvPr>
          <p:cNvSpPr/>
          <p:nvPr/>
        </p:nvSpPr>
        <p:spPr>
          <a:xfrm rot="16200000">
            <a:off x="3912801" y="205426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Arrow: Right 20">
            <a:extLst>
              <a:ext uri="{FF2B5EF4-FFF2-40B4-BE49-F238E27FC236}">
                <a16:creationId xmlns:a16="http://schemas.microsoft.com/office/drawing/2014/main" id="{90B1B75E-BCD5-45CB-90A2-6C214C823DDA}"/>
              </a:ext>
            </a:extLst>
          </p:cNvPr>
          <p:cNvSpPr/>
          <p:nvPr/>
        </p:nvSpPr>
        <p:spPr>
          <a:xfrm rot="16200000">
            <a:off x="3972550" y="2486217"/>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06A3B92B-B42E-47FE-8DF7-FA9941B2ED86}"/>
              </a:ext>
            </a:extLst>
          </p:cNvPr>
          <p:cNvSpPr/>
          <p:nvPr/>
        </p:nvSpPr>
        <p:spPr>
          <a:xfrm rot="16200000">
            <a:off x="3629651" y="3295842"/>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Arrow: Right 22">
            <a:extLst>
              <a:ext uri="{FF2B5EF4-FFF2-40B4-BE49-F238E27FC236}">
                <a16:creationId xmlns:a16="http://schemas.microsoft.com/office/drawing/2014/main" id="{9B407122-5209-4FBA-BFFF-26AF5BE57B99}"/>
              </a:ext>
            </a:extLst>
          </p:cNvPr>
          <p:cNvSpPr/>
          <p:nvPr/>
        </p:nvSpPr>
        <p:spPr>
          <a:xfrm rot="16200000">
            <a:off x="3372476" y="3733992"/>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2A1D75DB-3D07-41B7-89F5-D163EADB35C0}"/>
              </a:ext>
            </a:extLst>
          </p:cNvPr>
          <p:cNvSpPr/>
          <p:nvPr/>
        </p:nvSpPr>
        <p:spPr>
          <a:xfrm rot="16200000">
            <a:off x="7401552" y="246716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1B5219DF-D073-4FE7-885B-FFDEACA7C11D}"/>
              </a:ext>
            </a:extLst>
          </p:cNvPr>
          <p:cNvSpPr/>
          <p:nvPr/>
        </p:nvSpPr>
        <p:spPr>
          <a:xfrm rot="16200000">
            <a:off x="7220577" y="372446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4DB44F65-7634-40AA-87DB-992A60FCA7BD}"/>
              </a:ext>
            </a:extLst>
          </p:cNvPr>
          <p:cNvSpPr/>
          <p:nvPr/>
        </p:nvSpPr>
        <p:spPr>
          <a:xfrm rot="16200000">
            <a:off x="7611104" y="162896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a16="http://schemas.microsoft.com/office/drawing/2014/main" id="{44A6C36C-66EE-45FD-96CF-C0D417301010}"/>
              </a:ext>
            </a:extLst>
          </p:cNvPr>
          <p:cNvSpPr/>
          <p:nvPr/>
        </p:nvSpPr>
        <p:spPr>
          <a:xfrm rot="16200000">
            <a:off x="7406569" y="3314179"/>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390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1200329"/>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Finance Usage and Application</a:t>
            </a:r>
          </a:p>
        </p:txBody>
      </p:sp>
    </p:spTree>
    <p:extLst>
      <p:ext uri="{BB962C8B-B14F-4D97-AF65-F5344CB8AC3E}">
        <p14:creationId xmlns:p14="http://schemas.microsoft.com/office/powerpoint/2010/main" val="3183605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More SMEs are using credit card finance and leasing/hire purchase than in 2017 </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52400" y="4387265"/>
            <a:ext cx="8737600" cy="369332"/>
          </a:xfrm>
          <a:prstGeom prst="rect">
            <a:avLst/>
          </a:prstGeom>
          <a:noFill/>
          <a:ln w="9525">
            <a:noFill/>
            <a:miter lim="800000"/>
            <a:headEnd/>
            <a:tailEnd/>
          </a:ln>
        </p:spPr>
        <p:txBody>
          <a:bodyPr wrap="square">
            <a:spAutoFit/>
          </a:bodyPr>
          <a:lstStyle/>
          <a:p>
            <a:r>
              <a:rPr lang="en-GB" sz="900" dirty="0"/>
              <a:t>Base = All SMEs (n=2000 in 2018) Question A6a_AA (multi code, prompted). All SMEs that sought finance in the last three years (n= 913 in 2018) A11b (multi code, unprompted). Those not shown less than 5% for both currently use or sought.</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34049"/>
            <a:ext cx="8686800" cy="3594101"/>
          </a:xfrm>
        </p:spPr>
        <p:txBody>
          <a:bodyPr/>
          <a:lstStyle/>
          <a:p>
            <a:pPr marL="0" indent="0">
              <a:buNone/>
            </a:pPr>
            <a:r>
              <a:rPr lang="en-GB" sz="1400" dirty="0">
                <a:latin typeface="Verdana" panose="020B0604030504040204" pitchFamily="34" charset="0"/>
                <a:ea typeface="Verdana" panose="020B0604030504040204" pitchFamily="34" charset="0"/>
                <a:cs typeface="Verdana" panose="020B0604030504040204" pitchFamily="34" charset="0"/>
              </a:rPr>
              <a:t>Finance currently use and sought on last occasion</a:t>
            </a:r>
            <a:endParaRPr lang="en-GB" sz="1400" dirty="0"/>
          </a:p>
        </p:txBody>
      </p:sp>
      <p:graphicFrame>
        <p:nvGraphicFramePr>
          <p:cNvPr id="6" name="Object 2">
            <a:extLst>
              <a:ext uri="{FF2B5EF4-FFF2-40B4-BE49-F238E27FC236}">
                <a16:creationId xmlns:a16="http://schemas.microsoft.com/office/drawing/2014/main" id="{336AE3DF-C148-4BC3-A9B5-80DB340D642D}"/>
              </a:ext>
            </a:extLst>
          </p:cNvPr>
          <p:cNvGraphicFramePr>
            <a:graphicFrameLocks/>
          </p:cNvGraphicFramePr>
          <p:nvPr>
            <p:extLst>
              <p:ext uri="{D42A27DB-BD31-4B8C-83A1-F6EECF244321}">
                <p14:modId xmlns:p14="http://schemas.microsoft.com/office/powerpoint/2010/main" val="3566373567"/>
              </p:ext>
            </p:extLst>
          </p:nvPr>
        </p:nvGraphicFramePr>
        <p:xfrm>
          <a:off x="222252" y="1095377"/>
          <a:ext cx="8686800" cy="3232773"/>
        </p:xfrm>
        <a:graphic>
          <a:graphicData uri="http://schemas.openxmlformats.org/drawingml/2006/chart">
            <c:chart xmlns:c="http://schemas.openxmlformats.org/drawingml/2006/chart" xmlns:r="http://schemas.openxmlformats.org/officeDocument/2006/relationships" r:id="rId3"/>
          </a:graphicData>
        </a:graphic>
      </p:graphicFrame>
      <p:sp>
        <p:nvSpPr>
          <p:cNvPr id="10" name="Arrow: Right 9">
            <a:extLst>
              <a:ext uri="{FF2B5EF4-FFF2-40B4-BE49-F238E27FC236}">
                <a16:creationId xmlns:a16="http://schemas.microsoft.com/office/drawing/2014/main" id="{0C3AFED4-DBC2-4647-9B80-88848E7E9B85}"/>
              </a:ext>
            </a:extLst>
          </p:cNvPr>
          <p:cNvSpPr/>
          <p:nvPr/>
        </p:nvSpPr>
        <p:spPr>
          <a:xfrm rot="16200000">
            <a:off x="6887055" y="1101796"/>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96063F7D-0C00-4EF4-BFB8-092617544813}"/>
              </a:ext>
            </a:extLst>
          </p:cNvPr>
          <p:cNvSpPr/>
          <p:nvPr/>
        </p:nvSpPr>
        <p:spPr>
          <a:xfrm rot="16200000">
            <a:off x="5088735" y="2191456"/>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AB50D31C-68AE-4AF1-885C-1D3579050816}"/>
              </a:ext>
            </a:extLst>
          </p:cNvPr>
          <p:cNvSpPr/>
          <p:nvPr/>
        </p:nvSpPr>
        <p:spPr>
          <a:xfrm rot="5400000">
            <a:off x="4196290" y="3989805"/>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3" name="Arrow: Right 12">
            <a:extLst>
              <a:ext uri="{FF2B5EF4-FFF2-40B4-BE49-F238E27FC236}">
                <a16:creationId xmlns:a16="http://schemas.microsoft.com/office/drawing/2014/main" id="{CC4EE92F-9F81-4205-91CB-F23B3A86A92E}"/>
              </a:ext>
            </a:extLst>
          </p:cNvPr>
          <p:cNvSpPr/>
          <p:nvPr/>
        </p:nvSpPr>
        <p:spPr>
          <a:xfrm rot="5400000">
            <a:off x="4968060" y="1289703"/>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4" name="Arrow: Right 13">
            <a:extLst>
              <a:ext uri="{FF2B5EF4-FFF2-40B4-BE49-F238E27FC236}">
                <a16:creationId xmlns:a16="http://schemas.microsoft.com/office/drawing/2014/main" id="{4D3BD516-7577-422A-B8FF-99E1ED238E9A}"/>
              </a:ext>
            </a:extLst>
          </p:cNvPr>
          <p:cNvSpPr/>
          <p:nvPr/>
        </p:nvSpPr>
        <p:spPr>
          <a:xfrm rot="16200000">
            <a:off x="4206813" y="345312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9F44A894-69EC-4ABD-ABB3-6DDF4B24C276}"/>
              </a:ext>
            </a:extLst>
          </p:cNvPr>
          <p:cNvSpPr/>
          <p:nvPr/>
        </p:nvSpPr>
        <p:spPr>
          <a:xfrm>
            <a:off x="5646269" y="2818766"/>
            <a:ext cx="3065929" cy="570039"/>
          </a:xfrm>
          <a:prstGeom prst="roundRect">
            <a:avLst>
              <a:gd name="adj" fmla="val 1222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200" dirty="0">
                <a:latin typeface="Verdana" panose="020B0604030504040204" pitchFamily="34" charset="0"/>
                <a:ea typeface="Verdana" panose="020B0604030504040204" pitchFamily="34" charset="0"/>
                <a:cs typeface="Verdana" panose="020B0604030504040204" pitchFamily="34" charset="0"/>
              </a:rPr>
              <a:t>More are using credit cards and loans from directors than in 2017</a:t>
            </a:r>
          </a:p>
        </p:txBody>
      </p:sp>
      <p:sp>
        <p:nvSpPr>
          <p:cNvPr id="16" name="Rectangle: Rounded Corners 14">
            <a:extLst>
              <a:ext uri="{FF2B5EF4-FFF2-40B4-BE49-F238E27FC236}">
                <a16:creationId xmlns:a16="http://schemas.microsoft.com/office/drawing/2014/main" id="{9F44A894-69EC-4ABD-ABB3-6DDF4B24C276}"/>
              </a:ext>
            </a:extLst>
          </p:cNvPr>
          <p:cNvSpPr/>
          <p:nvPr/>
        </p:nvSpPr>
        <p:spPr>
          <a:xfrm>
            <a:off x="5646269" y="3555151"/>
            <a:ext cx="3065929" cy="570039"/>
          </a:xfrm>
          <a:prstGeom prst="roundRect">
            <a:avLst>
              <a:gd name="adj" fmla="val 1222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endParaRPr lang="en-GB" sz="600" b="1" dirty="0">
              <a:latin typeface="Verdana" panose="020B0604030504040204" pitchFamily="34" charset="0"/>
              <a:ea typeface="Verdana" panose="020B0604030504040204" pitchFamily="34" charset="0"/>
              <a:cs typeface="Verdana" panose="020B0604030504040204" pitchFamily="34" charset="0"/>
            </a:endParaRPr>
          </a:p>
          <a:p>
            <a:pPr algn="ctr"/>
            <a:r>
              <a:rPr lang="en-GB" b="1" dirty="0">
                <a:latin typeface="Verdana" panose="020B0604030504040204" pitchFamily="34" charset="0"/>
                <a:ea typeface="Verdana" panose="020B0604030504040204" pitchFamily="34" charset="0"/>
                <a:cs typeface="Verdana" panose="020B0604030504040204" pitchFamily="34" charset="0"/>
              </a:rPr>
              <a:t>19%</a:t>
            </a:r>
            <a:r>
              <a:rPr lang="en-GB" sz="1200" dirty="0">
                <a:latin typeface="Verdana" panose="020B0604030504040204" pitchFamily="34" charset="0"/>
                <a:ea typeface="Verdana" panose="020B0604030504040204" pitchFamily="34" charset="0"/>
                <a:cs typeface="Verdana" panose="020B0604030504040204" pitchFamily="34" charset="0"/>
              </a:rPr>
              <a:t> currently use loans or equity from directors, family or friends</a:t>
            </a:r>
          </a:p>
          <a:p>
            <a:pPr algn="ct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3490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200" y="751549"/>
            <a:ext cx="8686800" cy="3594101"/>
          </a:xfrm>
        </p:spPr>
        <p:txBody>
          <a:bodyPr/>
          <a:lstStyle/>
          <a:p>
            <a:pPr marL="0" indent="0">
              <a:buNone/>
            </a:pPr>
            <a:r>
              <a:rPr lang="en-GB" sz="1400" dirty="0"/>
              <a:t>Finance used in establishing business, if started in last two years – top mentions</a:t>
            </a:r>
          </a:p>
          <a:p>
            <a:pPr marL="0" indent="0">
              <a:buNone/>
            </a:pPr>
            <a:endParaRPr lang="en-GB" sz="1400" dirty="0"/>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Personal savings are by far the most commonly used source of finance to establish a business</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501179"/>
            <a:ext cx="8686800" cy="230832"/>
          </a:xfrm>
          <a:prstGeom prst="rect">
            <a:avLst/>
          </a:prstGeom>
          <a:noFill/>
          <a:ln w="9525">
            <a:noFill/>
            <a:miter lim="800000"/>
            <a:headEnd/>
            <a:tailEnd/>
          </a:ln>
        </p:spPr>
        <p:txBody>
          <a:bodyPr wrap="square">
            <a:spAutoFit/>
          </a:bodyPr>
          <a:lstStyle/>
          <a:p>
            <a:r>
              <a:rPr lang="en-GB" sz="900" dirty="0"/>
              <a:t>Base = all SMEs who started business in last two years (n=67</a:t>
            </a:r>
            <a:r>
              <a:rPr lang="en-GB" sz="900" dirty="0">
                <a:solidFill>
                  <a:srgbClr val="D41217"/>
                </a:solidFill>
              </a:rPr>
              <a:t> </a:t>
            </a:r>
            <a:r>
              <a:rPr lang="en-GB" sz="900" dirty="0"/>
              <a:t>in 2018). Question A3 (multi code, prompted). Those not shown 1% or less.</a:t>
            </a:r>
            <a:endParaRPr lang="en-US" sz="900" dirty="0"/>
          </a:p>
        </p:txBody>
      </p:sp>
      <p:graphicFrame>
        <p:nvGraphicFramePr>
          <p:cNvPr id="5" name="Object 2">
            <a:extLst>
              <a:ext uri="{FF2B5EF4-FFF2-40B4-BE49-F238E27FC236}">
                <a16:creationId xmlns:a16="http://schemas.microsoft.com/office/drawing/2014/main" id="{24364112-03AD-47CC-8142-1CAA4990A818}"/>
              </a:ext>
            </a:extLst>
          </p:cNvPr>
          <p:cNvGraphicFramePr>
            <a:graphicFrameLocks/>
          </p:cNvGraphicFramePr>
          <p:nvPr>
            <p:extLst/>
          </p:nvPr>
        </p:nvGraphicFramePr>
        <p:xfrm>
          <a:off x="254000" y="1045030"/>
          <a:ext cx="7534925" cy="3410857"/>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Right 7">
            <a:extLst>
              <a:ext uri="{FF2B5EF4-FFF2-40B4-BE49-F238E27FC236}">
                <a16:creationId xmlns:a16="http://schemas.microsoft.com/office/drawing/2014/main" id="{453AE25E-43DB-4C97-8C68-E9CDC9CAA237}"/>
              </a:ext>
            </a:extLst>
          </p:cNvPr>
          <p:cNvSpPr/>
          <p:nvPr/>
        </p:nvSpPr>
        <p:spPr>
          <a:xfrm rot="16200000">
            <a:off x="7531109" y="119577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Arrow: Right 8">
            <a:extLst>
              <a:ext uri="{FF2B5EF4-FFF2-40B4-BE49-F238E27FC236}">
                <a16:creationId xmlns:a16="http://schemas.microsoft.com/office/drawing/2014/main" id="{FD677119-54B1-4AAB-83D7-07FED6C36E31}"/>
              </a:ext>
            </a:extLst>
          </p:cNvPr>
          <p:cNvSpPr/>
          <p:nvPr/>
        </p:nvSpPr>
        <p:spPr>
          <a:xfrm rot="16200000">
            <a:off x="3946079" y="1594921"/>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1056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p:txBody>
          <a:bodyPr/>
          <a:lstStyle/>
          <a:p>
            <a:pPr marL="0" indent="0">
              <a:buNone/>
            </a:pPr>
            <a:r>
              <a:rPr lang="en-GB" sz="1400" dirty="0"/>
              <a:t>Sought external finance in the previous three years - by employee size and sector</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Proportion seeking external finance in last three years is similar to 2017</a:t>
            </a:r>
          </a:p>
        </p:txBody>
      </p:sp>
      <p:graphicFrame>
        <p:nvGraphicFramePr>
          <p:cNvPr id="4" name="Object 2">
            <a:extLst>
              <a:ext uri="{FF2B5EF4-FFF2-40B4-BE49-F238E27FC236}">
                <a16:creationId xmlns:a16="http://schemas.microsoft.com/office/drawing/2014/main" id="{7069FF50-F20D-4E4B-9BD6-E4ED6EA1BE84}"/>
              </a:ext>
            </a:extLst>
          </p:cNvPr>
          <p:cNvGraphicFramePr>
            <a:graphicFrameLocks/>
          </p:cNvGraphicFramePr>
          <p:nvPr>
            <p:extLst>
              <p:ext uri="{D42A27DB-BD31-4B8C-83A1-F6EECF244321}">
                <p14:modId xmlns:p14="http://schemas.microsoft.com/office/powerpoint/2010/main" val="929657183"/>
              </p:ext>
            </p:extLst>
          </p:nvPr>
        </p:nvGraphicFramePr>
        <p:xfrm>
          <a:off x="203200" y="1151230"/>
          <a:ext cx="4906105" cy="35160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
            <a:extLst>
              <a:ext uri="{FF2B5EF4-FFF2-40B4-BE49-F238E27FC236}">
                <a16:creationId xmlns:a16="http://schemas.microsoft.com/office/drawing/2014/main" id="{173E1177-FDBD-49E4-BF9B-61AD54904022}"/>
              </a:ext>
            </a:extLst>
          </p:cNvPr>
          <p:cNvSpPr txBox="1">
            <a:spLocks noChangeArrowheads="1"/>
          </p:cNvSpPr>
          <p:nvPr/>
        </p:nvSpPr>
        <p:spPr bwMode="auto">
          <a:xfrm>
            <a:off x="203200" y="4497849"/>
            <a:ext cx="6012179" cy="230832"/>
          </a:xfrm>
          <a:prstGeom prst="rect">
            <a:avLst/>
          </a:prstGeom>
          <a:noFill/>
          <a:ln w="9525">
            <a:noFill/>
            <a:miter lim="800000"/>
            <a:headEnd/>
            <a:tailEnd/>
          </a:ln>
        </p:spPr>
        <p:txBody>
          <a:bodyPr wrap="square">
            <a:spAutoFit/>
          </a:bodyPr>
          <a:lstStyle/>
          <a:p>
            <a:r>
              <a:rPr lang="en-GB" sz="900" dirty="0"/>
              <a:t>Base = all SMEs (n=2,000 in 2018). A6a (single code, prompted)</a:t>
            </a:r>
            <a:endParaRPr lang="en-US" sz="900" dirty="0"/>
          </a:p>
        </p:txBody>
      </p:sp>
      <p:graphicFrame>
        <p:nvGraphicFramePr>
          <p:cNvPr id="11" name="Object 2">
            <a:extLst>
              <a:ext uri="{FF2B5EF4-FFF2-40B4-BE49-F238E27FC236}">
                <a16:creationId xmlns:a16="http://schemas.microsoft.com/office/drawing/2014/main" id="{0BADD4FB-DCD3-4662-82E2-16CDE089D358}"/>
              </a:ext>
            </a:extLst>
          </p:cNvPr>
          <p:cNvGraphicFramePr>
            <a:graphicFrameLocks/>
          </p:cNvGraphicFramePr>
          <p:nvPr>
            <p:extLst>
              <p:ext uri="{D42A27DB-BD31-4B8C-83A1-F6EECF244321}">
                <p14:modId xmlns:p14="http://schemas.microsoft.com/office/powerpoint/2010/main" val="3112780409"/>
              </p:ext>
            </p:extLst>
          </p:nvPr>
        </p:nvGraphicFramePr>
        <p:xfrm>
          <a:off x="4237895" y="1191211"/>
          <a:ext cx="4906105" cy="3516021"/>
        </p:xfrm>
        <a:graphic>
          <a:graphicData uri="http://schemas.openxmlformats.org/drawingml/2006/chart">
            <c:chart xmlns:c="http://schemas.openxmlformats.org/drawingml/2006/chart" xmlns:r="http://schemas.openxmlformats.org/officeDocument/2006/relationships" r:id="rId4"/>
          </a:graphicData>
        </a:graphic>
      </p:graphicFrame>
      <p:sp>
        <p:nvSpPr>
          <p:cNvPr id="13" name="Arrow: Right 12">
            <a:extLst>
              <a:ext uri="{FF2B5EF4-FFF2-40B4-BE49-F238E27FC236}">
                <a16:creationId xmlns:a16="http://schemas.microsoft.com/office/drawing/2014/main" id="{F0E78997-3DF8-4554-8995-8FD8D9FDDA23}"/>
              </a:ext>
            </a:extLst>
          </p:cNvPr>
          <p:cNvSpPr/>
          <p:nvPr/>
        </p:nvSpPr>
        <p:spPr>
          <a:xfrm rot="16200000">
            <a:off x="3915064" y="2695546"/>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F27BB977-5BF6-4997-BCAA-EC6070D3A430}"/>
              </a:ext>
            </a:extLst>
          </p:cNvPr>
          <p:cNvSpPr/>
          <p:nvPr/>
        </p:nvSpPr>
        <p:spPr>
          <a:xfrm>
            <a:off x="7888420" y="1565689"/>
            <a:ext cx="1036411" cy="2322782"/>
          </a:xfrm>
          <a:prstGeom prst="roundRect">
            <a:avLst>
              <a:gd name="adj" fmla="val 12228"/>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b="1" dirty="0">
                <a:latin typeface="Verdana" panose="020B0604030504040204" pitchFamily="34" charset="0"/>
                <a:ea typeface="Verdana" panose="020B0604030504040204" pitchFamily="34" charset="0"/>
                <a:cs typeface="Verdana" panose="020B0604030504040204" pitchFamily="34" charset="0"/>
              </a:rPr>
              <a:t>54% </a:t>
            </a:r>
            <a:r>
              <a:rPr lang="en-GB" sz="1200" dirty="0">
                <a:latin typeface="Verdana" panose="020B0604030504040204" pitchFamily="34" charset="0"/>
                <a:ea typeface="Verdana" panose="020B0604030504040204" pitchFamily="34" charset="0"/>
                <a:cs typeface="Verdana" panose="020B0604030504040204" pitchFamily="34" charset="0"/>
              </a:rPr>
              <a:t> micro SMEs sought external finance in 2018, compared to </a:t>
            </a:r>
            <a:r>
              <a:rPr lang="en-GB" b="1" dirty="0">
                <a:latin typeface="Verdana" panose="020B0604030504040204" pitchFamily="34" charset="0"/>
                <a:ea typeface="Verdana" panose="020B0604030504040204" pitchFamily="34" charset="0"/>
                <a:cs typeface="Verdana" panose="020B0604030504040204" pitchFamily="34" charset="0"/>
              </a:rPr>
              <a:t>48% </a:t>
            </a:r>
            <a:r>
              <a:rPr lang="en-GB" sz="1200" dirty="0">
                <a:latin typeface="Verdana" panose="020B0604030504040204" pitchFamily="34" charset="0"/>
                <a:ea typeface="Verdana" panose="020B0604030504040204" pitchFamily="34" charset="0"/>
                <a:cs typeface="Verdana" panose="020B0604030504040204" pitchFamily="34" charset="0"/>
              </a:rPr>
              <a:t>in 2017</a:t>
            </a:r>
          </a:p>
        </p:txBody>
      </p:sp>
    </p:spTree>
    <p:extLst>
      <p:ext uri="{BB962C8B-B14F-4D97-AF65-F5344CB8AC3E}">
        <p14:creationId xmlns:p14="http://schemas.microsoft.com/office/powerpoint/2010/main" val="141455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Credit cards and commercial mortgages are most commonly sought from banks</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73804"/>
            <a:ext cx="8940800" cy="338554"/>
          </a:xfrm>
          <a:prstGeom prst="rect">
            <a:avLst/>
          </a:prstGeom>
          <a:noFill/>
          <a:ln w="9525">
            <a:noFill/>
            <a:miter lim="800000"/>
            <a:headEnd/>
            <a:tailEnd/>
          </a:ln>
        </p:spPr>
        <p:txBody>
          <a:bodyPr wrap="square">
            <a:spAutoFit/>
          </a:bodyPr>
          <a:lstStyle/>
          <a:p>
            <a:r>
              <a:rPr lang="en-GB" sz="800" dirty="0"/>
              <a:t>Base = all SMEs who sought each form of non-bank finance (n=194 for credit cards/n=46 for commercial mortgage/n=57 for invoice finance or factoring/n=41 for loans from another individual/organisation/n=280 for leasing or hire purchase. Data not shown for finance categories with a base below 30. Question A6c (single code, prompted). “Don’t know” excluded from chart.</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31664"/>
            <a:ext cx="8686800" cy="3594101"/>
          </a:xfrm>
        </p:spPr>
        <p:txBody>
          <a:bodyPr/>
          <a:lstStyle/>
          <a:p>
            <a:pPr marL="0" indent="0">
              <a:buNone/>
            </a:pPr>
            <a:r>
              <a:rPr lang="en-GB" sz="1400" dirty="0"/>
              <a:t>Seeking finance from bank vs. another source</a:t>
            </a:r>
          </a:p>
        </p:txBody>
      </p:sp>
      <p:graphicFrame>
        <p:nvGraphicFramePr>
          <p:cNvPr id="6" name="Object 2">
            <a:extLst>
              <a:ext uri="{FF2B5EF4-FFF2-40B4-BE49-F238E27FC236}">
                <a16:creationId xmlns:a16="http://schemas.microsoft.com/office/drawing/2014/main" id="{F8806A49-76BE-401F-92A6-AA9F1E918EF7}"/>
              </a:ext>
            </a:extLst>
          </p:cNvPr>
          <p:cNvGraphicFramePr>
            <a:graphicFrameLocks/>
          </p:cNvGraphicFramePr>
          <p:nvPr>
            <p:extLst>
              <p:ext uri="{D42A27DB-BD31-4B8C-83A1-F6EECF244321}">
                <p14:modId xmlns:p14="http://schemas.microsoft.com/office/powerpoint/2010/main" val="3770648706"/>
              </p:ext>
            </p:extLst>
          </p:nvPr>
        </p:nvGraphicFramePr>
        <p:xfrm>
          <a:off x="775253" y="1229485"/>
          <a:ext cx="7315820" cy="31202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36B038A0-B5F9-40BA-8A81-21AB2C96D7CC}"/>
              </a:ext>
            </a:extLst>
          </p:cNvPr>
          <p:cNvSpPr txBox="1"/>
          <p:nvPr/>
        </p:nvSpPr>
        <p:spPr>
          <a:xfrm>
            <a:off x="4100052" y="1047588"/>
            <a:ext cx="471948" cy="245806"/>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 Another source</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C7AB63A0-B305-4BFC-BC42-E9AA16726257}"/>
              </a:ext>
            </a:extLst>
          </p:cNvPr>
          <p:cNvSpPr/>
          <p:nvPr/>
        </p:nvSpPr>
        <p:spPr>
          <a:xfrm>
            <a:off x="3996397" y="1111498"/>
            <a:ext cx="118800" cy="117987"/>
          </a:xfrm>
          <a:prstGeom prst="rect">
            <a:avLst/>
          </a:prstGeom>
          <a:solidFill>
            <a:srgbClr val="D41217"/>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dirty="0"/>
          </a:p>
        </p:txBody>
      </p:sp>
      <p:sp>
        <p:nvSpPr>
          <p:cNvPr id="10" name="TextBox 1">
            <a:extLst>
              <a:ext uri="{FF2B5EF4-FFF2-40B4-BE49-F238E27FC236}">
                <a16:creationId xmlns:a16="http://schemas.microsoft.com/office/drawing/2014/main" id="{6C15F180-B2FD-44A9-B355-F2509AD43181}"/>
              </a:ext>
            </a:extLst>
          </p:cNvPr>
          <p:cNvSpPr txBox="1"/>
          <p:nvPr/>
        </p:nvSpPr>
        <p:spPr>
          <a:xfrm>
            <a:off x="2806662" y="1047588"/>
            <a:ext cx="471948" cy="245806"/>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 Bank</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1431A817-773E-439E-B261-F837D0403F44}"/>
              </a:ext>
            </a:extLst>
          </p:cNvPr>
          <p:cNvSpPr/>
          <p:nvPr/>
        </p:nvSpPr>
        <p:spPr>
          <a:xfrm>
            <a:off x="2752583" y="1111498"/>
            <a:ext cx="118800" cy="117987"/>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dirty="0"/>
          </a:p>
        </p:txBody>
      </p:sp>
      <p:sp>
        <p:nvSpPr>
          <p:cNvPr id="12" name="TextBox 1">
            <a:extLst>
              <a:ext uri="{FF2B5EF4-FFF2-40B4-BE49-F238E27FC236}">
                <a16:creationId xmlns:a16="http://schemas.microsoft.com/office/drawing/2014/main" id="{E9D69621-55F2-46ED-AFF4-B95315C49E47}"/>
              </a:ext>
            </a:extLst>
          </p:cNvPr>
          <p:cNvSpPr txBox="1"/>
          <p:nvPr/>
        </p:nvSpPr>
        <p:spPr>
          <a:xfrm>
            <a:off x="5829888" y="1047588"/>
            <a:ext cx="471948" cy="245806"/>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 Don’t know/refused</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9C1D97BB-C6F0-473B-B71A-9475DD34E77B}"/>
              </a:ext>
            </a:extLst>
          </p:cNvPr>
          <p:cNvSpPr/>
          <p:nvPr/>
        </p:nvSpPr>
        <p:spPr>
          <a:xfrm>
            <a:off x="5770488" y="1111498"/>
            <a:ext cx="118800" cy="117987"/>
          </a:xfrm>
          <a:prstGeom prst="rect">
            <a:avLst/>
          </a:prstGeom>
          <a:solidFill>
            <a:srgbClr val="088899"/>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dirty="0"/>
          </a:p>
        </p:txBody>
      </p:sp>
    </p:spTree>
    <p:extLst>
      <p:ext uri="{BB962C8B-B14F-4D97-AF65-F5344CB8AC3E}">
        <p14:creationId xmlns:p14="http://schemas.microsoft.com/office/powerpoint/2010/main" val="9830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0"/>
            <a:ext cx="8686800" cy="514350"/>
          </a:xfrm>
        </p:spPr>
        <p:txBody>
          <a:bodyPr/>
          <a:lstStyle/>
          <a:p>
            <a:r>
              <a:rPr lang="en-US" sz="2400" dirty="0"/>
              <a:t>Background</a:t>
            </a:r>
          </a:p>
        </p:txBody>
      </p:sp>
      <p:sp>
        <p:nvSpPr>
          <p:cNvPr id="3" name="Subtitle 2"/>
          <p:cNvSpPr>
            <a:spLocks noGrp="1"/>
          </p:cNvSpPr>
          <p:nvPr>
            <p:ph type="subTitle" idx="1"/>
          </p:nvPr>
        </p:nvSpPr>
        <p:spPr>
          <a:xfrm>
            <a:off x="203200" y="793750"/>
            <a:ext cx="8686800" cy="3507435"/>
          </a:xfrm>
        </p:spPr>
        <p:txBody>
          <a:bodyPr/>
          <a:lstStyle/>
          <a:p>
            <a:pPr marL="269875" indent="-158750"/>
            <a:r>
              <a:rPr lang="en-GB" sz="1600" dirty="0"/>
              <a:t>In 2012, BIS commissioned a new survey exploring the stages SMEs go through when considering the need to raise external finance and the specific actions they take (1,500 SMEs interviewed by CATI)</a:t>
            </a:r>
          </a:p>
          <a:p>
            <a:pPr marL="269875" indent="-158750"/>
            <a:endParaRPr lang="en-GB" sz="1600" dirty="0"/>
          </a:p>
          <a:p>
            <a:pPr marL="269875" indent="-158750"/>
            <a:r>
              <a:rPr lang="en-GB" sz="1600" dirty="0"/>
              <a:t>The British Business Bank repeated the survey in 2014 (1,000 SMEs interviewed), in 2015 (1,608 SMEs), 2016 (1,535 SMEs) and in 2017 (2,070 SMEs)</a:t>
            </a:r>
          </a:p>
          <a:p>
            <a:pPr marL="269875" indent="-158750"/>
            <a:endParaRPr lang="en-GB" sz="1600" dirty="0"/>
          </a:p>
          <a:p>
            <a:pPr marL="269875" indent="-158750"/>
            <a:r>
              <a:rPr lang="en-GB" sz="1600" dirty="0"/>
              <a:t>2018 survey is based on 2,000 interviews with SMEs in September and October.  Some new questions were added, but core questions remain the same enabling comparison over time</a:t>
            </a:r>
          </a:p>
          <a:p>
            <a:pPr marL="269875" indent="-158750"/>
            <a:endParaRPr lang="en-GB" sz="1600" dirty="0"/>
          </a:p>
          <a:p>
            <a:pPr marL="269875" indent="-158750"/>
            <a:r>
              <a:rPr lang="en-GB" sz="1600" dirty="0"/>
              <a:t>Statistically significant changes between the 2017 and 2018 surveys (at 95% confidence level) are identified by green arrows (increases) and red arrows (decreases)</a:t>
            </a:r>
          </a:p>
        </p:txBody>
      </p:sp>
    </p:spTree>
    <p:extLst>
      <p:ext uri="{BB962C8B-B14F-4D97-AF65-F5344CB8AC3E}">
        <p14:creationId xmlns:p14="http://schemas.microsoft.com/office/powerpoint/2010/main" val="2643806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p:txBody>
          <a:bodyPr/>
          <a:lstStyle/>
          <a:p>
            <a:pPr marL="0" indent="0">
              <a:buNone/>
            </a:pPr>
            <a:r>
              <a:rPr lang="en-GB" sz="1400" dirty="0"/>
              <a:t>Main reason for seeking finance 2016-2018 - last occasion in last three years</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a:xfrm>
            <a:off x="203200" y="-2"/>
            <a:ext cx="8940800" cy="514350"/>
          </a:xfrm>
        </p:spPr>
        <p:txBody>
          <a:bodyPr/>
          <a:lstStyle/>
          <a:p>
            <a:r>
              <a:rPr lang="en-GB" sz="1600" dirty="0"/>
              <a:t>Main reason for seeking finance is still for working capital or purchasing fixed assets</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195579" y="4370230"/>
            <a:ext cx="8940799" cy="369332"/>
          </a:xfrm>
          <a:prstGeom prst="rect">
            <a:avLst/>
          </a:prstGeom>
          <a:noFill/>
          <a:ln w="9525">
            <a:noFill/>
            <a:miter lim="800000"/>
            <a:headEnd/>
            <a:tailEnd/>
          </a:ln>
        </p:spPr>
        <p:txBody>
          <a:bodyPr wrap="square">
            <a:spAutoFit/>
          </a:bodyPr>
          <a:lstStyle/>
          <a:p>
            <a:r>
              <a:rPr lang="en-GB" sz="900" dirty="0"/>
              <a:t>Base = all SMEs that sought finance in the last 3 years (n=913 in 2018/n=932 in 2017/n=886 in 2016), all SMEs seeking finance for working capital (n=375 in 2018, n=388 in 2017) </a:t>
            </a:r>
            <a:br>
              <a:rPr lang="en-GB" sz="900" dirty="0"/>
            </a:br>
            <a:r>
              <a:rPr lang="en-GB" sz="900" dirty="0"/>
              <a:t>Question A13b (single code, prompted).</a:t>
            </a:r>
          </a:p>
        </p:txBody>
      </p:sp>
      <p:graphicFrame>
        <p:nvGraphicFramePr>
          <p:cNvPr id="6" name="Object 2">
            <a:extLst>
              <a:ext uri="{FF2B5EF4-FFF2-40B4-BE49-F238E27FC236}">
                <a16:creationId xmlns:a16="http://schemas.microsoft.com/office/drawing/2014/main" id="{401EE4E3-F490-45F9-A89B-E5232E3279A8}"/>
              </a:ext>
            </a:extLst>
          </p:cNvPr>
          <p:cNvGraphicFramePr>
            <a:graphicFrameLocks/>
          </p:cNvGraphicFramePr>
          <p:nvPr>
            <p:extLst>
              <p:ext uri="{D42A27DB-BD31-4B8C-83A1-F6EECF244321}">
                <p14:modId xmlns:p14="http://schemas.microsoft.com/office/powerpoint/2010/main" val="2536997905"/>
              </p:ext>
            </p:extLst>
          </p:nvPr>
        </p:nvGraphicFramePr>
        <p:xfrm>
          <a:off x="630872" y="1024026"/>
          <a:ext cx="7882255" cy="2994492"/>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Right 8">
            <a:extLst>
              <a:ext uri="{FF2B5EF4-FFF2-40B4-BE49-F238E27FC236}">
                <a16:creationId xmlns:a16="http://schemas.microsoft.com/office/drawing/2014/main" id="{B49C800A-84A8-4C3A-868B-A1161A76AABA}"/>
              </a:ext>
            </a:extLst>
          </p:cNvPr>
          <p:cNvSpPr/>
          <p:nvPr/>
        </p:nvSpPr>
        <p:spPr>
          <a:xfrm rot="16200000">
            <a:off x="5039389" y="280585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79D4C5B9-B90D-4F5A-896A-D7E29B08E9B1}"/>
              </a:ext>
            </a:extLst>
          </p:cNvPr>
          <p:cNvSpPr/>
          <p:nvPr/>
        </p:nvSpPr>
        <p:spPr>
          <a:xfrm>
            <a:off x="3896319" y="1631030"/>
            <a:ext cx="4895256" cy="654972"/>
          </a:xfrm>
          <a:prstGeom prst="roundRect">
            <a:avLst>
              <a:gd name="adj" fmla="val 12228"/>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b="1" dirty="0">
                <a:latin typeface="Verdana" panose="020B0604030504040204" pitchFamily="34" charset="0"/>
                <a:ea typeface="Verdana" panose="020B0604030504040204" pitchFamily="34" charset="0"/>
                <a:cs typeface="Verdana" panose="020B0604030504040204" pitchFamily="34" charset="0"/>
              </a:rPr>
              <a:t>9% </a:t>
            </a:r>
            <a:r>
              <a:rPr lang="en-GB" sz="1400" dirty="0">
                <a:latin typeface="Verdana" panose="020B0604030504040204" pitchFamily="34" charset="0"/>
                <a:ea typeface="Verdana" panose="020B0604030504040204" pitchFamily="34" charset="0"/>
                <a:cs typeface="Verdana" panose="020B0604030504040204" pitchFamily="34" charset="0"/>
              </a:rPr>
              <a:t>of SMEs sought external finance for expansion in 2018, compared to </a:t>
            </a:r>
            <a:r>
              <a:rPr lang="en-GB" b="1" dirty="0">
                <a:latin typeface="Verdana" panose="020B0604030504040204" pitchFamily="34" charset="0"/>
                <a:ea typeface="Verdana" panose="020B0604030504040204" pitchFamily="34" charset="0"/>
                <a:cs typeface="Verdana" panose="020B0604030504040204" pitchFamily="34" charset="0"/>
              </a:rPr>
              <a:t>5%</a:t>
            </a:r>
            <a:r>
              <a:rPr lang="en-GB" sz="1400" b="1" dirty="0">
                <a:latin typeface="Verdana" panose="020B0604030504040204" pitchFamily="34" charset="0"/>
                <a:ea typeface="Verdana" panose="020B0604030504040204" pitchFamily="34" charset="0"/>
                <a:cs typeface="Verdana" panose="020B0604030504040204" pitchFamily="34" charset="0"/>
              </a:rPr>
              <a:t> </a:t>
            </a:r>
            <a:r>
              <a:rPr lang="en-GB" sz="1400" dirty="0">
                <a:latin typeface="Verdana" panose="020B0604030504040204" pitchFamily="34" charset="0"/>
                <a:ea typeface="Verdana" panose="020B0604030504040204" pitchFamily="34" charset="0"/>
                <a:cs typeface="Verdana" panose="020B0604030504040204" pitchFamily="34" charset="0"/>
              </a:rPr>
              <a:t>in 2017</a:t>
            </a:r>
          </a:p>
        </p:txBody>
      </p:sp>
      <p:sp>
        <p:nvSpPr>
          <p:cNvPr id="8" name="TextBox 1">
            <a:extLst>
              <a:ext uri="{FF2B5EF4-FFF2-40B4-BE49-F238E27FC236}">
                <a16:creationId xmlns:a16="http://schemas.microsoft.com/office/drawing/2014/main" id="{0D9FA745-5441-462A-9179-87D483DAF767}"/>
              </a:ext>
            </a:extLst>
          </p:cNvPr>
          <p:cNvSpPr txBox="1"/>
          <p:nvPr/>
        </p:nvSpPr>
        <p:spPr>
          <a:xfrm>
            <a:off x="3678768" y="4000181"/>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2016</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92090F4D-4E43-4F67-9193-B21A68241DB2}"/>
              </a:ext>
            </a:extLst>
          </p:cNvPr>
          <p:cNvSpPr/>
          <p:nvPr/>
        </p:nvSpPr>
        <p:spPr>
          <a:xfrm>
            <a:off x="3638210" y="4048113"/>
            <a:ext cx="81116" cy="88490"/>
          </a:xfrm>
          <a:prstGeom prst="rect">
            <a:avLst/>
          </a:prstGeom>
          <a:solidFill>
            <a:srgbClr val="088899"/>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1" name="TextBox 1">
            <a:extLst>
              <a:ext uri="{FF2B5EF4-FFF2-40B4-BE49-F238E27FC236}">
                <a16:creationId xmlns:a16="http://schemas.microsoft.com/office/drawing/2014/main" id="{B8436EDA-512D-4C51-AA8F-9247C8B2A89F}"/>
              </a:ext>
            </a:extLst>
          </p:cNvPr>
          <p:cNvSpPr txBox="1"/>
          <p:nvPr/>
        </p:nvSpPr>
        <p:spPr>
          <a:xfrm>
            <a:off x="4198294" y="4000181"/>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2017</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A1007D37-D14D-4C5A-917F-8626276A3D99}"/>
              </a:ext>
            </a:extLst>
          </p:cNvPr>
          <p:cNvSpPr/>
          <p:nvPr/>
        </p:nvSpPr>
        <p:spPr>
          <a:xfrm>
            <a:off x="4172486" y="4048113"/>
            <a:ext cx="81116" cy="88490"/>
          </a:xfrm>
          <a:prstGeom prst="rect">
            <a:avLst/>
          </a:prstGeom>
          <a:solidFill>
            <a:srgbClr val="D41217"/>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3" name="TextBox 1">
            <a:extLst>
              <a:ext uri="{FF2B5EF4-FFF2-40B4-BE49-F238E27FC236}">
                <a16:creationId xmlns:a16="http://schemas.microsoft.com/office/drawing/2014/main" id="{2BC0FB0A-E8AF-4BD7-8257-3CAFE10D87D2}"/>
              </a:ext>
            </a:extLst>
          </p:cNvPr>
          <p:cNvSpPr txBox="1"/>
          <p:nvPr/>
        </p:nvSpPr>
        <p:spPr>
          <a:xfrm>
            <a:off x="4722602" y="4000181"/>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2018</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841AB3AE-64C1-4347-AF52-B3AB71F048C6}"/>
              </a:ext>
            </a:extLst>
          </p:cNvPr>
          <p:cNvSpPr/>
          <p:nvPr/>
        </p:nvSpPr>
        <p:spPr>
          <a:xfrm>
            <a:off x="4682044" y="4048113"/>
            <a:ext cx="81116" cy="88490"/>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Tree>
    <p:extLst>
      <p:ext uri="{BB962C8B-B14F-4D97-AF65-F5344CB8AC3E}">
        <p14:creationId xmlns:p14="http://schemas.microsoft.com/office/powerpoint/2010/main" val="404406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CBB0-1009-41F0-8C93-E39439D97590}"/>
              </a:ext>
            </a:extLst>
          </p:cNvPr>
          <p:cNvSpPr>
            <a:spLocks noGrp="1"/>
          </p:cNvSpPr>
          <p:nvPr>
            <p:ph type="title"/>
          </p:nvPr>
        </p:nvSpPr>
        <p:spPr/>
        <p:txBody>
          <a:bodyPr/>
          <a:lstStyle/>
          <a:p>
            <a:r>
              <a:rPr lang="en-GB" sz="1600" dirty="0"/>
              <a:t>Capital is most commonly sought for the general running of the business and to cover a short term gap in funds</a:t>
            </a:r>
          </a:p>
        </p:txBody>
      </p:sp>
      <p:sp>
        <p:nvSpPr>
          <p:cNvPr id="4" name="Subtitle 1">
            <a:extLst>
              <a:ext uri="{FF2B5EF4-FFF2-40B4-BE49-F238E27FC236}">
                <a16:creationId xmlns:a16="http://schemas.microsoft.com/office/drawing/2014/main" id="{B1B682FC-80B0-458C-9541-0F329C88F6FE}"/>
              </a:ext>
            </a:extLst>
          </p:cNvPr>
          <p:cNvSpPr txBox="1">
            <a:spLocks/>
          </p:cNvSpPr>
          <p:nvPr/>
        </p:nvSpPr>
        <p:spPr>
          <a:xfrm>
            <a:off x="203200" y="793749"/>
            <a:ext cx="8686800" cy="3594101"/>
          </a:xfrm>
          <a:prstGeom prst="rect">
            <a:avLst/>
          </a:prstGeom>
        </p:spPr>
        <p:txBody>
          <a:bodyPr vert="horz" lIns="0" tIns="0" rIns="0" bIns="0" rtlCol="0">
            <a:noAutofit/>
          </a:bodyPr>
          <a:lstStyle>
            <a:lvl1pPr marL="135731" indent="-135731" algn="l" defTabSz="457200" rtl="0" eaLnBrk="1" latinLnBrk="0" hangingPunct="1">
              <a:spcBef>
                <a:spcPct val="20000"/>
              </a:spcBef>
              <a:buClr>
                <a:schemeClr val="bg1"/>
              </a:buClr>
              <a:buFont typeface="Arial" panose="020B0604020202020204" pitchFamily="34" charset="0"/>
              <a:buChar char="•"/>
              <a:defRPr sz="2400" b="0" i="0" kern="1200">
                <a:solidFill>
                  <a:srgbClr val="212952"/>
                </a:solidFill>
                <a:latin typeface="Verdana"/>
                <a:ea typeface="+mn-ea"/>
                <a:cs typeface="Verdana"/>
              </a:defRPr>
            </a:lvl1pPr>
            <a:lvl2pPr marL="741600" indent="-284400" algn="l" defTabSz="457200" rtl="0" eaLnBrk="1" latinLnBrk="0" hangingPunct="1">
              <a:spcBef>
                <a:spcPct val="20000"/>
              </a:spcBef>
              <a:buSzPct val="100000"/>
              <a:buFont typeface="Lucida Grande"/>
              <a:buChar char="–"/>
              <a:defRPr sz="2000" kern="1200">
                <a:solidFill>
                  <a:srgbClr val="212952"/>
                </a:solidFill>
                <a:latin typeface="Verdana"/>
                <a:ea typeface="+mn-ea"/>
                <a:cs typeface="+mn-cs"/>
              </a:defRPr>
            </a:lvl2pPr>
            <a:lvl3pPr marL="1144800" indent="-230400" algn="l" defTabSz="457200" rtl="0" eaLnBrk="1" latinLnBrk="0" hangingPunct="1">
              <a:spcBef>
                <a:spcPct val="20000"/>
              </a:spcBef>
              <a:buFont typeface="Arial"/>
              <a:buChar char="•"/>
              <a:defRPr sz="1800" kern="1200" baseline="0">
                <a:solidFill>
                  <a:srgbClr val="212952"/>
                </a:solidFill>
                <a:latin typeface="Verdana"/>
                <a:ea typeface="+mn-ea"/>
                <a:cs typeface="+mn-cs"/>
              </a:defRPr>
            </a:lvl3pPr>
            <a:lvl4pPr marL="1200150" indent="-171450" algn="l" defTabSz="457200" rtl="0" eaLnBrk="1" latinLnBrk="0" hangingPunct="1">
              <a:spcBef>
                <a:spcPct val="20000"/>
              </a:spcBef>
              <a:buClr>
                <a:schemeClr val="accent6"/>
              </a:buClr>
              <a:buFont typeface="Arial" panose="020B0604020202020204" pitchFamily="34" charset="0"/>
              <a:buChar char="•"/>
              <a:defRPr sz="1200" kern="1200" baseline="0">
                <a:solidFill>
                  <a:schemeClr val="bg1"/>
                </a:solidFill>
                <a:latin typeface="Soho Gothic Pro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t>Most common reasons for seeking working capital</a:t>
            </a:r>
          </a:p>
        </p:txBody>
      </p:sp>
      <p:graphicFrame>
        <p:nvGraphicFramePr>
          <p:cNvPr id="5" name="Object 2">
            <a:extLst>
              <a:ext uri="{FF2B5EF4-FFF2-40B4-BE49-F238E27FC236}">
                <a16:creationId xmlns:a16="http://schemas.microsoft.com/office/drawing/2014/main" id="{D5D27645-97F3-4AED-9AC5-682AE54746A5}"/>
              </a:ext>
            </a:extLst>
          </p:cNvPr>
          <p:cNvGraphicFramePr>
            <a:graphicFrameLocks/>
          </p:cNvGraphicFramePr>
          <p:nvPr>
            <p:extLst>
              <p:ext uri="{D42A27DB-BD31-4B8C-83A1-F6EECF244321}">
                <p14:modId xmlns:p14="http://schemas.microsoft.com/office/powerpoint/2010/main" val="593292300"/>
              </p:ext>
            </p:extLst>
          </p:nvPr>
        </p:nvGraphicFramePr>
        <p:xfrm>
          <a:off x="212780" y="1134707"/>
          <a:ext cx="7425805" cy="32150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
            <a:extLst>
              <a:ext uri="{FF2B5EF4-FFF2-40B4-BE49-F238E27FC236}">
                <a16:creationId xmlns:a16="http://schemas.microsoft.com/office/drawing/2014/main" id="{9E25978D-6243-45E1-9496-BFDA5C05EE1E}"/>
              </a:ext>
            </a:extLst>
          </p:cNvPr>
          <p:cNvSpPr txBox="1">
            <a:spLocks noChangeArrowheads="1"/>
          </p:cNvSpPr>
          <p:nvPr/>
        </p:nvSpPr>
        <p:spPr bwMode="auto">
          <a:xfrm>
            <a:off x="195579" y="4371403"/>
            <a:ext cx="8940799" cy="369332"/>
          </a:xfrm>
          <a:prstGeom prst="rect">
            <a:avLst/>
          </a:prstGeom>
          <a:noFill/>
          <a:ln w="9525">
            <a:noFill/>
            <a:miter lim="800000"/>
            <a:headEnd/>
            <a:tailEnd/>
          </a:ln>
        </p:spPr>
        <p:txBody>
          <a:bodyPr wrap="square">
            <a:spAutoFit/>
          </a:bodyPr>
          <a:lstStyle/>
          <a:p>
            <a:r>
              <a:rPr lang="en-GB" sz="900" dirty="0"/>
              <a:t>Base = all SMEs seeking finance for working capital (n=375 in 2018, n=388 in 2017) Question A14 (multi code, prompted).  Codes 1% or less not shown except ‘don’t know’ (8%).</a:t>
            </a:r>
            <a:br>
              <a:rPr lang="en-GB" sz="900" dirty="0"/>
            </a:br>
            <a:r>
              <a:rPr lang="en-GB" sz="900" dirty="0"/>
              <a:t>All SMEs seeking finance for refinancing (n=34 in 2018), Question A15 (multi code, prompted).</a:t>
            </a:r>
          </a:p>
        </p:txBody>
      </p:sp>
      <p:sp>
        <p:nvSpPr>
          <p:cNvPr id="7" name="Rounded Rectangle 1">
            <a:extLst>
              <a:ext uri="{FF2B5EF4-FFF2-40B4-BE49-F238E27FC236}">
                <a16:creationId xmlns:a16="http://schemas.microsoft.com/office/drawing/2014/main" id="{48C0EFDB-2234-4AEC-9F79-22529C954B13}"/>
              </a:ext>
            </a:extLst>
          </p:cNvPr>
          <p:cNvSpPr/>
          <p:nvPr/>
        </p:nvSpPr>
        <p:spPr>
          <a:xfrm>
            <a:off x="6544638" y="2054831"/>
            <a:ext cx="1984217" cy="1828017"/>
          </a:xfrm>
          <a:prstGeom prst="roundRect">
            <a:avLst>
              <a:gd name="adj" fmla="val 4637"/>
            </a:avLst>
          </a:prstGeom>
          <a:solidFill>
            <a:srgbClr val="D41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600"/>
              </a:spcAft>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Most common reasons for seeking to re-finance were to</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keep business open </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or </a:t>
            </a:r>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expand</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the business (39%), followed by an </a:t>
            </a:r>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attractive offer of finance </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(27%)</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3084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511774"/>
            <a:ext cx="8940800" cy="230832"/>
          </a:xfrm>
          <a:prstGeom prst="rect">
            <a:avLst/>
          </a:prstGeom>
          <a:noFill/>
          <a:ln w="9525">
            <a:noFill/>
            <a:miter lim="800000"/>
            <a:headEnd/>
            <a:tailEnd/>
          </a:ln>
        </p:spPr>
        <p:txBody>
          <a:bodyPr wrap="square">
            <a:spAutoFit/>
          </a:bodyPr>
          <a:lstStyle/>
          <a:p>
            <a:r>
              <a:rPr lang="en-GB" sz="900" dirty="0"/>
              <a:t>Base = all SMEs that sought finance in the last 3 years  (n=913 in 2018), n=266 no employees, n=647 employees. Question A28/A29 (single code, 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Amount of finance sought on last occasion by employee size</a:t>
            </a:r>
          </a:p>
        </p:txBody>
      </p:sp>
      <p:graphicFrame>
        <p:nvGraphicFramePr>
          <p:cNvPr id="6" name="Content Placeholder 7">
            <a:extLst>
              <a:ext uri="{FF2B5EF4-FFF2-40B4-BE49-F238E27FC236}">
                <a16:creationId xmlns:a16="http://schemas.microsoft.com/office/drawing/2014/main" id="{E9C42B13-88C4-4651-B592-B76A5CE127EC}"/>
              </a:ext>
            </a:extLst>
          </p:cNvPr>
          <p:cNvGraphicFramePr>
            <a:graphicFrameLocks/>
          </p:cNvGraphicFramePr>
          <p:nvPr>
            <p:extLst>
              <p:ext uri="{D42A27DB-BD31-4B8C-83A1-F6EECF244321}">
                <p14:modId xmlns:p14="http://schemas.microsoft.com/office/powerpoint/2010/main" val="590005108"/>
              </p:ext>
            </p:extLst>
          </p:nvPr>
        </p:nvGraphicFramePr>
        <p:xfrm>
          <a:off x="203200" y="1189972"/>
          <a:ext cx="6610684" cy="3197878"/>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212725" y="-131391"/>
            <a:ext cx="8940800" cy="685800"/>
          </a:xfrm>
        </p:spPr>
        <p:txBody>
          <a:bodyPr/>
          <a:lstStyle/>
          <a:p>
            <a:r>
              <a:rPr lang="en-GB" sz="1600" dirty="0"/>
              <a:t>Majority of SMEs sought less than £25,000 finance on the last occasion</a:t>
            </a:r>
          </a:p>
        </p:txBody>
      </p:sp>
      <p:sp>
        <p:nvSpPr>
          <p:cNvPr id="7" name="Rectangle 6">
            <a:extLst>
              <a:ext uri="{FF2B5EF4-FFF2-40B4-BE49-F238E27FC236}">
                <a16:creationId xmlns:a16="http://schemas.microsoft.com/office/drawing/2014/main" id="{B847D0E6-EF18-425F-8340-56D85AC337D1}"/>
              </a:ext>
            </a:extLst>
          </p:cNvPr>
          <p:cNvSpPr/>
          <p:nvPr/>
        </p:nvSpPr>
        <p:spPr>
          <a:xfrm>
            <a:off x="7889226" y="735326"/>
            <a:ext cx="968400" cy="2529082"/>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bg1"/>
                </a:solidFill>
                <a:latin typeface="Verdana" panose="020B0604030504040204" pitchFamily="34" charset="0"/>
                <a:ea typeface="Verdana" panose="020B0604030504040204" pitchFamily="34" charset="0"/>
                <a:cs typeface="Verdana" panose="020B0604030504040204" pitchFamily="34" charset="0"/>
              </a:rPr>
              <a:t>2017 median amount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£10,000</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£6,000</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£20,000</a:t>
            </a:r>
          </a:p>
        </p:txBody>
      </p:sp>
      <p:sp>
        <p:nvSpPr>
          <p:cNvPr id="8" name="Rectangle 7">
            <a:extLst>
              <a:ext uri="{FF2B5EF4-FFF2-40B4-BE49-F238E27FC236}">
                <a16:creationId xmlns:a16="http://schemas.microsoft.com/office/drawing/2014/main" id="{29EB2AB9-6111-4686-BF52-133C3DB863E4}"/>
              </a:ext>
            </a:extLst>
          </p:cNvPr>
          <p:cNvSpPr/>
          <p:nvPr/>
        </p:nvSpPr>
        <p:spPr>
          <a:xfrm>
            <a:off x="6750809" y="735326"/>
            <a:ext cx="966727" cy="2529082"/>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bg1"/>
                </a:solidFill>
                <a:latin typeface="Verdana" panose="020B0604030504040204" pitchFamily="34" charset="0"/>
                <a:ea typeface="Verdana" panose="020B0604030504040204" pitchFamily="34" charset="0"/>
                <a:cs typeface="Verdana" panose="020B0604030504040204" pitchFamily="34" charset="0"/>
              </a:rPr>
              <a:t>2018 median amount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£10,000</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£8,000</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£20,000</a:t>
            </a:r>
            <a:endPar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9813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155073" y="-25402"/>
            <a:ext cx="9073147" cy="514350"/>
          </a:xfrm>
        </p:spPr>
        <p:txBody>
          <a:bodyPr/>
          <a:lstStyle/>
          <a:p>
            <a:r>
              <a:rPr lang="en-GB" sz="1600" dirty="0"/>
              <a:t>Researching finance types online now second most common step</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471447"/>
            <a:ext cx="9121274" cy="230832"/>
          </a:xfrm>
          <a:prstGeom prst="rect">
            <a:avLst/>
          </a:prstGeom>
          <a:noFill/>
          <a:ln w="9525">
            <a:noFill/>
            <a:miter lim="800000"/>
            <a:headEnd/>
            <a:tailEnd/>
          </a:ln>
        </p:spPr>
        <p:txBody>
          <a:bodyPr wrap="square">
            <a:spAutoFit/>
          </a:bodyPr>
          <a:lstStyle/>
          <a:p>
            <a:r>
              <a:rPr lang="en-GB" sz="900" dirty="0"/>
              <a:t>Base = all SMEs that sought finance in the last 3 years  (n=913 in 2018), n=932 in 2017. Question A19 (single code, unprompted). Those not shown 1% or less. </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Who spoke to first when finance need identified</a:t>
            </a:r>
          </a:p>
        </p:txBody>
      </p:sp>
      <p:graphicFrame>
        <p:nvGraphicFramePr>
          <p:cNvPr id="6" name="Object 2">
            <a:extLst>
              <a:ext uri="{FF2B5EF4-FFF2-40B4-BE49-F238E27FC236}">
                <a16:creationId xmlns:a16="http://schemas.microsoft.com/office/drawing/2014/main" id="{8B7C3A45-1B5F-43C8-893F-A92886CB085F}"/>
              </a:ext>
            </a:extLst>
          </p:cNvPr>
          <p:cNvGraphicFramePr>
            <a:graphicFrameLocks/>
          </p:cNvGraphicFramePr>
          <p:nvPr>
            <p:extLst/>
          </p:nvPr>
        </p:nvGraphicFramePr>
        <p:xfrm>
          <a:off x="-1259840" y="1134451"/>
          <a:ext cx="9956114" cy="325339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15AF1442-A370-4B67-8E5C-A18908F896D9}"/>
              </a:ext>
            </a:extLst>
          </p:cNvPr>
          <p:cNvSpPr/>
          <p:nvPr/>
        </p:nvSpPr>
        <p:spPr>
          <a:xfrm>
            <a:off x="7367629" y="976503"/>
            <a:ext cx="1685898" cy="629621"/>
          </a:xfrm>
          <a:prstGeom prst="roundRect">
            <a:avLst>
              <a:gd name="adj" fmla="val 8771"/>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atin typeface="Verdana" panose="020B0604030504040204" pitchFamily="34" charset="0"/>
                <a:ea typeface="Verdana" panose="020B0604030504040204" pitchFamily="34" charset="0"/>
                <a:cs typeface="Verdana" panose="020B0604030504040204" pitchFamily="34" charset="0"/>
              </a:rPr>
              <a:t>36% went directly to main bank in 2017</a:t>
            </a:r>
          </a:p>
        </p:txBody>
      </p:sp>
      <p:cxnSp>
        <p:nvCxnSpPr>
          <p:cNvPr id="9" name="Straight Connector 8">
            <a:extLst>
              <a:ext uri="{FF2B5EF4-FFF2-40B4-BE49-F238E27FC236}">
                <a16:creationId xmlns:a16="http://schemas.microsoft.com/office/drawing/2014/main" id="{0A6ECB51-7DB8-4682-BEC5-E3FC1269B4E6}"/>
              </a:ext>
            </a:extLst>
          </p:cNvPr>
          <p:cNvCxnSpPr>
            <a:cxnSpLocks/>
          </p:cNvCxnSpPr>
          <p:nvPr/>
        </p:nvCxnSpPr>
        <p:spPr>
          <a:xfrm flipV="1">
            <a:off x="6301529" y="1500304"/>
            <a:ext cx="0" cy="491731"/>
          </a:xfrm>
          <a:prstGeom prst="line">
            <a:avLst/>
          </a:prstGeom>
          <a:ln>
            <a:solidFill>
              <a:srgbClr val="D41217"/>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F8E05DC-BEEC-4987-B3A5-2319B05D8B9F}"/>
              </a:ext>
            </a:extLst>
          </p:cNvPr>
          <p:cNvCxnSpPr>
            <a:cxnSpLocks/>
          </p:cNvCxnSpPr>
          <p:nvPr/>
        </p:nvCxnSpPr>
        <p:spPr>
          <a:xfrm flipV="1">
            <a:off x="6013278" y="1500303"/>
            <a:ext cx="277628" cy="1"/>
          </a:xfrm>
          <a:prstGeom prst="line">
            <a:avLst/>
          </a:prstGeom>
          <a:ln>
            <a:solidFill>
              <a:srgbClr val="D41217"/>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E0BA13B8-4752-4CA9-B1C9-4C75600942C3}"/>
              </a:ext>
            </a:extLst>
          </p:cNvPr>
          <p:cNvSpPr/>
          <p:nvPr/>
        </p:nvSpPr>
        <p:spPr>
          <a:xfrm>
            <a:off x="5447957" y="1999645"/>
            <a:ext cx="1685898" cy="629621"/>
          </a:xfrm>
          <a:prstGeom prst="roundRect">
            <a:avLst>
              <a:gd name="adj" fmla="val 8771"/>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atin typeface="Verdana" panose="020B0604030504040204" pitchFamily="34" charset="0"/>
                <a:ea typeface="Verdana" panose="020B0604030504040204" pitchFamily="34" charset="0"/>
                <a:cs typeface="Verdana" panose="020B0604030504040204" pitchFamily="34" charset="0"/>
              </a:rPr>
              <a:t>10% researched online in 2017</a:t>
            </a:r>
          </a:p>
        </p:txBody>
      </p:sp>
      <p:cxnSp>
        <p:nvCxnSpPr>
          <p:cNvPr id="10" name="Straight Connector 9">
            <a:extLst>
              <a:ext uri="{FF2B5EF4-FFF2-40B4-BE49-F238E27FC236}">
                <a16:creationId xmlns:a16="http://schemas.microsoft.com/office/drawing/2014/main" id="{CDFEE29C-E7A4-4825-B748-4039B131E76B}"/>
              </a:ext>
            </a:extLst>
          </p:cNvPr>
          <p:cNvCxnSpPr>
            <a:cxnSpLocks/>
          </p:cNvCxnSpPr>
          <p:nvPr/>
        </p:nvCxnSpPr>
        <p:spPr>
          <a:xfrm flipV="1">
            <a:off x="6991378" y="1401717"/>
            <a:ext cx="0" cy="388983"/>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FE82D76-4B07-4143-997B-C0B67511EB1B}"/>
              </a:ext>
            </a:extLst>
          </p:cNvPr>
          <p:cNvCxnSpPr>
            <a:cxnSpLocks/>
          </p:cNvCxnSpPr>
          <p:nvPr/>
        </p:nvCxnSpPr>
        <p:spPr>
          <a:xfrm flipV="1">
            <a:off x="7002002" y="1805254"/>
            <a:ext cx="1208576" cy="1"/>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14D663E-444A-4EB7-8F64-2EFFCDC4D1EB}"/>
              </a:ext>
            </a:extLst>
          </p:cNvPr>
          <p:cNvCxnSpPr>
            <a:cxnSpLocks/>
          </p:cNvCxnSpPr>
          <p:nvPr/>
        </p:nvCxnSpPr>
        <p:spPr>
          <a:xfrm flipV="1">
            <a:off x="8210578" y="1803320"/>
            <a:ext cx="28" cy="196325"/>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Rectangle: Rounded Corners 16">
            <a:extLst>
              <a:ext uri="{FF2B5EF4-FFF2-40B4-BE49-F238E27FC236}">
                <a16:creationId xmlns:a16="http://schemas.microsoft.com/office/drawing/2014/main" id="{28A9C9E3-ADBC-4D5C-8E1D-FAC6E7D68612}"/>
              </a:ext>
            </a:extLst>
          </p:cNvPr>
          <p:cNvSpPr/>
          <p:nvPr/>
        </p:nvSpPr>
        <p:spPr>
          <a:xfrm>
            <a:off x="7334300" y="2035135"/>
            <a:ext cx="1489977" cy="1413145"/>
          </a:xfrm>
          <a:prstGeom prst="roundRect">
            <a:avLst>
              <a:gd name="adj" fmla="val 3480"/>
            </a:avLst>
          </a:prstGeom>
          <a:noFill/>
          <a:ln w="28575">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8FE4B61C-4C03-4DC7-838E-21F29833C959}"/>
              </a:ext>
            </a:extLst>
          </p:cNvPr>
          <p:cNvSpPr txBox="1"/>
          <p:nvPr/>
        </p:nvSpPr>
        <p:spPr>
          <a:xfrm>
            <a:off x="7404799" y="2118732"/>
            <a:ext cx="1419478" cy="1277273"/>
          </a:xfrm>
          <a:prstGeom prst="rect">
            <a:avLst/>
          </a:prstGeom>
          <a:noFill/>
        </p:spPr>
        <p:txBody>
          <a:bodyPr wrap="square" rtlCol="0">
            <a:spAutoFit/>
          </a:bodyPr>
          <a:lstStyle/>
          <a:p>
            <a:r>
              <a:rPr lang="en-GB" sz="1100" dirty="0">
                <a:latin typeface="Verdana" panose="020B0604030504040204" pitchFamily="34" charset="0"/>
                <a:ea typeface="Verdana" panose="020B0604030504040204" pitchFamily="34" charset="0"/>
                <a:cs typeface="Verdana" panose="020B0604030504040204" pitchFamily="34" charset="0"/>
              </a:rPr>
              <a:t>Sole traders (43%) and those trading over 10 years (39%) more likely to go directly to their bank</a:t>
            </a:r>
          </a:p>
        </p:txBody>
      </p:sp>
    </p:spTree>
    <p:extLst>
      <p:ext uri="{BB962C8B-B14F-4D97-AF65-F5344CB8AC3E}">
        <p14:creationId xmlns:p14="http://schemas.microsoft.com/office/powerpoint/2010/main" val="195842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199" y="-2"/>
            <a:ext cx="8951913" cy="514350"/>
          </a:xfrm>
        </p:spPr>
        <p:txBody>
          <a:bodyPr/>
          <a:lstStyle/>
          <a:p>
            <a:r>
              <a:rPr lang="en-GB" sz="1600" dirty="0"/>
              <a:t>Banks and finance providers are the top influencer on the decision of who to approach</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49751"/>
            <a:ext cx="8686800" cy="369332"/>
          </a:xfrm>
          <a:prstGeom prst="rect">
            <a:avLst/>
          </a:prstGeom>
          <a:noFill/>
          <a:ln w="9525">
            <a:noFill/>
            <a:miter lim="800000"/>
            <a:headEnd/>
            <a:tailEnd/>
          </a:ln>
        </p:spPr>
        <p:txBody>
          <a:bodyPr wrap="square">
            <a:spAutoFit/>
          </a:bodyPr>
          <a:lstStyle/>
          <a:p>
            <a:r>
              <a:rPr lang="en-GB" sz="900" dirty="0"/>
              <a:t>Base = all SMEs who sought finance in the last three years (n=913 in 2018), Question A16 and Question A18  (multi code, unprompted). All who have sought more than one source of information on decision on which type of finance to apply for (n=146 in 2018), Question A17 (single code, unprompted). </a:t>
            </a:r>
            <a:endParaRPr lang="en-US" sz="12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Sources of information that influenced decision</a:t>
            </a:r>
          </a:p>
        </p:txBody>
      </p:sp>
      <p:graphicFrame>
        <p:nvGraphicFramePr>
          <p:cNvPr id="6" name="Object 2">
            <a:extLst>
              <a:ext uri="{FF2B5EF4-FFF2-40B4-BE49-F238E27FC236}">
                <a16:creationId xmlns:a16="http://schemas.microsoft.com/office/drawing/2014/main" id="{992B6B71-CC1D-4206-87A0-284C19AFBD6F}"/>
              </a:ext>
            </a:extLst>
          </p:cNvPr>
          <p:cNvGraphicFramePr>
            <a:graphicFrameLocks/>
          </p:cNvGraphicFramePr>
          <p:nvPr>
            <p:extLst>
              <p:ext uri="{D42A27DB-BD31-4B8C-83A1-F6EECF244321}">
                <p14:modId xmlns:p14="http://schemas.microsoft.com/office/powerpoint/2010/main" val="2934301521"/>
              </p:ext>
            </p:extLst>
          </p:nvPr>
        </p:nvGraphicFramePr>
        <p:xfrm>
          <a:off x="70643" y="1222484"/>
          <a:ext cx="8951913" cy="2927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4425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p:txBody>
          <a:bodyPr/>
          <a:lstStyle/>
          <a:p>
            <a:pPr marL="0" indent="0">
              <a:buNone/>
            </a:pPr>
            <a:r>
              <a:rPr lang="en-GB" sz="1400" dirty="0"/>
              <a:t>Number of providers considered 2016-2018</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a:xfrm>
            <a:off x="203200" y="0"/>
            <a:ext cx="8686800" cy="514350"/>
          </a:xfrm>
        </p:spPr>
        <p:txBody>
          <a:bodyPr/>
          <a:lstStyle/>
          <a:p>
            <a:r>
              <a:rPr lang="en-GB" sz="1600" dirty="0">
                <a:solidFill>
                  <a:schemeClr val="tx1"/>
                </a:solidFill>
              </a:rPr>
              <a:t>Four in ten businesses considered more than one provider in 2018</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80916"/>
            <a:ext cx="8686800" cy="230832"/>
          </a:xfrm>
          <a:prstGeom prst="rect">
            <a:avLst/>
          </a:prstGeom>
          <a:noFill/>
          <a:ln w="9525">
            <a:noFill/>
            <a:miter lim="800000"/>
            <a:headEnd/>
            <a:tailEnd/>
          </a:ln>
        </p:spPr>
        <p:txBody>
          <a:bodyPr wrap="square">
            <a:spAutoFit/>
          </a:bodyPr>
          <a:lstStyle/>
          <a:p>
            <a:r>
              <a:rPr lang="en-GB" sz="900" dirty="0"/>
              <a:t>Base = all SMEs who sought finance in the last 3 years (n=913 in 2018 n=932 in 2017/n=886 in 2016). Question A22 (single code, unprompted)</a:t>
            </a:r>
          </a:p>
        </p:txBody>
      </p:sp>
      <p:graphicFrame>
        <p:nvGraphicFramePr>
          <p:cNvPr id="5" name="Content Placeholder 7">
            <a:extLst>
              <a:ext uri="{FF2B5EF4-FFF2-40B4-BE49-F238E27FC236}">
                <a16:creationId xmlns:a16="http://schemas.microsoft.com/office/drawing/2014/main" id="{EDF63DFF-6729-4F85-BA29-3A8550BBA536}"/>
              </a:ext>
            </a:extLst>
          </p:cNvPr>
          <p:cNvGraphicFramePr>
            <a:graphicFrameLocks/>
          </p:cNvGraphicFramePr>
          <p:nvPr>
            <p:extLst>
              <p:ext uri="{D42A27DB-BD31-4B8C-83A1-F6EECF244321}">
                <p14:modId xmlns:p14="http://schemas.microsoft.com/office/powerpoint/2010/main" val="2866071770"/>
              </p:ext>
            </p:extLst>
          </p:nvPr>
        </p:nvGraphicFramePr>
        <p:xfrm>
          <a:off x="825501" y="1103091"/>
          <a:ext cx="6908800" cy="310152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508CA4F-80E0-42F7-9397-0DD906A5016D}"/>
              </a:ext>
            </a:extLst>
          </p:cNvPr>
          <p:cNvSpPr/>
          <p:nvPr/>
        </p:nvSpPr>
        <p:spPr>
          <a:xfrm>
            <a:off x="7734301" y="735326"/>
            <a:ext cx="1206499" cy="2949706"/>
          </a:xfrm>
          <a:prstGeom prst="rect">
            <a:avLst/>
          </a:prstGeom>
          <a:solidFill>
            <a:srgbClr val="212952"/>
          </a:solidFill>
          <a:ln>
            <a:solidFill>
              <a:srgbClr val="21295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b="1" dirty="0">
                <a:solidFill>
                  <a:schemeClr val="bg1"/>
                </a:solidFill>
                <a:latin typeface="Verdana" panose="020B0604030504040204" pitchFamily="34" charset="0"/>
                <a:ea typeface="Verdana" panose="020B0604030504040204" pitchFamily="34" charset="0"/>
                <a:cs typeface="Verdana" panose="020B0604030504040204" pitchFamily="34" charset="0"/>
              </a:rPr>
              <a:t>% considering more than one provider</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40%</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38%</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35%</a:t>
            </a:r>
          </a:p>
        </p:txBody>
      </p:sp>
    </p:spTree>
    <p:extLst>
      <p:ext uri="{BB962C8B-B14F-4D97-AF65-F5344CB8AC3E}">
        <p14:creationId xmlns:p14="http://schemas.microsoft.com/office/powerpoint/2010/main" val="1163407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p:txBody>
          <a:bodyPr/>
          <a:lstStyle/>
          <a:p>
            <a:pPr marL="0" indent="0">
              <a:buNone/>
            </a:pPr>
            <a:r>
              <a:rPr lang="en-GB" sz="1400" dirty="0"/>
              <a:t>Number of providers contacted 2012-2018</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a:xfrm>
            <a:off x="254000" y="5279"/>
            <a:ext cx="8686800" cy="514350"/>
          </a:xfrm>
        </p:spPr>
        <p:txBody>
          <a:bodyPr/>
          <a:lstStyle/>
          <a:p>
            <a:r>
              <a:rPr lang="en-GB" sz="1600" dirty="0"/>
              <a:t>A majority of SMEs continue to contact one finance provider, although long-term trends suggest a positive shift to more providers being contacted</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386318"/>
            <a:ext cx="8686800" cy="369332"/>
          </a:xfrm>
          <a:prstGeom prst="rect">
            <a:avLst/>
          </a:prstGeom>
          <a:noFill/>
          <a:ln w="9525">
            <a:noFill/>
            <a:miter lim="800000"/>
            <a:headEnd/>
            <a:tailEnd/>
          </a:ln>
        </p:spPr>
        <p:txBody>
          <a:bodyPr wrap="square">
            <a:spAutoFit/>
          </a:bodyPr>
          <a:lstStyle/>
          <a:p>
            <a:r>
              <a:rPr lang="en-GB" sz="900" dirty="0"/>
              <a:t>Base = all SMEs that considered a provider of finance in the last 3 years* (n=848 in 2018 n=865 in 2017/n=886 in 2016/n=715 in 2015/n=325 in 2014/n=588 in 2012). Question A23 (single code, unprompted)</a:t>
            </a:r>
          </a:p>
        </p:txBody>
      </p:sp>
      <p:graphicFrame>
        <p:nvGraphicFramePr>
          <p:cNvPr id="5" name="Content Placeholder 7">
            <a:extLst>
              <a:ext uri="{FF2B5EF4-FFF2-40B4-BE49-F238E27FC236}">
                <a16:creationId xmlns:a16="http://schemas.microsoft.com/office/drawing/2014/main" id="{EDF63DFF-6729-4F85-BA29-3A8550BBA536}"/>
              </a:ext>
            </a:extLst>
          </p:cNvPr>
          <p:cNvGraphicFramePr>
            <a:graphicFrameLocks/>
          </p:cNvGraphicFramePr>
          <p:nvPr>
            <p:extLst>
              <p:ext uri="{D42A27DB-BD31-4B8C-83A1-F6EECF244321}">
                <p14:modId xmlns:p14="http://schemas.microsoft.com/office/powerpoint/2010/main" val="2707122177"/>
              </p:ext>
            </p:extLst>
          </p:nvPr>
        </p:nvGraphicFramePr>
        <p:xfrm>
          <a:off x="254001" y="1103091"/>
          <a:ext cx="6908800" cy="3101524"/>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Right 7">
            <a:extLst>
              <a:ext uri="{FF2B5EF4-FFF2-40B4-BE49-F238E27FC236}">
                <a16:creationId xmlns:a16="http://schemas.microsoft.com/office/drawing/2014/main" id="{AF71E77C-BF3B-4590-B500-5849E468F0C6}"/>
              </a:ext>
            </a:extLst>
          </p:cNvPr>
          <p:cNvSpPr/>
          <p:nvPr/>
        </p:nvSpPr>
        <p:spPr>
          <a:xfrm rot="5400000">
            <a:off x="6043644" y="1153115"/>
            <a:ext cx="78238" cy="74682"/>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1" name="Rectangle 10">
            <a:extLst>
              <a:ext uri="{FF2B5EF4-FFF2-40B4-BE49-F238E27FC236}">
                <a16:creationId xmlns:a16="http://schemas.microsoft.com/office/drawing/2014/main" id="{B76E53C6-E6BD-4E09-B200-171E1BA25C50}"/>
              </a:ext>
            </a:extLst>
          </p:cNvPr>
          <p:cNvSpPr/>
          <p:nvPr/>
        </p:nvSpPr>
        <p:spPr>
          <a:xfrm>
            <a:off x="7162801" y="1168400"/>
            <a:ext cx="1624377" cy="304800"/>
          </a:xfrm>
          <a:prstGeom prst="rect">
            <a:avLst/>
          </a:prstGeom>
          <a:solidFill>
            <a:srgbClr val="21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Mean =  1.6</a:t>
            </a:r>
          </a:p>
        </p:txBody>
      </p:sp>
      <p:sp>
        <p:nvSpPr>
          <p:cNvPr id="9" name="Rectangle 8">
            <a:extLst>
              <a:ext uri="{FF2B5EF4-FFF2-40B4-BE49-F238E27FC236}">
                <a16:creationId xmlns:a16="http://schemas.microsoft.com/office/drawing/2014/main" id="{5FE53429-88E9-4781-B299-9F1D633D9A6C}"/>
              </a:ext>
            </a:extLst>
          </p:cNvPr>
          <p:cNvSpPr/>
          <p:nvPr/>
        </p:nvSpPr>
        <p:spPr>
          <a:xfrm>
            <a:off x="7167564" y="1587791"/>
            <a:ext cx="1624377" cy="306000"/>
          </a:xfrm>
          <a:prstGeom prst="rect">
            <a:avLst/>
          </a:prstGeom>
          <a:solidFill>
            <a:srgbClr val="21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Mean =  1.7</a:t>
            </a:r>
          </a:p>
        </p:txBody>
      </p:sp>
      <p:sp>
        <p:nvSpPr>
          <p:cNvPr id="10" name="Rectangle 9">
            <a:extLst>
              <a:ext uri="{FF2B5EF4-FFF2-40B4-BE49-F238E27FC236}">
                <a16:creationId xmlns:a16="http://schemas.microsoft.com/office/drawing/2014/main" id="{197B40FE-E22E-4DE0-A188-E2C4B35A80C7}"/>
              </a:ext>
            </a:extLst>
          </p:cNvPr>
          <p:cNvSpPr/>
          <p:nvPr/>
        </p:nvSpPr>
        <p:spPr>
          <a:xfrm>
            <a:off x="7162802" y="2008382"/>
            <a:ext cx="1624377" cy="306000"/>
          </a:xfrm>
          <a:prstGeom prst="rect">
            <a:avLst/>
          </a:prstGeom>
          <a:solidFill>
            <a:srgbClr val="21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Mean =  1.5</a:t>
            </a:r>
          </a:p>
        </p:txBody>
      </p:sp>
      <p:sp>
        <p:nvSpPr>
          <p:cNvPr id="12" name="Rectangle 11">
            <a:extLst>
              <a:ext uri="{FF2B5EF4-FFF2-40B4-BE49-F238E27FC236}">
                <a16:creationId xmlns:a16="http://schemas.microsoft.com/office/drawing/2014/main" id="{4831422B-FA22-4EFF-933A-8FFEB5040746}"/>
              </a:ext>
            </a:extLst>
          </p:cNvPr>
          <p:cNvSpPr/>
          <p:nvPr/>
        </p:nvSpPr>
        <p:spPr>
          <a:xfrm>
            <a:off x="7167564" y="2426584"/>
            <a:ext cx="1624377" cy="304800"/>
          </a:xfrm>
          <a:prstGeom prst="rect">
            <a:avLst/>
          </a:prstGeom>
          <a:solidFill>
            <a:srgbClr val="21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Mean =  1.7</a:t>
            </a:r>
          </a:p>
        </p:txBody>
      </p:sp>
      <p:sp>
        <p:nvSpPr>
          <p:cNvPr id="13" name="Rectangle 12">
            <a:extLst>
              <a:ext uri="{FF2B5EF4-FFF2-40B4-BE49-F238E27FC236}">
                <a16:creationId xmlns:a16="http://schemas.microsoft.com/office/drawing/2014/main" id="{A14124CB-DA33-4AF3-AD8F-294958984465}"/>
              </a:ext>
            </a:extLst>
          </p:cNvPr>
          <p:cNvSpPr/>
          <p:nvPr/>
        </p:nvSpPr>
        <p:spPr>
          <a:xfrm>
            <a:off x="7172327" y="2845975"/>
            <a:ext cx="1624377" cy="306000"/>
          </a:xfrm>
          <a:prstGeom prst="rect">
            <a:avLst/>
          </a:prstGeom>
          <a:solidFill>
            <a:srgbClr val="21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Mean =  1.5</a:t>
            </a:r>
          </a:p>
        </p:txBody>
      </p:sp>
      <p:sp>
        <p:nvSpPr>
          <p:cNvPr id="14" name="Rectangle 13">
            <a:extLst>
              <a:ext uri="{FF2B5EF4-FFF2-40B4-BE49-F238E27FC236}">
                <a16:creationId xmlns:a16="http://schemas.microsoft.com/office/drawing/2014/main" id="{22E02A9A-DFAB-4B71-938F-8D15CF30AB56}"/>
              </a:ext>
            </a:extLst>
          </p:cNvPr>
          <p:cNvSpPr/>
          <p:nvPr/>
        </p:nvSpPr>
        <p:spPr>
          <a:xfrm>
            <a:off x="7167565" y="3266566"/>
            <a:ext cx="1624377" cy="306000"/>
          </a:xfrm>
          <a:prstGeom prst="rect">
            <a:avLst/>
          </a:prstGeom>
          <a:solidFill>
            <a:srgbClr val="21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Mean =  1.7</a:t>
            </a:r>
          </a:p>
        </p:txBody>
      </p:sp>
    </p:spTree>
    <p:extLst>
      <p:ext uri="{BB962C8B-B14F-4D97-AF65-F5344CB8AC3E}">
        <p14:creationId xmlns:p14="http://schemas.microsoft.com/office/powerpoint/2010/main" val="1101410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200" y="-2"/>
            <a:ext cx="8861690" cy="514350"/>
          </a:xfrm>
        </p:spPr>
        <p:txBody>
          <a:bodyPr/>
          <a:lstStyle/>
          <a:p>
            <a:r>
              <a:rPr lang="en-GB" sz="1600" dirty="0"/>
              <a:t>Having an existing relationship continues to be the most common reason for choosing providers - fewer say the decision relates to the likelihood of obtaining  finance</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67136"/>
            <a:ext cx="8940800" cy="369332"/>
          </a:xfrm>
          <a:prstGeom prst="rect">
            <a:avLst/>
          </a:prstGeom>
          <a:noFill/>
          <a:ln w="9525">
            <a:noFill/>
            <a:miter lim="800000"/>
            <a:headEnd/>
            <a:tailEnd/>
          </a:ln>
        </p:spPr>
        <p:txBody>
          <a:bodyPr wrap="square">
            <a:spAutoFit/>
          </a:bodyPr>
          <a:lstStyle/>
          <a:p>
            <a:r>
              <a:rPr lang="en-GB" sz="900" dirty="0"/>
              <a:t>Base = all SMEs that sought external finance in the last 3 years (n=913 in 2018). Question A20 (multi code, unprompted). Those not shown less than 2%.  Question A21 (single code, 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Reasons for choosing provider</a:t>
            </a:r>
          </a:p>
        </p:txBody>
      </p:sp>
      <p:graphicFrame>
        <p:nvGraphicFramePr>
          <p:cNvPr id="6" name="Object 2">
            <a:extLst>
              <a:ext uri="{FF2B5EF4-FFF2-40B4-BE49-F238E27FC236}">
                <a16:creationId xmlns:a16="http://schemas.microsoft.com/office/drawing/2014/main" id="{C2B12A92-017A-4495-BC12-642D02B73A3D}"/>
              </a:ext>
            </a:extLst>
          </p:cNvPr>
          <p:cNvGraphicFramePr>
            <a:graphicFrameLocks/>
          </p:cNvGraphicFramePr>
          <p:nvPr>
            <p:extLst>
              <p:ext uri="{D42A27DB-BD31-4B8C-83A1-F6EECF244321}">
                <p14:modId xmlns:p14="http://schemas.microsoft.com/office/powerpoint/2010/main" val="1447257185"/>
              </p:ext>
            </p:extLst>
          </p:nvPr>
        </p:nvGraphicFramePr>
        <p:xfrm>
          <a:off x="212779" y="1106753"/>
          <a:ext cx="8696273" cy="3157272"/>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Right 8">
            <a:extLst>
              <a:ext uri="{FF2B5EF4-FFF2-40B4-BE49-F238E27FC236}">
                <a16:creationId xmlns:a16="http://schemas.microsoft.com/office/drawing/2014/main" id="{67EDF782-96B2-4D33-819A-C93637F2A5C0}"/>
              </a:ext>
            </a:extLst>
          </p:cNvPr>
          <p:cNvSpPr/>
          <p:nvPr/>
        </p:nvSpPr>
        <p:spPr>
          <a:xfrm rot="5400000">
            <a:off x="5147169" y="3039883"/>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21E0229E-4236-46B7-BD73-DB2871752F0A}"/>
              </a:ext>
            </a:extLst>
          </p:cNvPr>
          <p:cNvSpPr txBox="1"/>
          <p:nvPr/>
        </p:nvSpPr>
        <p:spPr>
          <a:xfrm>
            <a:off x="5314949" y="2950694"/>
            <a:ext cx="1419225" cy="307777"/>
          </a:xfrm>
          <a:prstGeom prst="rect">
            <a:avLst/>
          </a:prstGeom>
          <a:noFill/>
        </p:spPr>
        <p:txBody>
          <a:bodyPr wrap="square" rtlCol="0">
            <a:spAutoFit/>
          </a:bodyPr>
          <a:lstStyle/>
          <a:p>
            <a:r>
              <a:rPr lang="en-GB" sz="1400" dirty="0"/>
              <a:t>(7% in 2017)</a:t>
            </a:r>
          </a:p>
        </p:txBody>
      </p:sp>
      <p:sp>
        <p:nvSpPr>
          <p:cNvPr id="13" name="Rectangle: Rounded Corners 12">
            <a:extLst>
              <a:ext uri="{FF2B5EF4-FFF2-40B4-BE49-F238E27FC236}">
                <a16:creationId xmlns:a16="http://schemas.microsoft.com/office/drawing/2014/main" id="{F40675E1-5974-4C6E-B816-C7188A995DE0}"/>
              </a:ext>
            </a:extLst>
          </p:cNvPr>
          <p:cNvSpPr/>
          <p:nvPr/>
        </p:nvSpPr>
        <p:spPr>
          <a:xfrm>
            <a:off x="8172450" y="1095528"/>
            <a:ext cx="419100" cy="233952"/>
          </a:xfrm>
          <a:prstGeom prst="roundRect">
            <a:avLst/>
          </a:prstGeom>
          <a:noFill/>
          <a:ln w="28575">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7341B8E1-9E87-4522-8203-EF2F65073CC4}"/>
              </a:ext>
            </a:extLst>
          </p:cNvPr>
          <p:cNvCxnSpPr>
            <a:cxnSpLocks/>
          </p:cNvCxnSpPr>
          <p:nvPr/>
        </p:nvCxnSpPr>
        <p:spPr>
          <a:xfrm>
            <a:off x="8377622" y="1339082"/>
            <a:ext cx="4378" cy="694059"/>
          </a:xfrm>
          <a:prstGeom prst="line">
            <a:avLst/>
          </a:prstGeom>
          <a:ln>
            <a:solidFill>
              <a:srgbClr val="D41217"/>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6F6C1738-3BA3-4E1A-91FA-3850C2BFE43D}"/>
              </a:ext>
            </a:extLst>
          </p:cNvPr>
          <p:cNvSpPr/>
          <p:nvPr/>
        </p:nvSpPr>
        <p:spPr>
          <a:xfrm>
            <a:off x="7356932" y="1994222"/>
            <a:ext cx="1647367" cy="1155056"/>
          </a:xfrm>
          <a:prstGeom prst="roundRect">
            <a:avLst>
              <a:gd name="adj" fmla="val 9037"/>
            </a:avLst>
          </a:prstGeom>
          <a:solidFill>
            <a:srgbClr val="D41217"/>
          </a:solidFill>
          <a:ln w="28575">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DC5BEB79-8BF9-4EFA-A3F2-64C912A090BB}"/>
              </a:ext>
            </a:extLst>
          </p:cNvPr>
          <p:cNvSpPr txBox="1"/>
          <p:nvPr/>
        </p:nvSpPr>
        <p:spPr>
          <a:xfrm>
            <a:off x="7337883" y="2033141"/>
            <a:ext cx="1727007" cy="1077218"/>
          </a:xfrm>
          <a:prstGeom prst="rect">
            <a:avLst/>
          </a:prstGeom>
          <a:noFill/>
        </p:spPr>
        <p:txBody>
          <a:bodyPr wrap="square" rtlCol="0">
            <a:spAutoFit/>
          </a:bodyPr>
          <a:lstStyle/>
          <a:p>
            <a:pPr algn="ct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Having an existing provider continues to be the most common </a:t>
            </a: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main reason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6155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497976"/>
            <a:ext cx="8686800" cy="230832"/>
          </a:xfrm>
          <a:prstGeom prst="rect">
            <a:avLst/>
          </a:prstGeom>
          <a:noFill/>
          <a:ln w="9525">
            <a:noFill/>
            <a:miter lim="800000"/>
            <a:headEnd/>
            <a:tailEnd/>
          </a:ln>
        </p:spPr>
        <p:txBody>
          <a:bodyPr wrap="square">
            <a:spAutoFit/>
          </a:bodyPr>
          <a:lstStyle/>
          <a:p>
            <a:r>
              <a:rPr lang="en-GB" sz="900" dirty="0"/>
              <a:t>Base = all SMEs that contacted only one provider (n=469 in 2018, n=469). Question A26 (multi code, unprompted). Those not shown 1% or less. </a:t>
            </a:r>
            <a:endParaRPr lang="en-US" sz="9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55650"/>
            <a:ext cx="8686800" cy="3594101"/>
          </a:xfrm>
        </p:spPr>
        <p:txBody>
          <a:bodyPr/>
          <a:lstStyle/>
          <a:p>
            <a:pPr marL="0" indent="0">
              <a:buNone/>
            </a:pPr>
            <a:r>
              <a:rPr lang="en-GB" sz="1400" dirty="0"/>
              <a:t>Reasons for only approaching one provider on last occasion – top mentions</a:t>
            </a:r>
          </a:p>
        </p:txBody>
      </p:sp>
      <p:graphicFrame>
        <p:nvGraphicFramePr>
          <p:cNvPr id="6" name="Object 2">
            <a:extLst>
              <a:ext uri="{FF2B5EF4-FFF2-40B4-BE49-F238E27FC236}">
                <a16:creationId xmlns:a16="http://schemas.microsoft.com/office/drawing/2014/main" id="{D553620D-D232-46AD-B1FE-A22107BB0922}"/>
              </a:ext>
            </a:extLst>
          </p:cNvPr>
          <p:cNvGraphicFramePr>
            <a:graphicFrameLocks/>
          </p:cNvGraphicFramePr>
          <p:nvPr>
            <p:extLst>
              <p:ext uri="{D42A27DB-BD31-4B8C-83A1-F6EECF244321}">
                <p14:modId xmlns:p14="http://schemas.microsoft.com/office/powerpoint/2010/main" val="63116135"/>
              </p:ext>
            </p:extLst>
          </p:nvPr>
        </p:nvGraphicFramePr>
        <p:xfrm>
          <a:off x="212779" y="1134707"/>
          <a:ext cx="8696273" cy="321504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7C7C9ECC-E51D-44C1-AE37-1E107AD6B7F7}"/>
              </a:ext>
            </a:extLst>
          </p:cNvPr>
          <p:cNvSpPr/>
          <p:nvPr/>
        </p:nvSpPr>
        <p:spPr>
          <a:xfrm>
            <a:off x="6117507" y="2058490"/>
            <a:ext cx="2585818" cy="1026520"/>
          </a:xfrm>
          <a:prstGeom prst="roundRect">
            <a:avLst>
              <a:gd name="adj" fmla="val 10388"/>
            </a:avLst>
          </a:prstGeom>
          <a:solidFill>
            <a:srgbClr val="D41217"/>
          </a:solidFill>
          <a:ln>
            <a:solidFill>
              <a:srgbClr val="D4121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Verdana" panose="020B0604030504040204" pitchFamily="34" charset="0"/>
                <a:ea typeface="Verdana" panose="020B0604030504040204" pitchFamily="34" charset="0"/>
                <a:cs typeface="Verdana" panose="020B0604030504040204" pitchFamily="34" charset="0"/>
              </a:rPr>
              <a:t>Having a </a:t>
            </a:r>
            <a:r>
              <a:rPr lang="en-GB" sz="1200" b="1" dirty="0">
                <a:latin typeface="Verdana" panose="020B0604030504040204" pitchFamily="34" charset="0"/>
                <a:ea typeface="Verdana" panose="020B0604030504040204" pitchFamily="34" charset="0"/>
                <a:cs typeface="Verdana" panose="020B0604030504040204" pitchFamily="34" charset="0"/>
              </a:rPr>
              <a:t>longstanding relationship </a:t>
            </a:r>
            <a:r>
              <a:rPr lang="en-GB" sz="1200" dirty="0">
                <a:latin typeface="Verdana" panose="020B0604030504040204" pitchFamily="34" charset="0"/>
                <a:ea typeface="Verdana" panose="020B0604030504040204" pitchFamily="34" charset="0"/>
                <a:cs typeface="Verdana" panose="020B0604030504040204" pitchFamily="34" charset="0"/>
              </a:rPr>
              <a:t>was also the most common reason last year (55%)</a:t>
            </a:r>
          </a:p>
        </p:txBody>
      </p:sp>
      <p:sp>
        <p:nvSpPr>
          <p:cNvPr id="10" name="Title 1"/>
          <p:cNvSpPr>
            <a:spLocks noGrp="1"/>
          </p:cNvSpPr>
          <p:nvPr>
            <p:ph type="title"/>
          </p:nvPr>
        </p:nvSpPr>
        <p:spPr>
          <a:xfrm>
            <a:off x="201091" y="26321"/>
            <a:ext cx="8686800" cy="536056"/>
          </a:xfrm>
        </p:spPr>
        <p:txBody>
          <a:bodyPr>
            <a:noAutofit/>
          </a:bodyPr>
          <a:lstStyle/>
          <a:p>
            <a:r>
              <a:rPr lang="en-GB" sz="1600" dirty="0"/>
              <a:t>Having an established relationship is the most common reason for contacting only one provider</a:t>
            </a:r>
            <a:endParaRPr lang="en-US" sz="1600" dirty="0"/>
          </a:p>
        </p:txBody>
      </p:sp>
    </p:spTree>
    <p:extLst>
      <p:ext uri="{BB962C8B-B14F-4D97-AF65-F5344CB8AC3E}">
        <p14:creationId xmlns:p14="http://schemas.microsoft.com/office/powerpoint/2010/main" val="364923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a:extLst>
              <a:ext uri="{FF2B5EF4-FFF2-40B4-BE49-F238E27FC236}">
                <a16:creationId xmlns:a16="http://schemas.microsoft.com/office/drawing/2014/main" id="{6B1991B8-A193-4FFB-A385-AEB677589683}"/>
              </a:ext>
            </a:extLst>
          </p:cNvPr>
          <p:cNvGraphicFramePr>
            <a:graphicFrameLocks/>
          </p:cNvGraphicFramePr>
          <p:nvPr>
            <p:extLst>
              <p:ext uri="{D42A27DB-BD31-4B8C-83A1-F6EECF244321}">
                <p14:modId xmlns:p14="http://schemas.microsoft.com/office/powerpoint/2010/main" val="3726763131"/>
              </p:ext>
            </p:extLst>
          </p:nvPr>
        </p:nvGraphicFramePr>
        <p:xfrm>
          <a:off x="3977241" y="1606612"/>
          <a:ext cx="4860008" cy="7031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Half of SMEs contact providers other than the ‘big five’ banks when seeking finance</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56785"/>
            <a:ext cx="8940800" cy="369332"/>
          </a:xfrm>
          <a:prstGeom prst="rect">
            <a:avLst/>
          </a:prstGeom>
          <a:noFill/>
          <a:ln w="9525">
            <a:noFill/>
            <a:miter lim="800000"/>
            <a:headEnd/>
            <a:tailEnd/>
          </a:ln>
        </p:spPr>
        <p:txBody>
          <a:bodyPr wrap="square">
            <a:spAutoFit/>
          </a:bodyPr>
          <a:lstStyle/>
          <a:p>
            <a:r>
              <a:rPr lang="en-GB" sz="900" dirty="0"/>
              <a:t>Base = all SMEs (n=2,000 in 2018); employers n=647, no employees n=266; Production n=188, Construction n=153, Distribution n=198, Business services n=252, Other services n=122. A25 (single code, unprompted). Note question changed since 2017 to include Santander in ‘big five’ banks. </a:t>
            </a:r>
            <a:endParaRPr lang="en-US" sz="9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Was finance sought from any of the five largest UK banks</a:t>
            </a:r>
          </a:p>
          <a:p>
            <a:pPr marL="0" indent="0">
              <a:buNone/>
            </a:pPr>
            <a:endParaRPr lang="en-GB" sz="1400" dirty="0"/>
          </a:p>
        </p:txBody>
      </p:sp>
      <p:graphicFrame>
        <p:nvGraphicFramePr>
          <p:cNvPr id="7" name="Content Placeholder 20">
            <a:extLst>
              <a:ext uri="{FF2B5EF4-FFF2-40B4-BE49-F238E27FC236}">
                <a16:creationId xmlns:a16="http://schemas.microsoft.com/office/drawing/2014/main" id="{F02D0EBC-45A9-49AA-8EFB-84A29826AA8D}"/>
              </a:ext>
            </a:extLst>
          </p:cNvPr>
          <p:cNvGraphicFramePr>
            <a:graphicFrameLocks/>
          </p:cNvGraphicFramePr>
          <p:nvPr>
            <p:extLst>
              <p:ext uri="{D42A27DB-BD31-4B8C-83A1-F6EECF244321}">
                <p14:modId xmlns:p14="http://schemas.microsoft.com/office/powerpoint/2010/main" val="1322898933"/>
              </p:ext>
            </p:extLst>
          </p:nvPr>
        </p:nvGraphicFramePr>
        <p:xfrm>
          <a:off x="449812" y="961162"/>
          <a:ext cx="3437709" cy="325585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312198B-0967-47AA-BC63-8DBA55786F35}"/>
              </a:ext>
            </a:extLst>
          </p:cNvPr>
          <p:cNvSpPr txBox="1"/>
          <p:nvPr/>
        </p:nvSpPr>
        <p:spPr>
          <a:xfrm>
            <a:off x="306751" y="2331655"/>
            <a:ext cx="1090917" cy="1015663"/>
          </a:xfrm>
          <a:prstGeom prst="rect">
            <a:avLst/>
          </a:prstGeom>
          <a:noFill/>
        </p:spPr>
        <p:txBody>
          <a:bodyPr wrap="square" rtlCol="0">
            <a:spAutoFit/>
          </a:bodyPr>
          <a:lstStyle/>
          <a:p>
            <a:r>
              <a:rPr lang="en-GB" sz="1200" dirty="0"/>
              <a:t>Only sought finance from one of the five main UK banks</a:t>
            </a:r>
          </a:p>
        </p:txBody>
      </p:sp>
      <p:sp>
        <p:nvSpPr>
          <p:cNvPr id="10" name="TextBox 9">
            <a:extLst>
              <a:ext uri="{FF2B5EF4-FFF2-40B4-BE49-F238E27FC236}">
                <a16:creationId xmlns:a16="http://schemas.microsoft.com/office/drawing/2014/main" id="{076FF9E6-C25F-4E01-9947-D0C22BB6EA9A}"/>
              </a:ext>
            </a:extLst>
          </p:cNvPr>
          <p:cNvSpPr txBox="1"/>
          <p:nvPr/>
        </p:nvSpPr>
        <p:spPr>
          <a:xfrm>
            <a:off x="2889493" y="1721625"/>
            <a:ext cx="1125028" cy="646331"/>
          </a:xfrm>
          <a:prstGeom prst="rect">
            <a:avLst/>
          </a:prstGeom>
          <a:noFill/>
        </p:spPr>
        <p:txBody>
          <a:bodyPr wrap="square" rtlCol="0">
            <a:spAutoFit/>
          </a:bodyPr>
          <a:lstStyle/>
          <a:p>
            <a:pPr algn="r"/>
            <a:r>
              <a:rPr lang="en-GB" sz="1200" dirty="0"/>
              <a:t>Contacted other finance providers</a:t>
            </a:r>
          </a:p>
        </p:txBody>
      </p:sp>
      <p:graphicFrame>
        <p:nvGraphicFramePr>
          <p:cNvPr id="2" name="Table 1">
            <a:extLst>
              <a:ext uri="{FF2B5EF4-FFF2-40B4-BE49-F238E27FC236}">
                <a16:creationId xmlns:a16="http://schemas.microsoft.com/office/drawing/2014/main" id="{C7C4191B-8FCD-4BD0-A11F-68F87D3D138C}"/>
              </a:ext>
            </a:extLst>
          </p:cNvPr>
          <p:cNvGraphicFramePr>
            <a:graphicFrameLocks noGrp="1"/>
          </p:cNvGraphicFramePr>
          <p:nvPr>
            <p:extLst>
              <p:ext uri="{D42A27DB-BD31-4B8C-83A1-F6EECF244321}">
                <p14:modId xmlns:p14="http://schemas.microsoft.com/office/powerpoint/2010/main" val="3364547693"/>
              </p:ext>
            </p:extLst>
          </p:nvPr>
        </p:nvGraphicFramePr>
        <p:xfrm>
          <a:off x="3863472" y="1611287"/>
          <a:ext cx="1393009" cy="623298"/>
        </p:xfrm>
        <a:graphic>
          <a:graphicData uri="http://schemas.openxmlformats.org/drawingml/2006/table">
            <a:tbl>
              <a:tblPr firstRow="1" bandRow="1">
                <a:tableStyleId>{2D5ABB26-0587-4C30-8999-92F81FD0307C}</a:tableStyleId>
              </a:tblPr>
              <a:tblGrid>
                <a:gridCol w="1393009">
                  <a:extLst>
                    <a:ext uri="{9D8B030D-6E8A-4147-A177-3AD203B41FA5}">
                      <a16:colId xmlns:a16="http://schemas.microsoft.com/office/drawing/2014/main" val="3396202342"/>
                    </a:ext>
                  </a:extLst>
                </a:gridCol>
              </a:tblGrid>
              <a:tr h="311649">
                <a:tc>
                  <a:txBody>
                    <a:bodyPr/>
                    <a:lstStyle/>
                    <a:p>
                      <a:pPr algn="r"/>
                      <a:r>
                        <a:rPr lang="en-GB" sz="1000" dirty="0">
                          <a:latin typeface="Verdana" panose="020B0604030504040204" pitchFamily="34" charset="0"/>
                          <a:ea typeface="Verdana" panose="020B0604030504040204" pitchFamily="34" charset="0"/>
                          <a:cs typeface="Verdana" panose="020B0604030504040204" pitchFamily="34" charset="0"/>
                        </a:rPr>
                        <a:t>Employers</a:t>
                      </a:r>
                    </a:p>
                  </a:txBody>
                  <a:tcPr marL="0" marR="0" anchor="ctr"/>
                </a:tc>
                <a:extLst>
                  <a:ext uri="{0D108BD9-81ED-4DB2-BD59-A6C34878D82A}">
                    <a16:rowId xmlns:a16="http://schemas.microsoft.com/office/drawing/2014/main" val="688888385"/>
                  </a:ext>
                </a:extLst>
              </a:tr>
              <a:tr h="311649">
                <a:tc>
                  <a:txBody>
                    <a:bodyPr/>
                    <a:lstStyle/>
                    <a:p>
                      <a:pPr algn="r"/>
                      <a:r>
                        <a:rPr lang="en-GB" sz="1000" dirty="0">
                          <a:latin typeface="Verdana" panose="020B0604030504040204" pitchFamily="34" charset="0"/>
                          <a:ea typeface="Verdana" panose="020B0604030504040204" pitchFamily="34" charset="0"/>
                          <a:cs typeface="Verdana" panose="020B0604030504040204" pitchFamily="34" charset="0"/>
                        </a:rPr>
                        <a:t>No employees</a:t>
                      </a:r>
                    </a:p>
                  </a:txBody>
                  <a:tcPr marL="0" marR="0" anchor="ctr"/>
                </a:tc>
                <a:extLst>
                  <a:ext uri="{0D108BD9-81ED-4DB2-BD59-A6C34878D82A}">
                    <a16:rowId xmlns:a16="http://schemas.microsoft.com/office/drawing/2014/main" val="2919920062"/>
                  </a:ext>
                </a:extLst>
              </a:tr>
            </a:tbl>
          </a:graphicData>
        </a:graphic>
      </p:graphicFrame>
      <p:graphicFrame>
        <p:nvGraphicFramePr>
          <p:cNvPr id="15" name="Object 2">
            <a:extLst>
              <a:ext uri="{FF2B5EF4-FFF2-40B4-BE49-F238E27FC236}">
                <a16:creationId xmlns:a16="http://schemas.microsoft.com/office/drawing/2014/main" id="{67941624-ACF2-40DB-A173-5BA7304E2087}"/>
              </a:ext>
            </a:extLst>
          </p:cNvPr>
          <p:cNvGraphicFramePr>
            <a:graphicFrameLocks/>
          </p:cNvGraphicFramePr>
          <p:nvPr>
            <p:extLst>
              <p:ext uri="{D42A27DB-BD31-4B8C-83A1-F6EECF244321}">
                <p14:modId xmlns:p14="http://schemas.microsoft.com/office/powerpoint/2010/main" val="698533617"/>
              </p:ext>
            </p:extLst>
          </p:nvPr>
        </p:nvGraphicFramePr>
        <p:xfrm>
          <a:off x="3977241" y="2363405"/>
          <a:ext cx="4860008" cy="17515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le 15">
            <a:extLst>
              <a:ext uri="{FF2B5EF4-FFF2-40B4-BE49-F238E27FC236}">
                <a16:creationId xmlns:a16="http://schemas.microsoft.com/office/drawing/2014/main" id="{2D0A0EDC-AAB7-4F9B-A648-FCC365AEC739}"/>
              </a:ext>
            </a:extLst>
          </p:cNvPr>
          <p:cNvGraphicFramePr>
            <a:graphicFrameLocks noGrp="1"/>
          </p:cNvGraphicFramePr>
          <p:nvPr>
            <p:extLst>
              <p:ext uri="{D42A27DB-BD31-4B8C-83A1-F6EECF244321}">
                <p14:modId xmlns:p14="http://schemas.microsoft.com/office/powerpoint/2010/main" val="719177211"/>
              </p:ext>
            </p:extLst>
          </p:nvPr>
        </p:nvGraphicFramePr>
        <p:xfrm>
          <a:off x="3863472" y="2435919"/>
          <a:ext cx="1393009" cy="1527203"/>
        </p:xfrm>
        <a:graphic>
          <a:graphicData uri="http://schemas.openxmlformats.org/drawingml/2006/table">
            <a:tbl>
              <a:tblPr firstRow="1" bandRow="1">
                <a:tableStyleId>{2D5ABB26-0587-4C30-8999-92F81FD0307C}</a:tableStyleId>
              </a:tblPr>
              <a:tblGrid>
                <a:gridCol w="1393009">
                  <a:extLst>
                    <a:ext uri="{9D8B030D-6E8A-4147-A177-3AD203B41FA5}">
                      <a16:colId xmlns:a16="http://schemas.microsoft.com/office/drawing/2014/main" val="3396202342"/>
                    </a:ext>
                  </a:extLst>
                </a:gridCol>
              </a:tblGrid>
              <a:tr h="302281">
                <a:tc>
                  <a:txBody>
                    <a:bodyPr/>
                    <a:lstStyle/>
                    <a:p>
                      <a:pPr algn="r" fontAlgn="t"/>
                      <a:r>
                        <a:rPr lang="en-GB" sz="1000" b="0" i="0" u="none" strike="noStrike" dirty="0">
                          <a:effectLst/>
                          <a:latin typeface="Verdana" panose="020B0604030504040204" pitchFamily="34" charset="0"/>
                          <a:ea typeface="Verdana" panose="020B0604030504040204" pitchFamily="34" charset="0"/>
                          <a:cs typeface="Verdana" panose="020B0604030504040204" pitchFamily="34" charset="0"/>
                        </a:rPr>
                        <a:t>Production</a:t>
                      </a:r>
                    </a:p>
                  </a:txBody>
                  <a:tcPr marL="9525" marR="9525" marT="9525" marB="0" anchor="ctr"/>
                </a:tc>
                <a:extLst>
                  <a:ext uri="{0D108BD9-81ED-4DB2-BD59-A6C34878D82A}">
                    <a16:rowId xmlns:a16="http://schemas.microsoft.com/office/drawing/2014/main" val="688888385"/>
                  </a:ext>
                </a:extLst>
              </a:tr>
              <a:tr h="302281">
                <a:tc>
                  <a:txBody>
                    <a:bodyPr/>
                    <a:lstStyle/>
                    <a:p>
                      <a:pPr algn="r" fontAlgn="t"/>
                      <a:r>
                        <a:rPr lang="en-GB" sz="10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Construction</a:t>
                      </a:r>
                    </a:p>
                  </a:txBody>
                  <a:tcPr marL="9525" marR="9525" marT="9525" marB="0" anchor="ctr"/>
                </a:tc>
                <a:extLst>
                  <a:ext uri="{0D108BD9-81ED-4DB2-BD59-A6C34878D82A}">
                    <a16:rowId xmlns:a16="http://schemas.microsoft.com/office/drawing/2014/main" val="2919920062"/>
                  </a:ext>
                </a:extLst>
              </a:tr>
              <a:tr h="302281">
                <a:tc>
                  <a:txBody>
                    <a:bodyPr/>
                    <a:lstStyle/>
                    <a:p>
                      <a:pPr algn="r" fontAlgn="b"/>
                      <a:r>
                        <a:rPr lang="en-GB" sz="10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Distribution</a:t>
                      </a:r>
                    </a:p>
                  </a:txBody>
                  <a:tcPr marL="9525" marR="9525" marT="9525" marB="0" anchor="ctr"/>
                </a:tc>
                <a:extLst>
                  <a:ext uri="{0D108BD9-81ED-4DB2-BD59-A6C34878D82A}">
                    <a16:rowId xmlns:a16="http://schemas.microsoft.com/office/drawing/2014/main" val="2440986038"/>
                  </a:ext>
                </a:extLst>
              </a:tr>
              <a:tr h="302281">
                <a:tc>
                  <a:txBody>
                    <a:bodyPr/>
                    <a:lstStyle/>
                    <a:p>
                      <a:pPr algn="r" fontAlgn="b"/>
                      <a:r>
                        <a:rPr lang="en-GB" sz="10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Business services</a:t>
                      </a:r>
                    </a:p>
                  </a:txBody>
                  <a:tcPr marL="9525" marR="9525" marT="9525" marB="0" anchor="ctr"/>
                </a:tc>
                <a:extLst>
                  <a:ext uri="{0D108BD9-81ED-4DB2-BD59-A6C34878D82A}">
                    <a16:rowId xmlns:a16="http://schemas.microsoft.com/office/drawing/2014/main" val="1790948477"/>
                  </a:ext>
                </a:extLst>
              </a:tr>
              <a:tr h="318079">
                <a:tc>
                  <a:txBody>
                    <a:bodyPr/>
                    <a:lstStyle/>
                    <a:p>
                      <a:pPr algn="r"/>
                      <a:r>
                        <a:rPr lang="en-GB" sz="10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Other services</a:t>
                      </a:r>
                    </a:p>
                  </a:txBody>
                  <a:tcPr anchor="ctr"/>
                </a:tc>
                <a:extLst>
                  <a:ext uri="{0D108BD9-81ED-4DB2-BD59-A6C34878D82A}">
                    <a16:rowId xmlns:a16="http://schemas.microsoft.com/office/drawing/2014/main" val="771543376"/>
                  </a:ext>
                </a:extLst>
              </a:tr>
            </a:tbl>
          </a:graphicData>
        </a:graphic>
      </p:graphicFrame>
      <p:sp>
        <p:nvSpPr>
          <p:cNvPr id="6" name="Rectangle 5">
            <a:extLst>
              <a:ext uri="{FF2B5EF4-FFF2-40B4-BE49-F238E27FC236}">
                <a16:creationId xmlns:a16="http://schemas.microsoft.com/office/drawing/2014/main" id="{00EC4E39-5778-4296-8174-813CCAF4B1CE}"/>
              </a:ext>
            </a:extLst>
          </p:cNvPr>
          <p:cNvSpPr/>
          <p:nvPr/>
        </p:nvSpPr>
        <p:spPr>
          <a:xfrm>
            <a:off x="6290735" y="1180306"/>
            <a:ext cx="123871" cy="123871"/>
          </a:xfrm>
          <a:prstGeom prst="rect">
            <a:avLst/>
          </a:prstGeom>
          <a:solidFill>
            <a:srgbClr val="B61A1D"/>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BDE865E2-07C7-468B-8D6F-7A26ACF6CCFB}"/>
              </a:ext>
            </a:extLst>
          </p:cNvPr>
          <p:cNvSpPr txBox="1"/>
          <p:nvPr/>
        </p:nvSpPr>
        <p:spPr>
          <a:xfrm>
            <a:off x="6372520" y="1119131"/>
            <a:ext cx="2023834" cy="246221"/>
          </a:xfrm>
          <a:prstGeom prst="rect">
            <a:avLst/>
          </a:prstGeom>
          <a:noFill/>
        </p:spPr>
        <p:txBody>
          <a:bodyPr wrap="square" rtlCol="0" anchor="ctr">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Other finance providers</a:t>
            </a:r>
          </a:p>
        </p:txBody>
      </p:sp>
      <p:sp>
        <p:nvSpPr>
          <p:cNvPr id="19" name="Rectangle 18">
            <a:extLst>
              <a:ext uri="{FF2B5EF4-FFF2-40B4-BE49-F238E27FC236}">
                <a16:creationId xmlns:a16="http://schemas.microsoft.com/office/drawing/2014/main" id="{47B25143-BB79-4EBF-8BB0-B2EEF9E10F43}"/>
              </a:ext>
            </a:extLst>
          </p:cNvPr>
          <p:cNvSpPr/>
          <p:nvPr/>
        </p:nvSpPr>
        <p:spPr>
          <a:xfrm>
            <a:off x="5285332" y="1180306"/>
            <a:ext cx="123871" cy="123871"/>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4C22B67-0D00-43B6-A4C1-7D796508C4D3}"/>
              </a:ext>
            </a:extLst>
          </p:cNvPr>
          <p:cNvSpPr txBox="1"/>
          <p:nvPr/>
        </p:nvSpPr>
        <p:spPr>
          <a:xfrm>
            <a:off x="5392824" y="1119131"/>
            <a:ext cx="972392" cy="246221"/>
          </a:xfrm>
          <a:prstGeom prst="rect">
            <a:avLst/>
          </a:prstGeom>
          <a:noFill/>
        </p:spPr>
        <p:txBody>
          <a:bodyPr wrap="square" rtlCol="0" anchor="ctr">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Banks only</a:t>
            </a:r>
          </a:p>
        </p:txBody>
      </p:sp>
      <p:sp>
        <p:nvSpPr>
          <p:cNvPr id="21" name="TextBox 20">
            <a:extLst>
              <a:ext uri="{FF2B5EF4-FFF2-40B4-BE49-F238E27FC236}">
                <a16:creationId xmlns:a16="http://schemas.microsoft.com/office/drawing/2014/main" id="{569B23ED-E93A-49FD-B926-D88DA0B00920}"/>
              </a:ext>
            </a:extLst>
          </p:cNvPr>
          <p:cNvSpPr txBox="1"/>
          <p:nvPr/>
        </p:nvSpPr>
        <p:spPr>
          <a:xfrm>
            <a:off x="1342266" y="1427325"/>
            <a:ext cx="1465404" cy="276999"/>
          </a:xfrm>
          <a:prstGeom prst="rect">
            <a:avLst/>
          </a:prstGeom>
          <a:noFill/>
        </p:spPr>
        <p:txBody>
          <a:bodyPr wrap="square" rtlCol="0">
            <a:spAutoFit/>
          </a:bodyPr>
          <a:lstStyle/>
          <a:p>
            <a:r>
              <a:rPr lang="en-GB" sz="1200" dirty="0"/>
              <a:t>Don’t know</a:t>
            </a:r>
          </a:p>
        </p:txBody>
      </p:sp>
      <p:sp>
        <p:nvSpPr>
          <p:cNvPr id="17" name="Rectangle 16">
            <a:extLst>
              <a:ext uri="{FF2B5EF4-FFF2-40B4-BE49-F238E27FC236}">
                <a16:creationId xmlns:a16="http://schemas.microsoft.com/office/drawing/2014/main" id="{77778138-2E55-46B5-BBA4-A1302190A8DE}"/>
              </a:ext>
            </a:extLst>
          </p:cNvPr>
          <p:cNvSpPr/>
          <p:nvPr/>
        </p:nvSpPr>
        <p:spPr>
          <a:xfrm>
            <a:off x="8105621" y="1180306"/>
            <a:ext cx="123871" cy="123871"/>
          </a:xfrm>
          <a:prstGeom prst="rect">
            <a:avLst/>
          </a:prstGeom>
          <a:solidFill>
            <a:srgbClr val="088899"/>
          </a:solidFill>
          <a:ln>
            <a:solidFill>
              <a:srgbClr val="0888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1AE653BA-32FD-4DA5-A3E4-39402F4FC861}"/>
              </a:ext>
            </a:extLst>
          </p:cNvPr>
          <p:cNvSpPr txBox="1"/>
          <p:nvPr/>
        </p:nvSpPr>
        <p:spPr>
          <a:xfrm>
            <a:off x="8213113" y="1119131"/>
            <a:ext cx="972392" cy="246221"/>
          </a:xfrm>
          <a:prstGeom prst="rect">
            <a:avLst/>
          </a:prstGeom>
          <a:noFill/>
        </p:spPr>
        <p:txBody>
          <a:bodyPr wrap="square" rtlCol="0" anchor="ctr">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Don’t know</a:t>
            </a:r>
          </a:p>
        </p:txBody>
      </p:sp>
    </p:spTree>
    <p:extLst>
      <p:ext uri="{BB962C8B-B14F-4D97-AF65-F5344CB8AC3E}">
        <p14:creationId xmlns:p14="http://schemas.microsoft.com/office/powerpoint/2010/main" val="242608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646331"/>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Growth</a:t>
            </a:r>
          </a:p>
        </p:txBody>
      </p:sp>
    </p:spTree>
    <p:extLst>
      <p:ext uri="{BB962C8B-B14F-4D97-AF65-F5344CB8AC3E}">
        <p14:creationId xmlns:p14="http://schemas.microsoft.com/office/powerpoint/2010/main" val="1938291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72964"/>
            <a:ext cx="8845550" cy="369332"/>
          </a:xfrm>
          <a:prstGeom prst="rect">
            <a:avLst/>
          </a:prstGeom>
          <a:noFill/>
          <a:ln w="9525">
            <a:noFill/>
            <a:miter lim="800000"/>
            <a:headEnd/>
            <a:tailEnd/>
          </a:ln>
        </p:spPr>
        <p:txBody>
          <a:bodyPr wrap="square">
            <a:spAutoFit/>
          </a:bodyPr>
          <a:lstStyle/>
          <a:p>
            <a:r>
              <a:rPr lang="en-GB" sz="900" dirty="0"/>
              <a:t>Base = all SMEs that sought finance in the last 3 years  (n= 913 in 2018 /n=932 in 2017/ n=886 in 2016/n= 715 in 2015/n=325 in 2014/n=588 in 2012). Question A30 (single code, prompted). *Note question wording changes since 2016</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54000" y="705472"/>
            <a:ext cx="8686800" cy="3594101"/>
          </a:xfrm>
        </p:spPr>
        <p:txBody>
          <a:bodyPr/>
          <a:lstStyle/>
          <a:p>
            <a:pPr marL="0" indent="0">
              <a:buNone/>
            </a:pPr>
            <a:r>
              <a:rPr lang="en-GB" sz="1400" dirty="0"/>
              <a:t>Whether successful in obtaining finance from first provider 2012-2018</a:t>
            </a:r>
          </a:p>
        </p:txBody>
      </p:sp>
      <p:graphicFrame>
        <p:nvGraphicFramePr>
          <p:cNvPr id="6" name="Content Placeholder 7">
            <a:extLst>
              <a:ext uri="{FF2B5EF4-FFF2-40B4-BE49-F238E27FC236}">
                <a16:creationId xmlns:a16="http://schemas.microsoft.com/office/drawing/2014/main" id="{DADDCDBA-6CC6-4836-B781-12B0C4EB1563}"/>
              </a:ext>
            </a:extLst>
          </p:cNvPr>
          <p:cNvGraphicFramePr>
            <a:graphicFrameLocks/>
          </p:cNvGraphicFramePr>
          <p:nvPr>
            <p:extLst>
              <p:ext uri="{D42A27DB-BD31-4B8C-83A1-F6EECF244321}">
                <p14:modId xmlns:p14="http://schemas.microsoft.com/office/powerpoint/2010/main" val="2367708410"/>
              </p:ext>
            </p:extLst>
          </p:nvPr>
        </p:nvGraphicFramePr>
        <p:xfrm>
          <a:off x="140676" y="1353150"/>
          <a:ext cx="8279423" cy="328453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CBBCD3ED-B4CD-46AA-AEF3-9B275488A571}"/>
              </a:ext>
            </a:extLst>
          </p:cNvPr>
          <p:cNvSpPr/>
          <p:nvPr/>
        </p:nvSpPr>
        <p:spPr>
          <a:xfrm>
            <a:off x="6817120" y="966481"/>
            <a:ext cx="2174480" cy="353943"/>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8" name="Rectangle 7">
            <a:extLst>
              <a:ext uri="{FF2B5EF4-FFF2-40B4-BE49-F238E27FC236}">
                <a16:creationId xmlns:a16="http://schemas.microsoft.com/office/drawing/2014/main" id="{2B7598C8-016C-4ECC-ADE7-AB31D851AE24}"/>
              </a:ext>
            </a:extLst>
          </p:cNvPr>
          <p:cNvSpPr/>
          <p:nvPr/>
        </p:nvSpPr>
        <p:spPr>
          <a:xfrm>
            <a:off x="6817120" y="986075"/>
            <a:ext cx="2474269" cy="307777"/>
          </a:xfrm>
          <a:prstGeom prst="rect">
            <a:avLst/>
          </a:prstGeom>
        </p:spPr>
        <p:txBody>
          <a:bodyPr wrap="square">
            <a:spAutoFit/>
          </a:bodyPr>
          <a:lstStyle/>
          <a:p>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Offered any finance</a:t>
            </a:r>
          </a:p>
        </p:txBody>
      </p:sp>
      <p:sp>
        <p:nvSpPr>
          <p:cNvPr id="9" name="Rectangle 8">
            <a:extLst>
              <a:ext uri="{FF2B5EF4-FFF2-40B4-BE49-F238E27FC236}">
                <a16:creationId xmlns:a16="http://schemas.microsoft.com/office/drawing/2014/main" id="{32E6A7C1-34B2-47CD-9282-5665A818FF56}"/>
              </a:ext>
            </a:extLst>
          </p:cNvPr>
          <p:cNvSpPr/>
          <p:nvPr/>
        </p:nvSpPr>
        <p:spPr>
          <a:xfrm>
            <a:off x="7227284" y="2163396"/>
            <a:ext cx="1868894" cy="338554"/>
          </a:xfrm>
          <a:prstGeom prst="rect">
            <a:avLst/>
          </a:prstGeom>
        </p:spPr>
        <p:txBody>
          <a:bodyPr wrap="square">
            <a:spAutoFit/>
          </a:bodyPr>
          <a:lstStyle/>
          <a:p>
            <a:r>
              <a:rPr lang="en-GB" sz="1600" dirty="0">
                <a:solidFill>
                  <a:srgbClr val="212952"/>
                </a:solidFill>
                <a:latin typeface="Verdana" panose="020B0604030504040204" pitchFamily="34" charset="0"/>
                <a:ea typeface="Verdana" panose="020B0604030504040204" pitchFamily="34" charset="0"/>
                <a:cs typeface="Verdana" panose="020B0604030504040204" pitchFamily="34" charset="0"/>
              </a:rPr>
              <a:t>2016 = 90%</a:t>
            </a:r>
          </a:p>
        </p:txBody>
      </p:sp>
      <p:sp>
        <p:nvSpPr>
          <p:cNvPr id="10" name="Rectangle 9">
            <a:extLst>
              <a:ext uri="{FF2B5EF4-FFF2-40B4-BE49-F238E27FC236}">
                <a16:creationId xmlns:a16="http://schemas.microsoft.com/office/drawing/2014/main" id="{13801C3C-B47D-4902-8949-145E91FC87D9}"/>
              </a:ext>
            </a:extLst>
          </p:cNvPr>
          <p:cNvSpPr/>
          <p:nvPr/>
        </p:nvSpPr>
        <p:spPr>
          <a:xfrm>
            <a:off x="7229075" y="2594256"/>
            <a:ext cx="1868894" cy="338554"/>
          </a:xfrm>
          <a:prstGeom prst="rect">
            <a:avLst/>
          </a:prstGeom>
        </p:spPr>
        <p:txBody>
          <a:bodyPr wrap="square">
            <a:spAutoFit/>
          </a:bodyPr>
          <a:lstStyle/>
          <a:p>
            <a:r>
              <a:rPr lang="en-GB" sz="1600" dirty="0">
                <a:solidFill>
                  <a:srgbClr val="212952"/>
                </a:solidFill>
                <a:latin typeface="Verdana" panose="020B0604030504040204" pitchFamily="34" charset="0"/>
                <a:ea typeface="Verdana" panose="020B0604030504040204" pitchFamily="34" charset="0"/>
                <a:cs typeface="Verdana" panose="020B0604030504040204" pitchFamily="34" charset="0"/>
              </a:rPr>
              <a:t>2015 = 86%</a:t>
            </a:r>
          </a:p>
        </p:txBody>
      </p:sp>
      <p:sp>
        <p:nvSpPr>
          <p:cNvPr id="11" name="Rectangle 10">
            <a:extLst>
              <a:ext uri="{FF2B5EF4-FFF2-40B4-BE49-F238E27FC236}">
                <a16:creationId xmlns:a16="http://schemas.microsoft.com/office/drawing/2014/main" id="{456F3A58-6D3E-434C-B300-A42CBC304AAA}"/>
              </a:ext>
            </a:extLst>
          </p:cNvPr>
          <p:cNvSpPr/>
          <p:nvPr/>
        </p:nvSpPr>
        <p:spPr>
          <a:xfrm>
            <a:off x="7227284" y="2967404"/>
            <a:ext cx="1868894" cy="338554"/>
          </a:xfrm>
          <a:prstGeom prst="rect">
            <a:avLst/>
          </a:prstGeom>
        </p:spPr>
        <p:txBody>
          <a:bodyPr wrap="square">
            <a:spAutoFit/>
          </a:bodyPr>
          <a:lstStyle/>
          <a:p>
            <a:r>
              <a:rPr lang="en-GB" sz="1600" dirty="0">
                <a:solidFill>
                  <a:srgbClr val="212952"/>
                </a:solidFill>
                <a:latin typeface="Verdana" panose="020B0604030504040204" pitchFamily="34" charset="0"/>
                <a:ea typeface="Verdana" panose="020B0604030504040204" pitchFamily="34" charset="0"/>
                <a:cs typeface="Verdana" panose="020B0604030504040204" pitchFamily="34" charset="0"/>
              </a:rPr>
              <a:t>2014 = 90%</a:t>
            </a:r>
          </a:p>
        </p:txBody>
      </p:sp>
      <p:sp>
        <p:nvSpPr>
          <p:cNvPr id="12" name="Rectangle 11">
            <a:extLst>
              <a:ext uri="{FF2B5EF4-FFF2-40B4-BE49-F238E27FC236}">
                <a16:creationId xmlns:a16="http://schemas.microsoft.com/office/drawing/2014/main" id="{A29B89F5-A3FB-47BF-9E89-D5D08DA94420}"/>
              </a:ext>
            </a:extLst>
          </p:cNvPr>
          <p:cNvSpPr/>
          <p:nvPr/>
        </p:nvSpPr>
        <p:spPr>
          <a:xfrm>
            <a:off x="7227284" y="3333690"/>
            <a:ext cx="1868894" cy="338554"/>
          </a:xfrm>
          <a:prstGeom prst="rect">
            <a:avLst/>
          </a:prstGeom>
        </p:spPr>
        <p:txBody>
          <a:bodyPr wrap="square">
            <a:spAutoFit/>
          </a:bodyPr>
          <a:lstStyle/>
          <a:p>
            <a:r>
              <a:rPr lang="en-GB" sz="1600" dirty="0">
                <a:solidFill>
                  <a:srgbClr val="212952"/>
                </a:solidFill>
                <a:latin typeface="Verdana" panose="020B0604030504040204" pitchFamily="34" charset="0"/>
                <a:ea typeface="Verdana" panose="020B0604030504040204" pitchFamily="34" charset="0"/>
                <a:cs typeface="Verdana" panose="020B0604030504040204" pitchFamily="34" charset="0"/>
              </a:rPr>
              <a:t>2012 = 81%</a:t>
            </a:r>
          </a:p>
        </p:txBody>
      </p:sp>
      <p:sp>
        <p:nvSpPr>
          <p:cNvPr id="13" name="Rectangle 12">
            <a:extLst>
              <a:ext uri="{FF2B5EF4-FFF2-40B4-BE49-F238E27FC236}">
                <a16:creationId xmlns:a16="http://schemas.microsoft.com/office/drawing/2014/main" id="{FC5C061B-C717-42DF-AEE1-3D11DCD78C55}"/>
              </a:ext>
            </a:extLst>
          </p:cNvPr>
          <p:cNvSpPr/>
          <p:nvPr/>
        </p:nvSpPr>
        <p:spPr>
          <a:xfrm>
            <a:off x="7232752" y="1780871"/>
            <a:ext cx="1868894" cy="338554"/>
          </a:xfrm>
          <a:prstGeom prst="rect">
            <a:avLst/>
          </a:prstGeom>
        </p:spPr>
        <p:txBody>
          <a:bodyPr wrap="square">
            <a:spAutoFit/>
          </a:bodyPr>
          <a:lstStyle/>
          <a:p>
            <a:r>
              <a:rPr lang="en-GB" sz="1600" dirty="0">
                <a:solidFill>
                  <a:srgbClr val="212952"/>
                </a:solidFill>
                <a:latin typeface="Verdana" panose="020B0604030504040204" pitchFamily="34" charset="0"/>
                <a:ea typeface="Verdana" panose="020B0604030504040204" pitchFamily="34" charset="0"/>
                <a:cs typeface="Verdana" panose="020B0604030504040204" pitchFamily="34" charset="0"/>
              </a:rPr>
              <a:t>2017 = 86%</a:t>
            </a:r>
          </a:p>
        </p:txBody>
      </p:sp>
      <p:sp>
        <p:nvSpPr>
          <p:cNvPr id="15" name="Rectangle 14">
            <a:extLst>
              <a:ext uri="{FF2B5EF4-FFF2-40B4-BE49-F238E27FC236}">
                <a16:creationId xmlns:a16="http://schemas.microsoft.com/office/drawing/2014/main" id="{824DA6DD-81FE-4F30-918E-392D40C9181D}"/>
              </a:ext>
            </a:extLst>
          </p:cNvPr>
          <p:cNvSpPr/>
          <p:nvPr/>
        </p:nvSpPr>
        <p:spPr>
          <a:xfrm>
            <a:off x="7221736" y="1398468"/>
            <a:ext cx="1868894" cy="338554"/>
          </a:xfrm>
          <a:prstGeom prst="rect">
            <a:avLst/>
          </a:prstGeom>
        </p:spPr>
        <p:txBody>
          <a:bodyPr wrap="square">
            <a:spAutoFit/>
          </a:bodyPr>
          <a:lstStyle/>
          <a:p>
            <a:r>
              <a:rPr lang="en-GB" sz="1600" dirty="0">
                <a:solidFill>
                  <a:srgbClr val="212952"/>
                </a:solidFill>
                <a:latin typeface="Verdana" panose="020B0604030504040204" pitchFamily="34" charset="0"/>
                <a:ea typeface="Verdana" panose="020B0604030504040204" pitchFamily="34" charset="0"/>
                <a:cs typeface="Verdana" panose="020B0604030504040204" pitchFamily="34" charset="0"/>
              </a:rPr>
              <a:t>2018 = 85%*</a:t>
            </a:r>
          </a:p>
        </p:txBody>
      </p:sp>
      <p:sp>
        <p:nvSpPr>
          <p:cNvPr id="16" name="Title 7"/>
          <p:cNvSpPr>
            <a:spLocks noGrp="1"/>
          </p:cNvSpPr>
          <p:nvPr>
            <p:ph type="title"/>
          </p:nvPr>
        </p:nvSpPr>
        <p:spPr>
          <a:xfrm>
            <a:off x="154515" y="-217743"/>
            <a:ext cx="8947131" cy="685800"/>
          </a:xfrm>
        </p:spPr>
        <p:txBody>
          <a:bodyPr/>
          <a:lstStyle/>
          <a:p>
            <a:r>
              <a:rPr lang="en-GB" sz="1600" dirty="0"/>
              <a:t>Around nine in ten get all or almost all the finance required from first provider</a:t>
            </a:r>
          </a:p>
        </p:txBody>
      </p:sp>
    </p:spTree>
    <p:extLst>
      <p:ext uri="{BB962C8B-B14F-4D97-AF65-F5344CB8AC3E}">
        <p14:creationId xmlns:p14="http://schemas.microsoft.com/office/powerpoint/2010/main" val="1369357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p:cNvGraphicFramePr>
          <p:nvPr>
            <p:extLst>
              <p:ext uri="{D42A27DB-BD31-4B8C-83A1-F6EECF244321}">
                <p14:modId xmlns:p14="http://schemas.microsoft.com/office/powerpoint/2010/main" val="3494200736"/>
              </p:ext>
            </p:extLst>
          </p:nvPr>
        </p:nvGraphicFramePr>
        <p:xfrm>
          <a:off x="1112386" y="1261871"/>
          <a:ext cx="6909238" cy="3109731"/>
        </p:xfrm>
        <a:graphic>
          <a:graphicData uri="http://schemas.openxmlformats.org/drawingml/2006/chart">
            <c:chart xmlns:c="http://schemas.openxmlformats.org/drawingml/2006/chart" xmlns:r="http://schemas.openxmlformats.org/officeDocument/2006/relationships" r:id="rId3"/>
          </a:graphicData>
        </a:graphic>
      </p:graphicFrame>
      <p:sp>
        <p:nvSpPr>
          <p:cNvPr id="16" name="Arrow: Right 15">
            <a:extLst>
              <a:ext uri="{FF2B5EF4-FFF2-40B4-BE49-F238E27FC236}">
                <a16:creationId xmlns:a16="http://schemas.microsoft.com/office/drawing/2014/main" id="{1DDE2E58-9A26-485A-8F30-204423BE40FE}"/>
              </a:ext>
            </a:extLst>
          </p:cNvPr>
          <p:cNvSpPr/>
          <p:nvPr/>
        </p:nvSpPr>
        <p:spPr>
          <a:xfrm rot="5400000">
            <a:off x="4885116" y="1563633"/>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itle 6"/>
          <p:cNvSpPr>
            <a:spLocks noGrp="1"/>
          </p:cNvSpPr>
          <p:nvPr>
            <p:ph type="title"/>
          </p:nvPr>
        </p:nvSpPr>
        <p:spPr>
          <a:xfrm>
            <a:off x="161925" y="95031"/>
            <a:ext cx="8820150" cy="448004"/>
          </a:xfrm>
        </p:spPr>
        <p:txBody>
          <a:bodyPr/>
          <a:lstStyle/>
          <a:p>
            <a:r>
              <a:rPr lang="en-GB" sz="1600" dirty="0">
                <a:solidFill>
                  <a:schemeClr val="tx1"/>
                </a:solidFill>
              </a:rPr>
              <a:t>Success rates similar to 2017 overall, despite a significant fall for micro businesses</a:t>
            </a:r>
          </a:p>
        </p:txBody>
      </p:sp>
      <p:sp>
        <p:nvSpPr>
          <p:cNvPr id="22531" name="TextBox 6"/>
          <p:cNvSpPr txBox="1">
            <a:spLocks noChangeArrowheads="1"/>
          </p:cNvSpPr>
          <p:nvPr/>
        </p:nvSpPr>
        <p:spPr bwMode="auto">
          <a:xfrm>
            <a:off x="161925" y="4371602"/>
            <a:ext cx="8820150" cy="369332"/>
          </a:xfrm>
          <a:prstGeom prst="rect">
            <a:avLst/>
          </a:prstGeom>
          <a:noFill/>
          <a:ln w="9525">
            <a:noFill/>
            <a:miter lim="800000"/>
            <a:headEnd/>
            <a:tailEnd/>
          </a:ln>
        </p:spPr>
        <p:txBody>
          <a:bodyPr wrap="square">
            <a:spAutoFit/>
          </a:bodyPr>
          <a:lstStyle/>
          <a:p>
            <a:r>
              <a:rPr lang="en-GB" sz="900" dirty="0"/>
              <a:t>Base = all SMEs that sought external finance in the last 3 years  (n=913 in 2018, n=932 in 2017/n=886 in 2016; 2018: no employees n=266/micros n=324/small n=187/medium n=136). Question A30 (single code, prompted)</a:t>
            </a:r>
            <a:endParaRPr lang="en-US" sz="1400" dirty="0"/>
          </a:p>
        </p:txBody>
      </p:sp>
      <p:sp>
        <p:nvSpPr>
          <p:cNvPr id="3" name="Rectangle 2"/>
          <p:cNvSpPr/>
          <p:nvPr/>
        </p:nvSpPr>
        <p:spPr>
          <a:xfrm>
            <a:off x="75814" y="695260"/>
            <a:ext cx="8820150" cy="307777"/>
          </a:xfrm>
          <a:prstGeom prst="rect">
            <a:avLst/>
          </a:prstGeom>
        </p:spPr>
        <p:txBody>
          <a:bodyPr wrap="square">
            <a:spAutoFit/>
          </a:bodyPr>
          <a:lstStyle/>
          <a:p>
            <a:r>
              <a:rPr lang="en-GB" sz="1400" dirty="0">
                <a:solidFill>
                  <a:srgbClr val="212952"/>
                </a:solidFill>
                <a:latin typeface="Verdana" panose="020B0604030504040204" pitchFamily="34" charset="0"/>
                <a:ea typeface="Verdana" panose="020B0604030504040204" pitchFamily="34" charset="0"/>
                <a:cs typeface="Verdana" panose="020B0604030504040204" pitchFamily="34" charset="0"/>
              </a:rPr>
              <a:t>Successful getting all finance – by size of business 2016-2018</a:t>
            </a:r>
          </a:p>
        </p:txBody>
      </p:sp>
      <p:sp>
        <p:nvSpPr>
          <p:cNvPr id="8" name="TextBox 1"/>
          <p:cNvSpPr txBox="1"/>
          <p:nvPr/>
        </p:nvSpPr>
        <p:spPr>
          <a:xfrm>
            <a:off x="3992171" y="1144194"/>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2016</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3951613" y="1192126"/>
            <a:ext cx="81116" cy="88490"/>
          </a:xfrm>
          <a:prstGeom prst="rect">
            <a:avLst/>
          </a:prstGeom>
          <a:solidFill>
            <a:srgbClr val="088899"/>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0" name="TextBox 1"/>
          <p:cNvSpPr txBox="1"/>
          <p:nvPr/>
        </p:nvSpPr>
        <p:spPr>
          <a:xfrm>
            <a:off x="4511697" y="1144194"/>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2017</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485889" y="1192126"/>
            <a:ext cx="81116" cy="88490"/>
          </a:xfrm>
          <a:prstGeom prst="rect">
            <a:avLst/>
          </a:prstGeom>
          <a:solidFill>
            <a:srgbClr val="D41217"/>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2" name="TextBox 1"/>
          <p:cNvSpPr txBox="1"/>
          <p:nvPr/>
        </p:nvSpPr>
        <p:spPr>
          <a:xfrm>
            <a:off x="5036005" y="1144194"/>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2018</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4995447" y="1192126"/>
            <a:ext cx="81116" cy="88490"/>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Tree>
    <p:extLst>
      <p:ext uri="{BB962C8B-B14F-4D97-AF65-F5344CB8AC3E}">
        <p14:creationId xmlns:p14="http://schemas.microsoft.com/office/powerpoint/2010/main" val="2983295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p:cNvGraphicFramePr>
          <p:nvPr>
            <p:extLst>
              <p:ext uri="{D42A27DB-BD31-4B8C-83A1-F6EECF244321}">
                <p14:modId xmlns:p14="http://schemas.microsoft.com/office/powerpoint/2010/main" val="1215490663"/>
              </p:ext>
            </p:extLst>
          </p:nvPr>
        </p:nvGraphicFramePr>
        <p:xfrm>
          <a:off x="304800" y="1551880"/>
          <a:ext cx="8277225" cy="271004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151213" y="95031"/>
            <a:ext cx="8913763" cy="448004"/>
          </a:xfrm>
        </p:spPr>
        <p:txBody>
          <a:bodyPr/>
          <a:lstStyle/>
          <a:p>
            <a:r>
              <a:rPr lang="en-GB" sz="1600" dirty="0">
                <a:solidFill>
                  <a:schemeClr val="tx1"/>
                </a:solidFill>
              </a:rPr>
              <a:t>SMEs in the distribution sector have become more successful in getting all finance since 2017 but other sectors remain consistent</a:t>
            </a:r>
          </a:p>
        </p:txBody>
      </p:sp>
      <p:sp>
        <p:nvSpPr>
          <p:cNvPr id="22531" name="TextBox 6"/>
          <p:cNvSpPr txBox="1">
            <a:spLocks noChangeArrowheads="1"/>
          </p:cNvSpPr>
          <p:nvPr/>
        </p:nvSpPr>
        <p:spPr bwMode="auto">
          <a:xfrm>
            <a:off x="159302" y="4373049"/>
            <a:ext cx="8684775" cy="369332"/>
          </a:xfrm>
          <a:prstGeom prst="rect">
            <a:avLst/>
          </a:prstGeom>
          <a:noFill/>
          <a:ln w="9525">
            <a:noFill/>
            <a:miter lim="800000"/>
            <a:headEnd/>
            <a:tailEnd/>
          </a:ln>
        </p:spPr>
        <p:txBody>
          <a:bodyPr wrap="square">
            <a:spAutoFit/>
          </a:bodyPr>
          <a:lstStyle/>
          <a:p>
            <a:r>
              <a:rPr lang="en-GB" sz="900" dirty="0"/>
              <a:t>Base = all SMEs that sought external finance in the last 3 years  (n=932 in 2017/n=886 in 2016/n=715 in 2015</a:t>
            </a:r>
            <a:r>
              <a:rPr lang="pt-BR" sz="900" dirty="0"/>
              <a:t>; 2017: production n=158/construction n=127/distribution n=199/ business services n=291/other services n=155</a:t>
            </a:r>
            <a:r>
              <a:rPr lang="en-GB" sz="900" dirty="0"/>
              <a:t>). Question A30 (single code, prompted)</a:t>
            </a:r>
            <a:endParaRPr lang="en-US" sz="1400" dirty="0"/>
          </a:p>
        </p:txBody>
      </p:sp>
      <p:sp>
        <p:nvSpPr>
          <p:cNvPr id="3" name="Rectangle 2"/>
          <p:cNvSpPr/>
          <p:nvPr/>
        </p:nvSpPr>
        <p:spPr>
          <a:xfrm>
            <a:off x="151213" y="724356"/>
            <a:ext cx="8277224" cy="307777"/>
          </a:xfrm>
          <a:prstGeom prst="rect">
            <a:avLst/>
          </a:prstGeom>
        </p:spPr>
        <p:txBody>
          <a:bodyPr wrap="square">
            <a:spAutoFit/>
          </a:bodyPr>
          <a:lstStyle/>
          <a:p>
            <a:r>
              <a:rPr lang="en-GB" sz="1400" dirty="0">
                <a:solidFill>
                  <a:srgbClr val="212952"/>
                </a:solidFill>
                <a:latin typeface="Verdana" panose="020B0604030504040204" pitchFamily="34" charset="0"/>
                <a:ea typeface="Verdana" panose="020B0604030504040204" pitchFamily="34" charset="0"/>
                <a:cs typeface="Verdana" panose="020B0604030504040204" pitchFamily="34" charset="0"/>
              </a:rPr>
              <a:t>Successful getting all finance – by sector of business 2016-2018</a:t>
            </a:r>
          </a:p>
        </p:txBody>
      </p:sp>
      <p:sp>
        <p:nvSpPr>
          <p:cNvPr id="15" name="TextBox 1">
            <a:extLst>
              <a:ext uri="{FF2B5EF4-FFF2-40B4-BE49-F238E27FC236}">
                <a16:creationId xmlns:a16="http://schemas.microsoft.com/office/drawing/2014/main" id="{CBAEE723-EDED-44E4-8CD0-C3F9282CC976}"/>
              </a:ext>
            </a:extLst>
          </p:cNvPr>
          <p:cNvSpPr txBox="1"/>
          <p:nvPr/>
        </p:nvSpPr>
        <p:spPr>
          <a:xfrm>
            <a:off x="3992171" y="1158709"/>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2016</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a:extLst>
              <a:ext uri="{FF2B5EF4-FFF2-40B4-BE49-F238E27FC236}">
                <a16:creationId xmlns:a16="http://schemas.microsoft.com/office/drawing/2014/main" id="{DEBDB4FF-03E0-4FCF-951D-6A4EB7EFBD1A}"/>
              </a:ext>
            </a:extLst>
          </p:cNvPr>
          <p:cNvSpPr/>
          <p:nvPr/>
        </p:nvSpPr>
        <p:spPr>
          <a:xfrm>
            <a:off x="3951613" y="1206641"/>
            <a:ext cx="81116" cy="88490"/>
          </a:xfrm>
          <a:prstGeom prst="rect">
            <a:avLst/>
          </a:prstGeom>
          <a:solidFill>
            <a:srgbClr val="088899"/>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7" name="TextBox 1">
            <a:extLst>
              <a:ext uri="{FF2B5EF4-FFF2-40B4-BE49-F238E27FC236}">
                <a16:creationId xmlns:a16="http://schemas.microsoft.com/office/drawing/2014/main" id="{82F6F536-0D27-4C99-BE97-39AE56D04771}"/>
              </a:ext>
            </a:extLst>
          </p:cNvPr>
          <p:cNvSpPr txBox="1"/>
          <p:nvPr/>
        </p:nvSpPr>
        <p:spPr>
          <a:xfrm>
            <a:off x="4511697" y="1158709"/>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2017</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a:extLst>
              <a:ext uri="{FF2B5EF4-FFF2-40B4-BE49-F238E27FC236}">
                <a16:creationId xmlns:a16="http://schemas.microsoft.com/office/drawing/2014/main" id="{6C081631-D694-42A7-BB0C-F0BBA07CECA5}"/>
              </a:ext>
            </a:extLst>
          </p:cNvPr>
          <p:cNvSpPr/>
          <p:nvPr/>
        </p:nvSpPr>
        <p:spPr>
          <a:xfrm>
            <a:off x="4485889" y="1206641"/>
            <a:ext cx="81116" cy="88490"/>
          </a:xfrm>
          <a:prstGeom prst="rect">
            <a:avLst/>
          </a:prstGeom>
          <a:solidFill>
            <a:srgbClr val="D41217"/>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9" name="TextBox 1">
            <a:extLst>
              <a:ext uri="{FF2B5EF4-FFF2-40B4-BE49-F238E27FC236}">
                <a16:creationId xmlns:a16="http://schemas.microsoft.com/office/drawing/2014/main" id="{4294E2B2-45BF-44B9-BBA6-E174FB915FD1}"/>
              </a:ext>
            </a:extLst>
          </p:cNvPr>
          <p:cNvSpPr txBox="1"/>
          <p:nvPr/>
        </p:nvSpPr>
        <p:spPr>
          <a:xfrm>
            <a:off x="5036005" y="1158709"/>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Verdana" panose="020B0604030504040204" pitchFamily="34" charset="0"/>
                <a:ea typeface="Verdana" panose="020B0604030504040204" pitchFamily="34" charset="0"/>
                <a:cs typeface="Verdana" panose="020B0604030504040204" pitchFamily="34" charset="0"/>
              </a:rPr>
              <a:t>2018</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a:extLst>
              <a:ext uri="{FF2B5EF4-FFF2-40B4-BE49-F238E27FC236}">
                <a16:creationId xmlns:a16="http://schemas.microsoft.com/office/drawing/2014/main" id="{E9ADD5C9-835A-4D5F-9EE4-D0FED89D5153}"/>
              </a:ext>
            </a:extLst>
          </p:cNvPr>
          <p:cNvSpPr/>
          <p:nvPr/>
        </p:nvSpPr>
        <p:spPr>
          <a:xfrm>
            <a:off x="4995447" y="1206641"/>
            <a:ext cx="81116" cy="88490"/>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21" name="Arrow: Right 20">
            <a:extLst>
              <a:ext uri="{FF2B5EF4-FFF2-40B4-BE49-F238E27FC236}">
                <a16:creationId xmlns:a16="http://schemas.microsoft.com/office/drawing/2014/main" id="{1F0BF69F-F759-4B76-ADF3-CF77ADEAAE58}"/>
              </a:ext>
            </a:extLst>
          </p:cNvPr>
          <p:cNvSpPr/>
          <p:nvPr/>
        </p:nvSpPr>
        <p:spPr>
          <a:xfrm rot="16200000">
            <a:off x="5391775" y="1552766"/>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50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95478" y="4475606"/>
            <a:ext cx="8762206" cy="230832"/>
          </a:xfrm>
          <a:prstGeom prst="rect">
            <a:avLst/>
          </a:prstGeom>
          <a:noFill/>
          <a:ln w="9525">
            <a:noFill/>
            <a:miter lim="800000"/>
            <a:headEnd/>
            <a:tailEnd/>
          </a:ln>
        </p:spPr>
        <p:txBody>
          <a:bodyPr wrap="square">
            <a:spAutoFit/>
          </a:bodyPr>
          <a:lstStyle/>
          <a:p>
            <a:r>
              <a:rPr lang="en-GB" sz="900" dirty="0"/>
              <a:t>Base = All SMEs with bank loan or commercial mortgage as most recent finance type (n=143  in 2018/ n=152 in 2016). A33 (Single code, prompted)</a:t>
            </a:r>
            <a:endParaRPr lang="en-US" sz="9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74699"/>
            <a:ext cx="8686800" cy="3594101"/>
          </a:xfrm>
        </p:spPr>
        <p:txBody>
          <a:bodyPr/>
          <a:lstStyle/>
          <a:p>
            <a:pPr marL="0" indent="0">
              <a:buNone/>
            </a:pPr>
            <a:r>
              <a:rPr lang="en-GB" sz="1400" dirty="0">
                <a:latin typeface="Verdana" panose="020B0604030504040204" pitchFamily="34" charset="0"/>
                <a:ea typeface="Verdana" panose="020B0604030504040204" pitchFamily="34" charset="0"/>
                <a:cs typeface="Verdana" panose="020B0604030504040204" pitchFamily="34" charset="0"/>
              </a:rPr>
              <a:t>Whether bank loan/mortgage obtained was for the same tenor period requested</a:t>
            </a:r>
          </a:p>
          <a:p>
            <a:pPr marL="0" indent="0">
              <a:buNone/>
            </a:pPr>
            <a:endParaRPr lang="en-GB" sz="1400" dirty="0"/>
          </a:p>
          <a:p>
            <a:pPr marL="0" indent="0">
              <a:buNone/>
            </a:pPr>
            <a:endParaRPr lang="en-GB" sz="1400" dirty="0"/>
          </a:p>
        </p:txBody>
      </p:sp>
      <p:sp>
        <p:nvSpPr>
          <p:cNvPr id="18" name="Rectangle 17">
            <a:extLst>
              <a:ext uri="{FF2B5EF4-FFF2-40B4-BE49-F238E27FC236}">
                <a16:creationId xmlns:a16="http://schemas.microsoft.com/office/drawing/2014/main" id="{FE87B32E-8ED7-4D57-B1E7-E9A62D6ADB7C}"/>
              </a:ext>
            </a:extLst>
          </p:cNvPr>
          <p:cNvSpPr/>
          <p:nvPr/>
        </p:nvSpPr>
        <p:spPr>
          <a:xfrm>
            <a:off x="327002" y="3180725"/>
            <a:ext cx="1057774" cy="338554"/>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2016</a:t>
            </a:r>
            <a:endParaRPr kumimoji="0" lang="en-GB" sz="16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a:extLst>
              <a:ext uri="{FF2B5EF4-FFF2-40B4-BE49-F238E27FC236}">
                <a16:creationId xmlns:a16="http://schemas.microsoft.com/office/drawing/2014/main" id="{B58ACB94-9488-4DB5-8168-9C95928701AF}"/>
              </a:ext>
            </a:extLst>
          </p:cNvPr>
          <p:cNvSpPr/>
          <p:nvPr/>
        </p:nvSpPr>
        <p:spPr>
          <a:xfrm>
            <a:off x="327002" y="1974630"/>
            <a:ext cx="1057774" cy="338554"/>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2018</a:t>
            </a:r>
            <a:endParaRPr kumimoji="0" lang="en-GB" sz="16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Title 5"/>
          <p:cNvSpPr>
            <a:spLocks noGrp="1"/>
          </p:cNvSpPr>
          <p:nvPr>
            <p:ph type="title"/>
          </p:nvPr>
        </p:nvSpPr>
        <p:spPr>
          <a:xfrm>
            <a:off x="203200" y="-167223"/>
            <a:ext cx="8940800" cy="685800"/>
          </a:xfrm>
        </p:spPr>
        <p:txBody>
          <a:bodyPr/>
          <a:lstStyle/>
          <a:p>
            <a:r>
              <a:rPr lang="en-GB" sz="1600" dirty="0"/>
              <a:t>Slight increase in SMEs granted bank loans/mortgages for the tenor period requested</a:t>
            </a:r>
          </a:p>
        </p:txBody>
      </p:sp>
      <p:graphicFrame>
        <p:nvGraphicFramePr>
          <p:cNvPr id="24" name="Content Placeholder 20">
            <a:extLst>
              <a:ext uri="{FF2B5EF4-FFF2-40B4-BE49-F238E27FC236}">
                <a16:creationId xmlns:a16="http://schemas.microsoft.com/office/drawing/2014/main" id="{484FC6EE-E6E6-4B9A-B1E9-714AEFA3EE47}"/>
              </a:ext>
            </a:extLst>
          </p:cNvPr>
          <p:cNvGraphicFramePr>
            <a:graphicFrameLocks/>
          </p:cNvGraphicFramePr>
          <p:nvPr>
            <p:extLst>
              <p:ext uri="{D42A27DB-BD31-4B8C-83A1-F6EECF244321}">
                <p14:modId xmlns:p14="http://schemas.microsoft.com/office/powerpoint/2010/main" val="2780275057"/>
              </p:ext>
            </p:extLst>
          </p:nvPr>
        </p:nvGraphicFramePr>
        <p:xfrm>
          <a:off x="1384776" y="1263921"/>
          <a:ext cx="6777939" cy="3070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1529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55650"/>
            <a:ext cx="8874882" cy="3594101"/>
          </a:xfrm>
        </p:spPr>
        <p:txBody>
          <a:bodyPr/>
          <a:lstStyle/>
          <a:p>
            <a:pPr marL="0" indent="0">
              <a:buNone/>
            </a:pPr>
            <a:r>
              <a:rPr lang="en-GB" sz="1400" dirty="0"/>
              <a:t>Whether security was required for loan, types of security required and value as share of total loan</a:t>
            </a:r>
          </a:p>
          <a:p>
            <a:pPr marL="0" indent="0">
              <a:buNone/>
            </a:pPr>
            <a:endParaRPr lang="en-GB" sz="1400" dirty="0"/>
          </a:p>
        </p:txBody>
      </p:sp>
      <p:graphicFrame>
        <p:nvGraphicFramePr>
          <p:cNvPr id="10" name="Object 2">
            <a:extLst>
              <a:ext uri="{FF2B5EF4-FFF2-40B4-BE49-F238E27FC236}">
                <a16:creationId xmlns:a16="http://schemas.microsoft.com/office/drawing/2014/main" id="{03609F9A-0F0A-478C-B049-FC4B3BD3457E}"/>
              </a:ext>
            </a:extLst>
          </p:cNvPr>
          <p:cNvGraphicFramePr>
            <a:graphicFrameLocks/>
          </p:cNvGraphicFramePr>
          <p:nvPr>
            <p:extLst>
              <p:ext uri="{D42A27DB-BD31-4B8C-83A1-F6EECF244321}">
                <p14:modId xmlns:p14="http://schemas.microsoft.com/office/powerpoint/2010/main" val="1997154386"/>
              </p:ext>
            </p:extLst>
          </p:nvPr>
        </p:nvGraphicFramePr>
        <p:xfrm>
          <a:off x="1986498" y="1591965"/>
          <a:ext cx="7336465" cy="270023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For around a quarter of SMEs security was required for the loan, most commonly director or personal guarantee</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22342" y="4349751"/>
            <a:ext cx="8855740" cy="369332"/>
          </a:xfrm>
          <a:prstGeom prst="rect">
            <a:avLst/>
          </a:prstGeom>
          <a:noFill/>
          <a:ln w="9525">
            <a:noFill/>
            <a:miter lim="800000"/>
            <a:headEnd/>
            <a:tailEnd/>
          </a:ln>
        </p:spPr>
        <p:txBody>
          <a:bodyPr wrap="square">
            <a:spAutoFit/>
          </a:bodyPr>
          <a:lstStyle/>
          <a:p>
            <a:r>
              <a:rPr lang="en-GB" sz="900" dirty="0"/>
              <a:t>Base = all SMEs offered loan in their recent application (n=116 in 2018) Question A35b. All SMEs providing security for loan (n=43) Question A35c (multi-code, prompted). All SMEs providing security for loan (n=43), Question A35d (single code, prompted).</a:t>
            </a:r>
            <a:endParaRPr lang="en-US" sz="1200" dirty="0"/>
          </a:p>
        </p:txBody>
      </p:sp>
      <p:graphicFrame>
        <p:nvGraphicFramePr>
          <p:cNvPr id="8" name="Content Placeholder 20">
            <a:extLst>
              <a:ext uri="{FF2B5EF4-FFF2-40B4-BE49-F238E27FC236}">
                <a16:creationId xmlns:a16="http://schemas.microsoft.com/office/drawing/2014/main" id="{B19179A4-3783-4F8E-A234-69A7CCA16A2A}"/>
              </a:ext>
            </a:extLst>
          </p:cNvPr>
          <p:cNvGraphicFramePr>
            <a:graphicFrameLocks/>
          </p:cNvGraphicFramePr>
          <p:nvPr>
            <p:extLst>
              <p:ext uri="{D42A27DB-BD31-4B8C-83A1-F6EECF244321}">
                <p14:modId xmlns:p14="http://schemas.microsoft.com/office/powerpoint/2010/main" val="847807829"/>
              </p:ext>
            </p:extLst>
          </p:nvPr>
        </p:nvGraphicFramePr>
        <p:xfrm>
          <a:off x="-3121" y="1197128"/>
          <a:ext cx="3492392" cy="330764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75803A0-F4DF-43CD-B993-A8C69CDD279F}"/>
              </a:ext>
            </a:extLst>
          </p:cNvPr>
          <p:cNvSpPr/>
          <p:nvPr/>
        </p:nvSpPr>
        <p:spPr>
          <a:xfrm>
            <a:off x="-41736" y="1236441"/>
            <a:ext cx="347702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Was security required?</a:t>
            </a:r>
          </a:p>
        </p:txBody>
      </p:sp>
      <p:sp>
        <p:nvSpPr>
          <p:cNvPr id="11" name="Rectangle 10">
            <a:extLst>
              <a:ext uri="{FF2B5EF4-FFF2-40B4-BE49-F238E27FC236}">
                <a16:creationId xmlns:a16="http://schemas.microsoft.com/office/drawing/2014/main" id="{CA6F97AD-A996-4BB2-89E0-46BAB27C531A}"/>
              </a:ext>
            </a:extLst>
          </p:cNvPr>
          <p:cNvSpPr/>
          <p:nvPr/>
        </p:nvSpPr>
        <p:spPr>
          <a:xfrm>
            <a:off x="4397142" y="1236441"/>
            <a:ext cx="3477027" cy="276999"/>
          </a:xfrm>
          <a:prstGeom prst="rect">
            <a:avLst/>
          </a:prstGeom>
        </p:spPr>
        <p:txBody>
          <a:bodyPr wrap="square">
            <a:spAutoFit/>
          </a:bodyPr>
          <a:lstStyle/>
          <a:p>
            <a:pPr lvl="0" algn="ctr">
              <a:defRPr/>
            </a:pPr>
            <a:r>
              <a:rPr lang="en-GB" sz="1200" b="1" dirty="0">
                <a:solidFill>
                  <a:srgbClr val="212952"/>
                </a:solidFill>
                <a:latin typeface="Verdana" panose="020B0604030504040204" pitchFamily="34" charset="0"/>
                <a:ea typeface="Verdana" panose="020B0604030504040204" pitchFamily="34" charset="0"/>
                <a:cs typeface="Verdana" panose="020B0604030504040204" pitchFamily="34" charset="0"/>
              </a:rPr>
              <a:t>Types of security required </a:t>
            </a:r>
            <a:endPar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tangle: Rounded Corners 1">
            <a:extLst>
              <a:ext uri="{FF2B5EF4-FFF2-40B4-BE49-F238E27FC236}">
                <a16:creationId xmlns:a16="http://schemas.microsoft.com/office/drawing/2014/main" id="{BDD0B420-902C-493D-B49C-0F95D3F688C7}"/>
              </a:ext>
            </a:extLst>
          </p:cNvPr>
          <p:cNvSpPr/>
          <p:nvPr/>
        </p:nvSpPr>
        <p:spPr>
          <a:xfrm>
            <a:off x="6107492" y="2934586"/>
            <a:ext cx="2903504" cy="1237364"/>
          </a:xfrm>
          <a:prstGeom prst="roundRect">
            <a:avLst>
              <a:gd name="adj" fmla="val 12228"/>
            </a:avLst>
          </a:prstGeom>
          <a:solidFill>
            <a:srgbClr val="D41217"/>
          </a:solidFill>
          <a:ln>
            <a:solidFill>
              <a:srgbClr val="D41217"/>
            </a:solidFill>
          </a:ln>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algn="ctr"/>
            <a:r>
              <a:rPr lang="en-GB" sz="1200" dirty="0">
                <a:latin typeface="Verdana" panose="020B0604030504040204" pitchFamily="34" charset="0"/>
                <a:ea typeface="Verdana" panose="020B0604030504040204" pitchFamily="34" charset="0"/>
                <a:cs typeface="Verdana" panose="020B0604030504040204" pitchFamily="34" charset="0"/>
              </a:rPr>
              <a:t>The most common value for security as a percentage of the total loan provided was 25% or less (47%). Only 15% said it was 76%-100% of the value, and 8% over 100% of the value</a:t>
            </a:r>
          </a:p>
        </p:txBody>
      </p:sp>
    </p:spTree>
    <p:extLst>
      <p:ext uri="{BB962C8B-B14F-4D97-AF65-F5344CB8AC3E}">
        <p14:creationId xmlns:p14="http://schemas.microsoft.com/office/powerpoint/2010/main" val="3895439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488387"/>
            <a:ext cx="8940800" cy="230832"/>
          </a:xfrm>
          <a:prstGeom prst="rect">
            <a:avLst/>
          </a:prstGeom>
          <a:noFill/>
          <a:ln w="9525">
            <a:noFill/>
            <a:miter lim="800000"/>
            <a:headEnd/>
            <a:tailEnd/>
          </a:ln>
        </p:spPr>
        <p:txBody>
          <a:bodyPr wrap="square">
            <a:spAutoFit/>
          </a:bodyPr>
          <a:lstStyle/>
          <a:p>
            <a:r>
              <a:rPr lang="en-GB" sz="900" dirty="0"/>
              <a:t>Base = offered smaller amount/worse terms/turned down/didn’t accept finance (n= 87 in 2018). Question A32 (single code, 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189185" y="808885"/>
            <a:ext cx="8686800" cy="3594101"/>
          </a:xfrm>
        </p:spPr>
        <p:txBody>
          <a:bodyPr/>
          <a:lstStyle/>
          <a:p>
            <a:pPr marL="0" indent="0">
              <a:buNone/>
            </a:pPr>
            <a:r>
              <a:rPr lang="en-GB" sz="1400" dirty="0"/>
              <a:t>What was done next if not offered full amount</a:t>
            </a:r>
          </a:p>
        </p:txBody>
      </p:sp>
      <p:graphicFrame>
        <p:nvGraphicFramePr>
          <p:cNvPr id="6" name="Object 2">
            <a:extLst>
              <a:ext uri="{FF2B5EF4-FFF2-40B4-BE49-F238E27FC236}">
                <a16:creationId xmlns:a16="http://schemas.microsoft.com/office/drawing/2014/main" id="{11EEE93A-C7AA-413D-8195-AD66E1FD2003}"/>
              </a:ext>
            </a:extLst>
          </p:cNvPr>
          <p:cNvGraphicFramePr>
            <a:graphicFrameLocks/>
          </p:cNvGraphicFramePr>
          <p:nvPr>
            <p:extLst>
              <p:ext uri="{D42A27DB-BD31-4B8C-83A1-F6EECF244321}">
                <p14:modId xmlns:p14="http://schemas.microsoft.com/office/powerpoint/2010/main" val="636706403"/>
              </p:ext>
            </p:extLst>
          </p:nvPr>
        </p:nvGraphicFramePr>
        <p:xfrm>
          <a:off x="63500" y="1247066"/>
          <a:ext cx="8696273" cy="313225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7"/>
          <p:cNvSpPr>
            <a:spLocks noGrp="1"/>
          </p:cNvSpPr>
          <p:nvPr>
            <p:ph type="title"/>
          </p:nvPr>
        </p:nvSpPr>
        <p:spPr>
          <a:xfrm>
            <a:off x="189185" y="-173851"/>
            <a:ext cx="8805945" cy="685800"/>
          </a:xfrm>
        </p:spPr>
        <p:txBody>
          <a:bodyPr/>
          <a:lstStyle/>
          <a:p>
            <a:pPr lvl="0"/>
            <a:r>
              <a:rPr lang="en-GB" sz="1600" dirty="0"/>
              <a:t>Increase in those giving up or cancelling plans when not receiving all finance required</a:t>
            </a:r>
          </a:p>
        </p:txBody>
      </p:sp>
      <p:sp>
        <p:nvSpPr>
          <p:cNvPr id="15" name="Arrow: Right 14">
            <a:extLst>
              <a:ext uri="{FF2B5EF4-FFF2-40B4-BE49-F238E27FC236}">
                <a16:creationId xmlns:a16="http://schemas.microsoft.com/office/drawing/2014/main" id="{3674B774-7C7F-4771-B5C6-7D1917C4B318}"/>
              </a:ext>
            </a:extLst>
          </p:cNvPr>
          <p:cNvSpPr/>
          <p:nvPr/>
        </p:nvSpPr>
        <p:spPr>
          <a:xfrm rot="16200000">
            <a:off x="8596863" y="1366106"/>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Arrow: Right 15">
            <a:extLst>
              <a:ext uri="{FF2B5EF4-FFF2-40B4-BE49-F238E27FC236}">
                <a16:creationId xmlns:a16="http://schemas.microsoft.com/office/drawing/2014/main" id="{9F521022-8B49-4D8E-BCF5-442518A01BD4}"/>
              </a:ext>
            </a:extLst>
          </p:cNvPr>
          <p:cNvSpPr/>
          <p:nvPr/>
        </p:nvSpPr>
        <p:spPr>
          <a:xfrm rot="16200000">
            <a:off x="4958253" y="3319756"/>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441F0DB8-BD9A-411C-9EAA-F5713ACB30B5}"/>
              </a:ext>
            </a:extLst>
          </p:cNvPr>
          <p:cNvSpPr/>
          <p:nvPr/>
        </p:nvSpPr>
        <p:spPr>
          <a:xfrm>
            <a:off x="6565213" y="2453534"/>
            <a:ext cx="2194560" cy="862758"/>
          </a:xfrm>
          <a:prstGeom prst="roundRect">
            <a:avLst>
              <a:gd name="adj" fmla="val 12228"/>
            </a:avLst>
          </a:prstGeom>
          <a:solidFill>
            <a:srgbClr val="D41217"/>
          </a:solidFill>
          <a:ln>
            <a:solidFill>
              <a:srgbClr val="D41217"/>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49%</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200" dirty="0">
                <a:latin typeface="Verdana" panose="020B0604030504040204" pitchFamily="34" charset="0"/>
                <a:ea typeface="Verdana" panose="020B0604030504040204" pitchFamily="34" charset="0"/>
                <a:cs typeface="Verdana" panose="020B0604030504040204" pitchFamily="34" charset="0"/>
              </a:rPr>
              <a:t>either gave up, cancelled plans or put plans for finance on hold</a:t>
            </a:r>
          </a:p>
        </p:txBody>
      </p:sp>
    </p:spTree>
    <p:extLst>
      <p:ext uri="{BB962C8B-B14F-4D97-AF65-F5344CB8AC3E}">
        <p14:creationId xmlns:p14="http://schemas.microsoft.com/office/powerpoint/2010/main" val="3093136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71450" y="4393304"/>
            <a:ext cx="8686800" cy="369332"/>
          </a:xfrm>
          <a:prstGeom prst="rect">
            <a:avLst/>
          </a:prstGeom>
          <a:noFill/>
          <a:ln w="9525">
            <a:noFill/>
            <a:miter lim="800000"/>
            <a:headEnd/>
            <a:tailEnd/>
          </a:ln>
        </p:spPr>
        <p:txBody>
          <a:bodyPr wrap="square">
            <a:spAutoFit/>
          </a:bodyPr>
          <a:lstStyle/>
          <a:p>
            <a:r>
              <a:rPr lang="en-GB" sz="900" dirty="0"/>
              <a:t>Base = all SMEs that sought finance in the last 3 years (n= 913 in 2018, n=932 in 2017/n=886 in 2016), Base = all for whom experience of raising finance was worse than expected (n=130 in 2018). Question A37 (single code, unprompted), A38 (multi code, unprompted). Top five answers shown only for why it was worse.</a:t>
            </a:r>
          </a:p>
        </p:txBody>
      </p:sp>
      <p:sp>
        <p:nvSpPr>
          <p:cNvPr id="6" name="Rectangle 5">
            <a:extLst>
              <a:ext uri="{FF2B5EF4-FFF2-40B4-BE49-F238E27FC236}">
                <a16:creationId xmlns:a16="http://schemas.microsoft.com/office/drawing/2014/main" id="{4DAF0ACB-F28B-48E9-8F05-B2618C4458A2}"/>
              </a:ext>
            </a:extLst>
          </p:cNvPr>
          <p:cNvSpPr/>
          <p:nvPr/>
        </p:nvSpPr>
        <p:spPr>
          <a:xfrm>
            <a:off x="4562521" y="1502386"/>
            <a:ext cx="1013754" cy="1874520"/>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dirty="0">
                <a:solidFill>
                  <a:prstClr val="white"/>
                </a:solidFill>
                <a:latin typeface="Verdana" panose="020B0604030504040204" pitchFamily="34" charset="0"/>
                <a:ea typeface="Verdana" panose="020B0604030504040204" pitchFamily="34" charset="0"/>
                <a:cs typeface="Verdana" panose="020B0604030504040204" pitchFamily="34" charset="0"/>
              </a:rPr>
              <a:t>19%/17%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algn="ctr"/>
            <a:r>
              <a:rPr lang="en-GB" sz="1050" b="1" dirty="0">
                <a:solidFill>
                  <a:srgbClr val="FFFFFF"/>
                </a:solidFill>
                <a:latin typeface="Verdana" panose="020B0604030504040204" pitchFamily="34" charset="0"/>
              </a:rPr>
              <a:t>26%/13%</a:t>
            </a:r>
            <a:endParaRPr lang="en-GB" sz="1000" b="1" dirty="0">
              <a:solidFill>
                <a:srgbClr val="FFFFFF"/>
              </a:solidFill>
              <a:latin typeface="Verdana" panose="020B0604030504040204" pitchFamily="34" charset="0"/>
            </a:endParaRPr>
          </a:p>
          <a:p>
            <a:pPr algn="ctr"/>
            <a:endParaRPr lang="en-GB" sz="1050" b="1" dirty="0">
              <a:solidFill>
                <a:srgbClr val="FFFFFF"/>
              </a:solidFill>
              <a:latin typeface="Verdana" panose="020B0604030504040204" pitchFamily="34" charset="0"/>
            </a:endParaRPr>
          </a:p>
          <a:p>
            <a:pPr algn="ctr"/>
            <a:endParaRPr lang="en-GB" sz="1050" b="1" dirty="0">
              <a:solidFill>
                <a:srgbClr val="FFFFFF"/>
              </a:solidFill>
              <a:latin typeface="Verdana" panose="020B0604030504040204" pitchFamily="34" charset="0"/>
            </a:endParaRPr>
          </a:p>
          <a:p>
            <a:pPr algn="ctr"/>
            <a:endParaRPr lang="en-GB" sz="1050" b="1" dirty="0">
              <a:solidFill>
                <a:srgbClr val="FFFFFF"/>
              </a:solidFill>
              <a:latin typeface="Verdana" panose="020B0604030504040204" pitchFamily="34" charset="0"/>
            </a:endParaRPr>
          </a:p>
          <a:p>
            <a:pPr algn="ctr"/>
            <a:r>
              <a:rPr lang="en-GB" sz="1050" b="1" dirty="0">
                <a:solidFill>
                  <a:srgbClr val="FFFFFF"/>
                </a:solidFill>
                <a:latin typeface="Verdana" panose="020B0604030504040204" pitchFamily="34" charset="0"/>
              </a:rPr>
              <a:t>19%/15%</a:t>
            </a:r>
            <a:endParaRPr kumimoji="0" lang="en-GB" sz="105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7">
            <a:extLst>
              <a:ext uri="{FF2B5EF4-FFF2-40B4-BE49-F238E27FC236}">
                <a16:creationId xmlns:a16="http://schemas.microsoft.com/office/drawing/2014/main" id="{DC83F27C-5FC1-427A-976B-CFB9D876EB6D}"/>
              </a:ext>
            </a:extLst>
          </p:cNvPr>
          <p:cNvGraphicFramePr>
            <a:graphicFrameLocks/>
          </p:cNvGraphicFramePr>
          <p:nvPr>
            <p:extLst>
              <p:ext uri="{D42A27DB-BD31-4B8C-83A1-F6EECF244321}">
                <p14:modId xmlns:p14="http://schemas.microsoft.com/office/powerpoint/2010/main" val="3755941329"/>
              </p:ext>
            </p:extLst>
          </p:nvPr>
        </p:nvGraphicFramePr>
        <p:xfrm>
          <a:off x="76475" y="1334226"/>
          <a:ext cx="4495525" cy="3061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2">
            <a:extLst>
              <a:ext uri="{FF2B5EF4-FFF2-40B4-BE49-F238E27FC236}">
                <a16:creationId xmlns:a16="http://schemas.microsoft.com/office/drawing/2014/main" id="{B8EFAF97-902B-4D86-941C-2BAF0B8182AF}"/>
              </a:ext>
            </a:extLst>
          </p:cNvPr>
          <p:cNvGraphicFramePr>
            <a:graphicFrameLocks/>
          </p:cNvGraphicFramePr>
          <p:nvPr>
            <p:extLst>
              <p:ext uri="{D42A27DB-BD31-4B8C-83A1-F6EECF244321}">
                <p14:modId xmlns:p14="http://schemas.microsoft.com/office/powerpoint/2010/main" val="41461264"/>
              </p:ext>
            </p:extLst>
          </p:nvPr>
        </p:nvGraphicFramePr>
        <p:xfrm>
          <a:off x="6037514" y="1334226"/>
          <a:ext cx="3344499" cy="3014234"/>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1"/>
          <p:cNvSpPr>
            <a:spLocks noGrp="1"/>
          </p:cNvSpPr>
          <p:nvPr>
            <p:ph type="title"/>
          </p:nvPr>
        </p:nvSpPr>
        <p:spPr>
          <a:xfrm>
            <a:off x="171450" y="-176933"/>
            <a:ext cx="8718550" cy="685800"/>
          </a:xfrm>
        </p:spPr>
        <p:txBody>
          <a:bodyPr/>
          <a:lstStyle/>
          <a:p>
            <a:r>
              <a:rPr lang="en-GB" sz="1600" dirty="0"/>
              <a:t>Applications taking too long overtakes poor customer experience as the top reason for dissatisfaction</a:t>
            </a:r>
          </a:p>
        </p:txBody>
      </p:sp>
      <p:sp>
        <p:nvSpPr>
          <p:cNvPr id="13" name="Arrow: Right 12">
            <a:extLst>
              <a:ext uri="{FF2B5EF4-FFF2-40B4-BE49-F238E27FC236}">
                <a16:creationId xmlns:a16="http://schemas.microsoft.com/office/drawing/2014/main" id="{23169894-707F-4D4B-AED1-5A0527156C1F}"/>
              </a:ext>
            </a:extLst>
          </p:cNvPr>
          <p:cNvSpPr/>
          <p:nvPr/>
        </p:nvSpPr>
        <p:spPr>
          <a:xfrm rot="5400000">
            <a:off x="996513" y="1460113"/>
            <a:ext cx="152390" cy="145504"/>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4" name="Arrow: Right 13">
            <a:extLst>
              <a:ext uri="{FF2B5EF4-FFF2-40B4-BE49-F238E27FC236}">
                <a16:creationId xmlns:a16="http://schemas.microsoft.com/office/drawing/2014/main" id="{0999BCC6-185D-4F2A-AF9F-AD99DF545DFA}"/>
              </a:ext>
            </a:extLst>
          </p:cNvPr>
          <p:cNvSpPr/>
          <p:nvPr/>
        </p:nvSpPr>
        <p:spPr>
          <a:xfrm rot="5400000">
            <a:off x="4982236" y="1680075"/>
            <a:ext cx="85710" cy="81837"/>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1" name="Rectangle 10">
            <a:extLst>
              <a:ext uri="{FF2B5EF4-FFF2-40B4-BE49-F238E27FC236}">
                <a16:creationId xmlns:a16="http://schemas.microsoft.com/office/drawing/2014/main" id="{DBB8EFC9-01A6-4ABE-B112-AFD05847B71C}"/>
              </a:ext>
            </a:extLst>
          </p:cNvPr>
          <p:cNvSpPr/>
          <p:nvPr/>
        </p:nvSpPr>
        <p:spPr>
          <a:xfrm>
            <a:off x="3628228" y="1159941"/>
            <a:ext cx="2910778"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en-GB" sz="1200" b="1" dirty="0">
                <a:solidFill>
                  <a:srgbClr val="212952"/>
                </a:solidFill>
                <a:latin typeface="Verdana" panose="020B0604030504040204" pitchFamily="34" charset="0"/>
                <a:ea typeface="Verdana" panose="020B0604030504040204" pitchFamily="34" charset="0"/>
                <a:cs typeface="Verdana" panose="020B0604030504040204" pitchFamily="34" charset="0"/>
              </a:rPr>
              <a:t>Better/ worse</a:t>
            </a:r>
          </a:p>
        </p:txBody>
      </p:sp>
      <p:sp>
        <p:nvSpPr>
          <p:cNvPr id="12" name="Rectangle 11">
            <a:extLst>
              <a:ext uri="{FF2B5EF4-FFF2-40B4-BE49-F238E27FC236}">
                <a16:creationId xmlns:a16="http://schemas.microsoft.com/office/drawing/2014/main" id="{13BCD0CD-1507-4DA7-A9BD-83F48DD7A51E}"/>
              </a:ext>
            </a:extLst>
          </p:cNvPr>
          <p:cNvSpPr/>
          <p:nvPr/>
        </p:nvSpPr>
        <p:spPr>
          <a:xfrm>
            <a:off x="237094" y="723130"/>
            <a:ext cx="4846523" cy="523220"/>
          </a:xfrm>
          <a:prstGeom prst="rect">
            <a:avLst/>
          </a:prstGeom>
        </p:spPr>
        <p:txBody>
          <a:bodyPr wrap="square">
            <a:spAutoFit/>
          </a:bodyPr>
          <a:lstStyle/>
          <a:p>
            <a:pPr lvl="0" algn="ctr">
              <a:defRPr/>
            </a:pPr>
            <a:r>
              <a:rPr lang="en-GB" sz="1400" dirty="0">
                <a:solidFill>
                  <a:srgbClr val="212952"/>
                </a:solidFill>
                <a:latin typeface="Verdana" panose="020B0604030504040204" pitchFamily="34" charset="0"/>
                <a:ea typeface="Verdana" panose="020B0604030504040204" pitchFamily="34" charset="0"/>
                <a:cs typeface="Verdana" panose="020B0604030504040204" pitchFamily="34" charset="0"/>
              </a:rPr>
              <a:t>Experience of raising finance vs. expectations 2016-2018</a:t>
            </a:r>
            <a:endParaRPr kumimoji="0" lang="en-GB" sz="140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a:extLst>
              <a:ext uri="{FF2B5EF4-FFF2-40B4-BE49-F238E27FC236}">
                <a16:creationId xmlns:a16="http://schemas.microsoft.com/office/drawing/2014/main" id="{F2C0B0CE-C4C1-4EBF-815B-3026B5E2EB90}"/>
              </a:ext>
            </a:extLst>
          </p:cNvPr>
          <p:cNvSpPr/>
          <p:nvPr/>
        </p:nvSpPr>
        <p:spPr>
          <a:xfrm>
            <a:off x="6126362" y="723130"/>
            <a:ext cx="2910778" cy="523220"/>
          </a:xfrm>
          <a:prstGeom prst="rect">
            <a:avLst/>
          </a:prstGeom>
        </p:spPr>
        <p:txBody>
          <a:bodyPr wrap="square">
            <a:spAutoFit/>
          </a:bodyPr>
          <a:lstStyle/>
          <a:p>
            <a:pPr lvl="0" algn="ctr">
              <a:defRPr/>
            </a:pPr>
            <a:r>
              <a:rPr lang="en-GB" sz="1400" dirty="0">
                <a:solidFill>
                  <a:srgbClr val="212952"/>
                </a:solidFill>
                <a:latin typeface="Verdana" panose="020B0604030504040204" pitchFamily="34" charset="0"/>
                <a:ea typeface="Verdana" panose="020B0604030504040204" pitchFamily="34" charset="0"/>
                <a:cs typeface="Verdana" panose="020B0604030504040204" pitchFamily="34" charset="0"/>
              </a:rPr>
              <a:t>Why worse than expected 2018</a:t>
            </a:r>
            <a:endParaRPr kumimoji="0" lang="en-GB" sz="140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022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93304"/>
            <a:ext cx="8686800" cy="369332"/>
          </a:xfrm>
          <a:prstGeom prst="rect">
            <a:avLst/>
          </a:prstGeom>
          <a:noFill/>
          <a:ln w="9525">
            <a:noFill/>
            <a:miter lim="800000"/>
            <a:headEnd/>
            <a:tailEnd/>
          </a:ln>
        </p:spPr>
        <p:txBody>
          <a:bodyPr wrap="square">
            <a:spAutoFit/>
          </a:bodyPr>
          <a:lstStyle/>
          <a:p>
            <a:r>
              <a:rPr lang="en-GB" sz="900" dirty="0"/>
              <a:t>Base = all SMEs that sought finance in the last 3 years from big five bank (n= 378 in 2018) or other provider (n=510 in 2018). Base = all for whom experience of raising finance was worse than expected and sought finance from big five bank (n=70 in 2018) or other provider (n=46 in 2018). Question A37 (single code, prompted), A38 (multi code, unprompted). </a:t>
            </a:r>
          </a:p>
        </p:txBody>
      </p:sp>
      <p:sp>
        <p:nvSpPr>
          <p:cNvPr id="6" name="Rectangle 5">
            <a:extLst>
              <a:ext uri="{FF2B5EF4-FFF2-40B4-BE49-F238E27FC236}">
                <a16:creationId xmlns:a16="http://schemas.microsoft.com/office/drawing/2014/main" id="{4DAF0ACB-F28B-48E9-8F05-B2618C4458A2}"/>
              </a:ext>
            </a:extLst>
          </p:cNvPr>
          <p:cNvSpPr/>
          <p:nvPr/>
        </p:nvSpPr>
        <p:spPr>
          <a:xfrm>
            <a:off x="4245782" y="1670546"/>
            <a:ext cx="1013754" cy="1420568"/>
          </a:xfrm>
          <a:prstGeom prst="rect">
            <a:avLst/>
          </a:prstGeom>
          <a:solidFill>
            <a:srgbClr val="212952"/>
          </a:solidFill>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dirty="0">
                <a:solidFill>
                  <a:prstClr val="white"/>
                </a:solidFill>
                <a:latin typeface="Verdana" panose="020B0604030504040204" pitchFamily="34" charset="0"/>
                <a:ea typeface="Verdana" panose="020B0604030504040204" pitchFamily="34" charset="0"/>
                <a:cs typeface="Verdana" panose="020B0604030504040204" pitchFamily="34" charset="0"/>
              </a:rPr>
              <a:t>15%/21%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algn="ctr"/>
            <a:r>
              <a:rPr lang="en-GB" sz="1050" b="1" dirty="0">
                <a:solidFill>
                  <a:srgbClr val="FFFFFF"/>
                </a:solidFill>
                <a:latin typeface="Verdana" panose="020B0604030504040204" pitchFamily="34" charset="0"/>
              </a:rPr>
              <a:t>24%/13%</a:t>
            </a:r>
            <a:endParaRPr lang="en-GB" sz="1000" b="1" dirty="0">
              <a:solidFill>
                <a:srgbClr val="FFFFFF"/>
              </a:solidFill>
              <a:latin typeface="Verdana" panose="020B0604030504040204" pitchFamily="34" charset="0"/>
            </a:endParaRPr>
          </a:p>
        </p:txBody>
      </p:sp>
      <p:graphicFrame>
        <p:nvGraphicFramePr>
          <p:cNvPr id="7" name="Content Placeholder 7">
            <a:extLst>
              <a:ext uri="{FF2B5EF4-FFF2-40B4-BE49-F238E27FC236}">
                <a16:creationId xmlns:a16="http://schemas.microsoft.com/office/drawing/2014/main" id="{DC83F27C-5FC1-427A-976B-CFB9D876EB6D}"/>
              </a:ext>
            </a:extLst>
          </p:cNvPr>
          <p:cNvGraphicFramePr>
            <a:graphicFrameLocks/>
          </p:cNvGraphicFramePr>
          <p:nvPr>
            <p:extLst>
              <p:ext uri="{D42A27DB-BD31-4B8C-83A1-F6EECF244321}">
                <p14:modId xmlns:p14="http://schemas.microsoft.com/office/powerpoint/2010/main" val="3939978941"/>
              </p:ext>
            </p:extLst>
          </p:nvPr>
        </p:nvGraphicFramePr>
        <p:xfrm>
          <a:off x="0" y="1534280"/>
          <a:ext cx="4495525" cy="3061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2">
            <a:extLst>
              <a:ext uri="{FF2B5EF4-FFF2-40B4-BE49-F238E27FC236}">
                <a16:creationId xmlns:a16="http://schemas.microsoft.com/office/drawing/2014/main" id="{B8EFAF97-902B-4D86-941C-2BAF0B8182AF}"/>
              </a:ext>
            </a:extLst>
          </p:cNvPr>
          <p:cNvGraphicFramePr>
            <a:graphicFrameLocks/>
          </p:cNvGraphicFramePr>
          <p:nvPr>
            <p:extLst>
              <p:ext uri="{D42A27DB-BD31-4B8C-83A1-F6EECF244321}">
                <p14:modId xmlns:p14="http://schemas.microsoft.com/office/powerpoint/2010/main" val="521662304"/>
              </p:ext>
            </p:extLst>
          </p:nvPr>
        </p:nvGraphicFramePr>
        <p:xfrm>
          <a:off x="5083618" y="1320267"/>
          <a:ext cx="4060384" cy="3028193"/>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1"/>
          <p:cNvSpPr>
            <a:spLocks noGrp="1"/>
          </p:cNvSpPr>
          <p:nvPr>
            <p:ph type="title"/>
          </p:nvPr>
        </p:nvSpPr>
        <p:spPr>
          <a:xfrm>
            <a:off x="171450" y="-176933"/>
            <a:ext cx="8865690" cy="685800"/>
          </a:xfrm>
        </p:spPr>
        <p:txBody>
          <a:bodyPr/>
          <a:lstStyle/>
          <a:p>
            <a:r>
              <a:rPr lang="en-GB" sz="1600" dirty="0">
                <a:solidFill>
                  <a:schemeClr val="tx1"/>
                </a:solidFill>
              </a:rPr>
              <a:t>Experience of raising finance from big five banks more likely than other finance providers not to meet expectations</a:t>
            </a:r>
          </a:p>
        </p:txBody>
      </p:sp>
      <p:sp>
        <p:nvSpPr>
          <p:cNvPr id="11" name="Rectangle 10">
            <a:extLst>
              <a:ext uri="{FF2B5EF4-FFF2-40B4-BE49-F238E27FC236}">
                <a16:creationId xmlns:a16="http://schemas.microsoft.com/office/drawing/2014/main" id="{DBB8EFC9-01A6-4ABE-B112-AFD05847B71C}"/>
              </a:ext>
            </a:extLst>
          </p:cNvPr>
          <p:cNvSpPr/>
          <p:nvPr/>
        </p:nvSpPr>
        <p:spPr>
          <a:xfrm>
            <a:off x="3938066" y="1328101"/>
            <a:ext cx="1594047"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en-GB" sz="1200" b="1" dirty="0">
                <a:solidFill>
                  <a:srgbClr val="212952"/>
                </a:solidFill>
                <a:latin typeface="Verdana" panose="020B0604030504040204" pitchFamily="34" charset="0"/>
                <a:ea typeface="Verdana" panose="020B0604030504040204" pitchFamily="34" charset="0"/>
                <a:cs typeface="Verdana" panose="020B0604030504040204" pitchFamily="34" charset="0"/>
              </a:rPr>
              <a:t>Better/ worse</a:t>
            </a:r>
          </a:p>
        </p:txBody>
      </p:sp>
      <p:sp>
        <p:nvSpPr>
          <p:cNvPr id="12" name="Rectangle 11">
            <a:extLst>
              <a:ext uri="{FF2B5EF4-FFF2-40B4-BE49-F238E27FC236}">
                <a16:creationId xmlns:a16="http://schemas.microsoft.com/office/drawing/2014/main" id="{13BCD0CD-1507-4DA7-A9BD-83F48DD7A51E}"/>
              </a:ext>
            </a:extLst>
          </p:cNvPr>
          <p:cNvSpPr/>
          <p:nvPr/>
        </p:nvSpPr>
        <p:spPr>
          <a:xfrm>
            <a:off x="237094" y="723130"/>
            <a:ext cx="4846523" cy="523220"/>
          </a:xfrm>
          <a:prstGeom prst="rect">
            <a:avLst/>
          </a:prstGeom>
        </p:spPr>
        <p:txBody>
          <a:bodyPr wrap="square">
            <a:spAutoFit/>
          </a:bodyPr>
          <a:lstStyle/>
          <a:p>
            <a:pPr lvl="0" algn="ctr">
              <a:defRPr/>
            </a:pPr>
            <a:r>
              <a:rPr lang="en-GB" sz="1400" dirty="0">
                <a:solidFill>
                  <a:srgbClr val="212952"/>
                </a:solidFill>
                <a:latin typeface="Verdana" panose="020B0604030504040204" pitchFamily="34" charset="0"/>
                <a:ea typeface="Verdana" panose="020B0604030504040204" pitchFamily="34" charset="0"/>
                <a:cs typeface="Verdana" panose="020B0604030504040204" pitchFamily="34" charset="0"/>
              </a:rPr>
              <a:t>Experience of raising finance vs. expectations Big five banks vs. other providers</a:t>
            </a:r>
            <a:endParaRPr kumimoji="0" lang="en-GB" sz="140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a:extLst>
              <a:ext uri="{FF2B5EF4-FFF2-40B4-BE49-F238E27FC236}">
                <a16:creationId xmlns:a16="http://schemas.microsoft.com/office/drawing/2014/main" id="{F2C0B0CE-C4C1-4EBF-815B-3026B5E2EB90}"/>
              </a:ext>
            </a:extLst>
          </p:cNvPr>
          <p:cNvSpPr/>
          <p:nvPr/>
        </p:nvSpPr>
        <p:spPr>
          <a:xfrm>
            <a:off x="5933976" y="723130"/>
            <a:ext cx="2910778" cy="307777"/>
          </a:xfrm>
          <a:prstGeom prst="rect">
            <a:avLst/>
          </a:prstGeom>
        </p:spPr>
        <p:txBody>
          <a:bodyPr wrap="square">
            <a:spAutoFit/>
          </a:bodyPr>
          <a:lstStyle/>
          <a:p>
            <a:pPr lvl="0" algn="ctr">
              <a:defRPr/>
            </a:pPr>
            <a:r>
              <a:rPr lang="en-GB" sz="1400" dirty="0">
                <a:solidFill>
                  <a:srgbClr val="212952"/>
                </a:solidFill>
                <a:latin typeface="Verdana" panose="020B0604030504040204" pitchFamily="34" charset="0"/>
                <a:ea typeface="Verdana" panose="020B0604030504040204" pitchFamily="34" charset="0"/>
                <a:cs typeface="Verdana" panose="020B0604030504040204" pitchFamily="34" charset="0"/>
              </a:rPr>
              <a:t>Why worse than expected</a:t>
            </a:r>
            <a:endParaRPr kumimoji="0" lang="en-GB" sz="140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a:extLst>
              <a:ext uri="{FF2B5EF4-FFF2-40B4-BE49-F238E27FC236}">
                <a16:creationId xmlns:a16="http://schemas.microsoft.com/office/drawing/2014/main" id="{95BE629A-81B6-41C4-B149-6B3BB1521C87}"/>
              </a:ext>
            </a:extLst>
          </p:cNvPr>
          <p:cNvSpPr/>
          <p:nvPr/>
        </p:nvSpPr>
        <p:spPr>
          <a:xfrm>
            <a:off x="7187061" y="1089054"/>
            <a:ext cx="123871" cy="123871"/>
          </a:xfrm>
          <a:prstGeom prst="rect">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B54CB8E1-DAB6-4F9B-B4E8-316104718049}"/>
              </a:ext>
            </a:extLst>
          </p:cNvPr>
          <p:cNvSpPr txBox="1"/>
          <p:nvPr/>
        </p:nvSpPr>
        <p:spPr>
          <a:xfrm>
            <a:off x="7294553" y="1012490"/>
            <a:ext cx="1849447" cy="276999"/>
          </a:xfrm>
          <a:prstGeom prst="rect">
            <a:avLst/>
          </a:prstGeom>
          <a:noFill/>
        </p:spPr>
        <p:txBody>
          <a:bodyPr wrap="square" rtlCol="0" anchor="ctr">
            <a:spAutoFit/>
          </a:bodyPr>
          <a:lstStyle/>
          <a:p>
            <a:r>
              <a:rPr lang="en-GB" sz="1200" dirty="0"/>
              <a:t>Other finance providers</a:t>
            </a:r>
          </a:p>
        </p:txBody>
      </p:sp>
      <p:sp>
        <p:nvSpPr>
          <p:cNvPr id="18" name="Rectangle 17">
            <a:extLst>
              <a:ext uri="{FF2B5EF4-FFF2-40B4-BE49-F238E27FC236}">
                <a16:creationId xmlns:a16="http://schemas.microsoft.com/office/drawing/2014/main" id="{2F88E604-9EC0-4946-9602-309891233860}"/>
              </a:ext>
            </a:extLst>
          </p:cNvPr>
          <p:cNvSpPr/>
          <p:nvPr/>
        </p:nvSpPr>
        <p:spPr>
          <a:xfrm>
            <a:off x="5793774" y="1089054"/>
            <a:ext cx="123871" cy="123871"/>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8D073AEC-AA7A-4070-A2E6-F27D8A2E0256}"/>
              </a:ext>
            </a:extLst>
          </p:cNvPr>
          <p:cNvSpPr txBox="1"/>
          <p:nvPr/>
        </p:nvSpPr>
        <p:spPr>
          <a:xfrm>
            <a:off x="5901266" y="1012490"/>
            <a:ext cx="1594046" cy="276999"/>
          </a:xfrm>
          <a:prstGeom prst="rect">
            <a:avLst/>
          </a:prstGeom>
          <a:noFill/>
        </p:spPr>
        <p:txBody>
          <a:bodyPr wrap="square" rtlCol="0" anchor="ctr">
            <a:spAutoFit/>
          </a:bodyPr>
          <a:lstStyle/>
          <a:p>
            <a:r>
              <a:rPr lang="en-GB" sz="1200" dirty="0"/>
              <a:t>Big five banks only</a:t>
            </a:r>
          </a:p>
        </p:txBody>
      </p:sp>
      <p:sp>
        <p:nvSpPr>
          <p:cNvPr id="20" name="Arrow: Right 19">
            <a:extLst>
              <a:ext uri="{FF2B5EF4-FFF2-40B4-BE49-F238E27FC236}">
                <a16:creationId xmlns:a16="http://schemas.microsoft.com/office/drawing/2014/main" id="{E4B1E2AD-B7D3-4815-A839-28FA1294C73C}"/>
              </a:ext>
            </a:extLst>
          </p:cNvPr>
          <p:cNvSpPr/>
          <p:nvPr/>
        </p:nvSpPr>
        <p:spPr>
          <a:xfrm rot="5400000">
            <a:off x="4434642" y="1738321"/>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97394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18% of SMEs sought external advice, with half of these going to their accountant</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10515" y="4499988"/>
            <a:ext cx="8940800" cy="230832"/>
          </a:xfrm>
          <a:prstGeom prst="rect">
            <a:avLst/>
          </a:prstGeom>
          <a:noFill/>
          <a:ln w="9525">
            <a:noFill/>
            <a:miter lim="800000"/>
            <a:headEnd/>
            <a:tailEnd/>
          </a:ln>
        </p:spPr>
        <p:txBody>
          <a:bodyPr wrap="square">
            <a:spAutoFit/>
          </a:bodyPr>
          <a:lstStyle/>
          <a:p>
            <a:r>
              <a:rPr lang="en-GB" sz="900" dirty="0"/>
              <a:t>Base = all SMEs that sought finance in the last 3 years (n=913 in 2018, n=932 in 2017). A36 (multi code, unprompted)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Sought external advice when applying for finance on last occasion</a:t>
            </a:r>
          </a:p>
        </p:txBody>
      </p:sp>
      <p:graphicFrame>
        <p:nvGraphicFramePr>
          <p:cNvPr id="10" name="Object 2">
            <a:extLst>
              <a:ext uri="{FF2B5EF4-FFF2-40B4-BE49-F238E27FC236}">
                <a16:creationId xmlns:a16="http://schemas.microsoft.com/office/drawing/2014/main" id="{1A0C1B6B-0AA6-497F-983F-951E55E17EA5}"/>
              </a:ext>
            </a:extLst>
          </p:cNvPr>
          <p:cNvGraphicFramePr>
            <a:graphicFrameLocks/>
          </p:cNvGraphicFramePr>
          <p:nvPr>
            <p:extLst>
              <p:ext uri="{D42A27DB-BD31-4B8C-83A1-F6EECF244321}">
                <p14:modId xmlns:p14="http://schemas.microsoft.com/office/powerpoint/2010/main" val="2950135173"/>
              </p:ext>
            </p:extLst>
          </p:nvPr>
        </p:nvGraphicFramePr>
        <p:xfrm>
          <a:off x="440214" y="1190625"/>
          <a:ext cx="7777956" cy="297669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Rounded Corners 11">
            <a:extLst>
              <a:ext uri="{FF2B5EF4-FFF2-40B4-BE49-F238E27FC236}">
                <a16:creationId xmlns:a16="http://schemas.microsoft.com/office/drawing/2014/main" id="{CFAFA3D0-01D4-4E5B-9DE8-9ED248FC93F7}"/>
              </a:ext>
            </a:extLst>
          </p:cNvPr>
          <p:cNvSpPr/>
          <p:nvPr/>
        </p:nvSpPr>
        <p:spPr>
          <a:xfrm>
            <a:off x="6276974" y="2230575"/>
            <a:ext cx="2068195" cy="682350"/>
          </a:xfrm>
          <a:prstGeom prst="roundRect">
            <a:avLst>
              <a:gd name="adj" fmla="val 6185"/>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Verdana" panose="020B0604030504040204" pitchFamily="34" charset="0"/>
                <a:ea typeface="Verdana" panose="020B0604030504040204" pitchFamily="34" charset="0"/>
                <a:cs typeface="Verdana" panose="020B0604030504040204" pitchFamily="34" charset="0"/>
              </a:rPr>
              <a:t>81% </a:t>
            </a:r>
            <a:r>
              <a:rPr lang="en-GB" sz="1200" dirty="0">
                <a:latin typeface="Verdana" panose="020B0604030504040204" pitchFamily="34" charset="0"/>
                <a:ea typeface="Verdana" panose="020B0604030504040204" pitchFamily="34" charset="0"/>
                <a:cs typeface="Verdana" panose="020B0604030504040204" pitchFamily="34" charset="0"/>
              </a:rPr>
              <a:t>sought no advice </a:t>
            </a:r>
            <a:br>
              <a:rPr lang="en-GB" sz="1200" dirty="0">
                <a:latin typeface="Verdana" panose="020B0604030504040204" pitchFamily="34" charset="0"/>
                <a:ea typeface="Verdana" panose="020B0604030504040204" pitchFamily="34" charset="0"/>
                <a:cs typeface="Verdana" panose="020B0604030504040204" pitchFamily="34" charset="0"/>
              </a:rPr>
            </a:br>
            <a:r>
              <a:rPr lang="en-GB" sz="1200" dirty="0">
                <a:latin typeface="Verdana" panose="020B0604030504040204" pitchFamily="34" charset="0"/>
                <a:ea typeface="Verdana" panose="020B0604030504040204" pitchFamily="34" charset="0"/>
                <a:cs typeface="Verdana" panose="020B0604030504040204" pitchFamily="34" charset="0"/>
              </a:rPr>
              <a:t>(same as 2017) </a:t>
            </a:r>
          </a:p>
        </p:txBody>
      </p:sp>
    </p:spTree>
    <p:extLst>
      <p:ext uri="{BB962C8B-B14F-4D97-AF65-F5344CB8AC3E}">
        <p14:creationId xmlns:p14="http://schemas.microsoft.com/office/powerpoint/2010/main" val="4186930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p14="http://schemas.microsoft.com/office/powerpoint/2010/main" val="3693563143"/>
              </p:ext>
            </p:extLst>
          </p:nvPr>
        </p:nvGraphicFramePr>
        <p:xfrm>
          <a:off x="1143000" y="505778"/>
          <a:ext cx="6857998" cy="4147339"/>
        </p:xfrm>
        <a:graphic>
          <a:graphicData uri="http://schemas.openxmlformats.org/drawingml/2006/chart">
            <c:chart xmlns:c="http://schemas.openxmlformats.org/drawingml/2006/chart" xmlns:r="http://schemas.openxmlformats.org/officeDocument/2006/relationships" r:id="rId3"/>
          </a:graphicData>
        </a:graphic>
      </p:graphicFrame>
      <p:sp>
        <p:nvSpPr>
          <p:cNvPr id="22529" name="Title 1"/>
          <p:cNvSpPr>
            <a:spLocks noGrp="1"/>
          </p:cNvSpPr>
          <p:nvPr>
            <p:ph type="title"/>
          </p:nvPr>
        </p:nvSpPr>
        <p:spPr>
          <a:xfrm>
            <a:off x="189393" y="14460"/>
            <a:ext cx="8785860" cy="514350"/>
          </a:xfrm>
        </p:spPr>
        <p:txBody>
          <a:bodyPr>
            <a:noAutofit/>
          </a:bodyPr>
          <a:lstStyle/>
          <a:p>
            <a:pPr>
              <a:lnSpc>
                <a:spcPts val="1600"/>
              </a:lnSpc>
            </a:pPr>
            <a:r>
              <a:rPr lang="en-GB" sz="1600" dirty="0">
                <a:solidFill>
                  <a:schemeClr val="tx1"/>
                </a:solidFill>
              </a:rPr>
              <a:t>Proportion of SMEs using advice when seeking finance generally in line with 2017 but falls significantly for businesses with 10-49 employees</a:t>
            </a:r>
            <a:endParaRPr lang="en-US" sz="1600" dirty="0">
              <a:solidFill>
                <a:schemeClr val="tx1"/>
              </a:solidFill>
            </a:endParaRPr>
          </a:p>
        </p:txBody>
      </p:sp>
      <p:sp>
        <p:nvSpPr>
          <p:cNvPr id="22531" name="TextBox 6"/>
          <p:cNvSpPr txBox="1">
            <a:spLocks noChangeArrowheads="1"/>
          </p:cNvSpPr>
          <p:nvPr/>
        </p:nvSpPr>
        <p:spPr bwMode="auto">
          <a:xfrm>
            <a:off x="155270" y="4345334"/>
            <a:ext cx="8988730" cy="584775"/>
          </a:xfrm>
          <a:prstGeom prst="rect">
            <a:avLst/>
          </a:prstGeom>
          <a:noFill/>
          <a:ln w="9525">
            <a:noFill/>
            <a:miter lim="800000"/>
            <a:headEnd/>
            <a:tailEnd/>
          </a:ln>
        </p:spPr>
        <p:txBody>
          <a:bodyPr wrap="square">
            <a:spAutoFit/>
          </a:bodyPr>
          <a:lstStyle/>
          <a:p>
            <a:pPr defTabSz="342900">
              <a:defRPr/>
            </a:pPr>
            <a:r>
              <a:rPr lang="en-GB" sz="900" dirty="0">
                <a:solidFill>
                  <a:srgbClr val="212952"/>
                </a:solidFill>
              </a:rPr>
              <a:t>Base = all SMEs that sought finance in the last 3 years (n=913 in 2018/n=932 in 2017/2016=886). A36 (multi code, unprompted). </a:t>
            </a:r>
            <a:br>
              <a:rPr lang="en-GB" sz="900" dirty="0">
                <a:solidFill>
                  <a:srgbClr val="212952"/>
                </a:solidFill>
              </a:rPr>
            </a:br>
            <a:r>
              <a:rPr lang="en-GB" sz="900" dirty="0">
                <a:solidFill>
                  <a:srgbClr val="212952"/>
                </a:solidFill>
              </a:rPr>
              <a:t>*Note this is a net variable generated from use of at least one source of advice on the last occasion.</a:t>
            </a:r>
          </a:p>
          <a:p>
            <a:pPr defTabSz="342900">
              <a:defRPr/>
            </a:pPr>
            <a:endParaRPr lang="en-US" sz="1400" dirty="0">
              <a:solidFill>
                <a:srgbClr val="212952"/>
              </a:solidFill>
              <a:latin typeface="Calibri"/>
            </a:endParaRPr>
          </a:p>
        </p:txBody>
      </p:sp>
      <p:sp>
        <p:nvSpPr>
          <p:cNvPr id="2" name="Rectangle 1"/>
          <p:cNvSpPr/>
          <p:nvPr/>
        </p:nvSpPr>
        <p:spPr>
          <a:xfrm>
            <a:off x="120015" y="683149"/>
            <a:ext cx="8607296" cy="477054"/>
          </a:xfrm>
          <a:prstGeom prst="rect">
            <a:avLst/>
          </a:prstGeom>
        </p:spPr>
        <p:txBody>
          <a:bodyPr wrap="square">
            <a:spAutoFit/>
          </a:bodyPr>
          <a:lstStyle/>
          <a:p>
            <a:pPr defTabSz="342900">
              <a:lnSpc>
                <a:spcPts val="1500"/>
              </a:lnSpc>
              <a:spcBef>
                <a:spcPct val="0"/>
              </a:spcBef>
              <a:defRPr/>
            </a:pPr>
            <a:r>
              <a:rPr lang="en-GB" sz="1400" dirty="0">
                <a:solidFill>
                  <a:srgbClr val="212952"/>
                </a:solidFill>
                <a:latin typeface="Verdana"/>
                <a:cs typeface="Verdana"/>
              </a:rPr>
              <a:t>Sought external advice when applying for finance on last occasion* - 2016-2018 – </a:t>
            </a:r>
            <a:br>
              <a:rPr lang="en-GB" sz="1400" dirty="0">
                <a:solidFill>
                  <a:srgbClr val="212952"/>
                </a:solidFill>
                <a:latin typeface="Verdana"/>
                <a:cs typeface="Verdana"/>
              </a:rPr>
            </a:br>
            <a:r>
              <a:rPr lang="en-GB" sz="1400" dirty="0">
                <a:solidFill>
                  <a:srgbClr val="212952"/>
                </a:solidFill>
                <a:latin typeface="Verdana"/>
                <a:cs typeface="Verdana"/>
              </a:rPr>
              <a:t>by employee size</a:t>
            </a:r>
            <a:endParaRPr lang="en-US" sz="1400" dirty="0">
              <a:solidFill>
                <a:srgbClr val="212952"/>
              </a:solidFill>
              <a:latin typeface="Verdana"/>
              <a:cs typeface="Verdana"/>
            </a:endParaRPr>
          </a:p>
        </p:txBody>
      </p:sp>
      <p:sp>
        <p:nvSpPr>
          <p:cNvPr id="15" name="TextBox 1"/>
          <p:cNvSpPr txBox="1"/>
          <p:nvPr/>
        </p:nvSpPr>
        <p:spPr>
          <a:xfrm>
            <a:off x="3893188" y="1146827"/>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42900">
              <a:defRPr/>
            </a:pP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2016</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3852630" y="1194759"/>
            <a:ext cx="81116" cy="88490"/>
          </a:xfrm>
          <a:prstGeom prst="rect">
            <a:avLst/>
          </a:prstGeom>
          <a:solidFill>
            <a:srgbClr val="016666"/>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42900">
              <a:defRPr/>
            </a:pPr>
            <a:endParaRPr lang="en-US" sz="825" dirty="0">
              <a:solidFill>
                <a:prstClr val="white"/>
              </a:solidFill>
              <a:latin typeface="Calibri"/>
            </a:endParaRPr>
          </a:p>
        </p:txBody>
      </p:sp>
      <p:sp>
        <p:nvSpPr>
          <p:cNvPr id="17" name="TextBox 1"/>
          <p:cNvSpPr txBox="1"/>
          <p:nvPr/>
        </p:nvSpPr>
        <p:spPr>
          <a:xfrm>
            <a:off x="4412715" y="1146827"/>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42900">
              <a:defRPr/>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2017</a:t>
            </a:r>
          </a:p>
        </p:txBody>
      </p:sp>
      <p:sp>
        <p:nvSpPr>
          <p:cNvPr id="18" name="Rectangle 17"/>
          <p:cNvSpPr/>
          <p:nvPr/>
        </p:nvSpPr>
        <p:spPr>
          <a:xfrm>
            <a:off x="4386907" y="1194759"/>
            <a:ext cx="81116" cy="88490"/>
          </a:xfrm>
          <a:prstGeom prst="rect">
            <a:avLst/>
          </a:prstGeom>
          <a:solidFill>
            <a:srgbClr val="D4121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42900">
              <a:defRPr/>
            </a:pPr>
            <a:endParaRPr lang="en-US" sz="825" dirty="0">
              <a:solidFill>
                <a:prstClr val="white"/>
              </a:solidFill>
              <a:latin typeface="Calibri"/>
            </a:endParaRPr>
          </a:p>
        </p:txBody>
      </p:sp>
      <p:sp>
        <p:nvSpPr>
          <p:cNvPr id="19" name="TextBox 1"/>
          <p:cNvSpPr txBox="1"/>
          <p:nvPr/>
        </p:nvSpPr>
        <p:spPr>
          <a:xfrm>
            <a:off x="4933121" y="1146827"/>
            <a:ext cx="353961" cy="184355"/>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42900">
              <a:defRPr/>
            </a:pP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2018</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4892563" y="1194759"/>
            <a:ext cx="81116" cy="88490"/>
          </a:xfrm>
          <a:prstGeom prst="rect">
            <a:avLst/>
          </a:prstGeom>
          <a:solidFill>
            <a:srgbClr val="21295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342900">
              <a:defRPr/>
            </a:pPr>
            <a:endParaRPr lang="en-US" sz="825" dirty="0">
              <a:solidFill>
                <a:prstClr val="white"/>
              </a:solidFill>
              <a:latin typeface="Calibri"/>
            </a:endParaRPr>
          </a:p>
        </p:txBody>
      </p:sp>
      <p:sp>
        <p:nvSpPr>
          <p:cNvPr id="26" name="Arrow: Right 25">
            <a:extLst>
              <a:ext uri="{FF2B5EF4-FFF2-40B4-BE49-F238E27FC236}">
                <a16:creationId xmlns:a16="http://schemas.microsoft.com/office/drawing/2014/main" id="{35A35B2B-5BC0-4CA2-889D-DAF53A587A13}"/>
              </a:ext>
            </a:extLst>
          </p:cNvPr>
          <p:cNvSpPr/>
          <p:nvPr/>
        </p:nvSpPr>
        <p:spPr>
          <a:xfrm rot="5400000">
            <a:off x="6195756" y="2100664"/>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581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21D2044B-B8BC-4277-957D-D1564D17981C}"/>
              </a:ext>
            </a:extLst>
          </p:cNvPr>
          <p:cNvSpPr>
            <a:spLocks noGrp="1"/>
          </p:cNvSpPr>
          <p:nvPr>
            <p:ph type="title"/>
          </p:nvPr>
        </p:nvSpPr>
        <p:spPr>
          <a:xfrm>
            <a:off x="203200" y="-2"/>
            <a:ext cx="8686800" cy="514350"/>
          </a:xfrm>
        </p:spPr>
        <p:txBody>
          <a:bodyPr/>
          <a:lstStyle/>
          <a:p>
            <a:r>
              <a:rPr lang="en-GB" sz="1600" dirty="0"/>
              <a:t>Three in ten SMEs grew in the past 12 months</a:t>
            </a:r>
          </a:p>
        </p:txBody>
      </p:sp>
      <p:graphicFrame>
        <p:nvGraphicFramePr>
          <p:cNvPr id="5" name="Content Placeholder 20">
            <a:extLst>
              <a:ext uri="{FF2B5EF4-FFF2-40B4-BE49-F238E27FC236}">
                <a16:creationId xmlns:a16="http://schemas.microsoft.com/office/drawing/2014/main" id="{D4C38DE3-682D-4D44-9E18-BCE0D9204CF9}"/>
              </a:ext>
            </a:extLst>
          </p:cNvPr>
          <p:cNvGraphicFramePr>
            <a:graphicFrameLocks/>
          </p:cNvGraphicFramePr>
          <p:nvPr>
            <p:extLst>
              <p:ext uri="{D42A27DB-BD31-4B8C-83A1-F6EECF244321}">
                <p14:modId xmlns:p14="http://schemas.microsoft.com/office/powerpoint/2010/main" val="2454330938"/>
              </p:ext>
            </p:extLst>
          </p:nvPr>
        </p:nvGraphicFramePr>
        <p:xfrm>
          <a:off x="4917687" y="890136"/>
          <a:ext cx="3223180" cy="3478664"/>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1">
            <a:extLst>
              <a:ext uri="{FF2B5EF4-FFF2-40B4-BE49-F238E27FC236}">
                <a16:creationId xmlns:a16="http://schemas.microsoft.com/office/drawing/2014/main" id="{63AA5372-E25B-4FB3-BBDB-3D531F6D0D4A}"/>
              </a:ext>
            </a:extLst>
          </p:cNvPr>
          <p:cNvSpPr>
            <a:spLocks noGrp="1"/>
          </p:cNvSpPr>
          <p:nvPr>
            <p:ph type="subTitle" idx="1"/>
          </p:nvPr>
        </p:nvSpPr>
        <p:spPr>
          <a:xfrm>
            <a:off x="272473" y="774699"/>
            <a:ext cx="5054600" cy="3594101"/>
          </a:xfrm>
        </p:spPr>
        <p:txBody>
          <a:bodyPr/>
          <a:lstStyle/>
          <a:p>
            <a:pPr marL="0" indent="0">
              <a:buNone/>
            </a:pPr>
            <a:r>
              <a:rPr lang="en-GB" sz="1400" dirty="0"/>
              <a:t>Growth of business turnover in past 12 months</a:t>
            </a:r>
          </a:p>
        </p:txBody>
      </p:sp>
      <p:graphicFrame>
        <p:nvGraphicFramePr>
          <p:cNvPr id="7" name="Object 2">
            <a:extLst>
              <a:ext uri="{FF2B5EF4-FFF2-40B4-BE49-F238E27FC236}">
                <a16:creationId xmlns:a16="http://schemas.microsoft.com/office/drawing/2014/main" id="{23F31960-9F9D-4184-B94B-7B22C68DCC84}"/>
              </a:ext>
            </a:extLst>
          </p:cNvPr>
          <p:cNvGraphicFramePr>
            <a:graphicFrameLocks/>
          </p:cNvGraphicFramePr>
          <p:nvPr>
            <p:extLst>
              <p:ext uri="{D42A27DB-BD31-4B8C-83A1-F6EECF244321}">
                <p14:modId xmlns:p14="http://schemas.microsoft.com/office/powerpoint/2010/main" val="2638080398"/>
              </p:ext>
            </p:extLst>
          </p:nvPr>
        </p:nvGraphicFramePr>
        <p:xfrm>
          <a:off x="378201" y="1126551"/>
          <a:ext cx="4015999" cy="297778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D750C9F0-9A28-4C66-BC65-6BA3FC84CA45}"/>
              </a:ext>
            </a:extLst>
          </p:cNvPr>
          <p:cNvSpPr/>
          <p:nvPr/>
        </p:nvSpPr>
        <p:spPr>
          <a:xfrm>
            <a:off x="5603835" y="1317548"/>
            <a:ext cx="2537031"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Has turnover grown 20+% for previous 2 years?</a:t>
            </a:r>
          </a:p>
        </p:txBody>
      </p:sp>
      <p:sp>
        <p:nvSpPr>
          <p:cNvPr id="10" name="TextBox 6">
            <a:extLst>
              <a:ext uri="{FF2B5EF4-FFF2-40B4-BE49-F238E27FC236}">
                <a16:creationId xmlns:a16="http://schemas.microsoft.com/office/drawing/2014/main" id="{64A5D007-0530-45AA-BB29-C9A095A79ABC}"/>
              </a:ext>
            </a:extLst>
          </p:cNvPr>
          <p:cNvSpPr txBox="1">
            <a:spLocks noChangeArrowheads="1"/>
          </p:cNvSpPr>
          <p:nvPr/>
        </p:nvSpPr>
        <p:spPr bwMode="auto">
          <a:xfrm>
            <a:off x="203200" y="4445622"/>
            <a:ext cx="8773276" cy="261610"/>
          </a:xfrm>
          <a:prstGeom prst="rect">
            <a:avLst/>
          </a:prstGeom>
          <a:noFill/>
          <a:ln w="9525">
            <a:noFill/>
            <a:miter lim="800000"/>
            <a:headEnd/>
            <a:tailEnd/>
          </a:ln>
        </p:spPr>
        <p:txBody>
          <a:bodyPr wrap="square">
            <a:spAutoFit/>
          </a:bodyPr>
          <a:lstStyle/>
          <a:p>
            <a:r>
              <a:rPr lang="en-GB" sz="1100" dirty="0"/>
              <a:t>Base = all SMEs in business 3+ years (n=1,927), Question B4. All SMEs grown 20+% past 12 months (n=200). Question B4/B5.  (single code, prompted)</a:t>
            </a:r>
          </a:p>
        </p:txBody>
      </p:sp>
      <p:sp>
        <p:nvSpPr>
          <p:cNvPr id="12" name="TextBox 11">
            <a:extLst>
              <a:ext uri="{FF2B5EF4-FFF2-40B4-BE49-F238E27FC236}">
                <a16:creationId xmlns:a16="http://schemas.microsoft.com/office/drawing/2014/main" id="{3CDAD770-99D1-47B0-9833-208ADAD7D072}"/>
              </a:ext>
            </a:extLst>
          </p:cNvPr>
          <p:cNvSpPr txBox="1"/>
          <p:nvPr/>
        </p:nvSpPr>
        <p:spPr>
          <a:xfrm>
            <a:off x="7285682" y="2259046"/>
            <a:ext cx="947353" cy="246221"/>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Yes</a:t>
            </a:r>
          </a:p>
        </p:txBody>
      </p:sp>
      <p:sp>
        <p:nvSpPr>
          <p:cNvPr id="14" name="TextBox 13">
            <a:extLst>
              <a:ext uri="{FF2B5EF4-FFF2-40B4-BE49-F238E27FC236}">
                <a16:creationId xmlns:a16="http://schemas.microsoft.com/office/drawing/2014/main" id="{623F1F22-EE8E-4D08-A2AB-D4A6FA09CDE8}"/>
              </a:ext>
            </a:extLst>
          </p:cNvPr>
          <p:cNvSpPr txBox="1"/>
          <p:nvPr/>
        </p:nvSpPr>
        <p:spPr>
          <a:xfrm>
            <a:off x="7285682" y="3150028"/>
            <a:ext cx="768709" cy="246221"/>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No</a:t>
            </a:r>
          </a:p>
        </p:txBody>
      </p:sp>
      <p:sp>
        <p:nvSpPr>
          <p:cNvPr id="11" name="Right Brace 10">
            <a:extLst>
              <a:ext uri="{FF2B5EF4-FFF2-40B4-BE49-F238E27FC236}">
                <a16:creationId xmlns:a16="http://schemas.microsoft.com/office/drawing/2014/main" id="{EE125D96-2CE1-46FD-AD85-337E20188B69}"/>
              </a:ext>
            </a:extLst>
          </p:cNvPr>
          <p:cNvSpPr/>
          <p:nvPr/>
        </p:nvSpPr>
        <p:spPr>
          <a:xfrm>
            <a:off x="3080656" y="1227740"/>
            <a:ext cx="217715" cy="416056"/>
          </a:xfrm>
          <a:prstGeom prst="rightBrac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011A49A5-6D45-4CA3-A758-EA3C602E1039}"/>
              </a:ext>
            </a:extLst>
          </p:cNvPr>
          <p:cNvCxnSpPr>
            <a:cxnSpLocks/>
          </p:cNvCxnSpPr>
          <p:nvPr/>
        </p:nvCxnSpPr>
        <p:spPr>
          <a:xfrm>
            <a:off x="3298371" y="1435768"/>
            <a:ext cx="161931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7154043B-7399-42FD-A176-695987A1A08E}"/>
              </a:ext>
            </a:extLst>
          </p:cNvPr>
          <p:cNvSpPr/>
          <p:nvPr/>
        </p:nvSpPr>
        <p:spPr>
          <a:xfrm>
            <a:off x="4975186" y="1244600"/>
            <a:ext cx="3573948" cy="2941659"/>
          </a:xfrm>
          <a:prstGeom prst="roundRect">
            <a:avLst>
              <a:gd name="adj" fmla="val 9308"/>
            </a:avLst>
          </a:prstGeom>
          <a:noFill/>
          <a:ln w="28575">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993DF03-6E98-47F0-9822-223338367855}"/>
              </a:ext>
            </a:extLst>
          </p:cNvPr>
          <p:cNvSpPr txBox="1"/>
          <p:nvPr/>
        </p:nvSpPr>
        <p:spPr>
          <a:xfrm>
            <a:off x="7285682" y="3519713"/>
            <a:ext cx="1604318" cy="246221"/>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Don’t know</a:t>
            </a:r>
          </a:p>
        </p:txBody>
      </p:sp>
      <p:sp>
        <p:nvSpPr>
          <p:cNvPr id="15" name="Rectangle 14">
            <a:extLst>
              <a:ext uri="{FF2B5EF4-FFF2-40B4-BE49-F238E27FC236}">
                <a16:creationId xmlns:a16="http://schemas.microsoft.com/office/drawing/2014/main" id="{4EF097C2-D3B5-4DE7-AD9B-F43802CF1273}"/>
              </a:ext>
            </a:extLst>
          </p:cNvPr>
          <p:cNvSpPr/>
          <p:nvPr/>
        </p:nvSpPr>
        <p:spPr>
          <a:xfrm>
            <a:off x="5173339" y="801049"/>
            <a:ext cx="3375795"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Proportion of firms with 3 years of 20%+ growth</a:t>
            </a:r>
          </a:p>
        </p:txBody>
      </p:sp>
    </p:spTree>
    <p:extLst>
      <p:ext uri="{BB962C8B-B14F-4D97-AF65-F5344CB8AC3E}">
        <p14:creationId xmlns:p14="http://schemas.microsoft.com/office/powerpoint/2010/main" val="391894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7">
            <a:extLst>
              <a:ext uri="{FF2B5EF4-FFF2-40B4-BE49-F238E27FC236}">
                <a16:creationId xmlns:a16="http://schemas.microsoft.com/office/drawing/2014/main" id="{AB7095EE-5478-4E6A-A946-1C878F765608}"/>
              </a:ext>
            </a:extLst>
          </p:cNvPr>
          <p:cNvGraphicFramePr>
            <a:graphicFrameLocks/>
          </p:cNvGraphicFramePr>
          <p:nvPr>
            <p:extLst>
              <p:ext uri="{D42A27DB-BD31-4B8C-83A1-F6EECF244321}">
                <p14:modId xmlns:p14="http://schemas.microsoft.com/office/powerpoint/2010/main" val="2563681954"/>
              </p:ext>
            </p:extLst>
          </p:nvPr>
        </p:nvGraphicFramePr>
        <p:xfrm>
          <a:off x="-461286" y="582385"/>
          <a:ext cx="8686799" cy="3884218"/>
        </p:xfrm>
        <a:graphic>
          <a:graphicData uri="http://schemas.openxmlformats.org/drawingml/2006/chart">
            <c:chart xmlns:c="http://schemas.openxmlformats.org/drawingml/2006/chart" xmlns:r="http://schemas.openxmlformats.org/officeDocument/2006/relationships" r:id="rId3"/>
          </a:graphicData>
        </a:graphic>
      </p:graphicFrame>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200" y="774699"/>
            <a:ext cx="8686800" cy="3594101"/>
          </a:xfrm>
        </p:spPr>
        <p:txBody>
          <a:bodyPr/>
          <a:lstStyle/>
          <a:p>
            <a:pPr marL="0" indent="0">
              <a:buNone/>
            </a:pPr>
            <a:r>
              <a:rPr lang="en-GB" sz="1400" dirty="0"/>
              <a:t>Likelihood of seeking external advice if had difficulties obtaining finance</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More SMEs are ‘very likely’ to seek external advice if they needed finance in the future compared with 2017 </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87063"/>
            <a:ext cx="8712200" cy="230832"/>
          </a:xfrm>
          <a:prstGeom prst="rect">
            <a:avLst/>
          </a:prstGeom>
          <a:noFill/>
          <a:ln w="9525">
            <a:noFill/>
            <a:miter lim="800000"/>
            <a:headEnd/>
            <a:tailEnd/>
          </a:ln>
        </p:spPr>
        <p:txBody>
          <a:bodyPr wrap="square">
            <a:spAutoFit/>
          </a:bodyPr>
          <a:lstStyle/>
          <a:p>
            <a:r>
              <a:rPr lang="en-GB" sz="900" dirty="0"/>
              <a:t>Base = all SMEs (n=2,000 in 2018); Question B3ii (single code, prompted). Base: All SMEs likely to seek external advice for external finance in the future (n=956); Question D6 in 2017.</a:t>
            </a:r>
          </a:p>
        </p:txBody>
      </p:sp>
      <p:sp>
        <p:nvSpPr>
          <p:cNvPr id="8" name="Rectangle 7">
            <a:extLst>
              <a:ext uri="{FF2B5EF4-FFF2-40B4-BE49-F238E27FC236}">
                <a16:creationId xmlns:a16="http://schemas.microsoft.com/office/drawing/2014/main" id="{7DCBEB0B-A549-429E-B6A7-F1ECAE04BCB4}"/>
              </a:ext>
            </a:extLst>
          </p:cNvPr>
          <p:cNvSpPr/>
          <p:nvPr/>
        </p:nvSpPr>
        <p:spPr>
          <a:xfrm>
            <a:off x="7426919" y="1849245"/>
            <a:ext cx="1115069" cy="1530076"/>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Likely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Verdana" panose="020B0604030504040204" pitchFamily="34" charset="0"/>
                <a:ea typeface="Verdana" panose="020B0604030504040204" pitchFamily="34" charset="0"/>
                <a:cs typeface="Verdana" panose="020B0604030504040204" pitchFamily="34" charset="0"/>
              </a:rPr>
              <a:t>47</a:t>
            </a:r>
            <a:r>
              <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Unlikely 50%</a:t>
            </a:r>
            <a:endParaRPr kumimoji="0" lang="en-GB" sz="9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Arrow: Right 9">
            <a:extLst>
              <a:ext uri="{FF2B5EF4-FFF2-40B4-BE49-F238E27FC236}">
                <a16:creationId xmlns:a16="http://schemas.microsoft.com/office/drawing/2014/main" id="{22BF0643-4D1D-4A8D-BE1B-F72E4BFB552F}"/>
              </a:ext>
            </a:extLst>
          </p:cNvPr>
          <p:cNvSpPr/>
          <p:nvPr/>
        </p:nvSpPr>
        <p:spPr>
          <a:xfrm rot="16200000">
            <a:off x="1464938" y="2594262"/>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BD4C4676-73B3-4366-A04C-8E79C4AD6264}"/>
              </a:ext>
            </a:extLst>
          </p:cNvPr>
          <p:cNvCxnSpPr>
            <a:cxnSpLocks/>
          </p:cNvCxnSpPr>
          <p:nvPr/>
        </p:nvCxnSpPr>
        <p:spPr>
          <a:xfrm flipV="1">
            <a:off x="7980327" y="3121269"/>
            <a:ext cx="0" cy="491731"/>
          </a:xfrm>
          <a:prstGeom prst="line">
            <a:avLst/>
          </a:prstGeom>
          <a:ln>
            <a:solidFill>
              <a:srgbClr val="212952"/>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4193CC1D-C720-4D0D-8551-6C0FED84C949}"/>
              </a:ext>
            </a:extLst>
          </p:cNvPr>
          <p:cNvSpPr/>
          <p:nvPr/>
        </p:nvSpPr>
        <p:spPr>
          <a:xfrm>
            <a:off x="6158827" y="3613000"/>
            <a:ext cx="2819920" cy="716629"/>
          </a:xfrm>
          <a:prstGeom prst="roundRect">
            <a:avLst/>
          </a:prstGeom>
          <a:noFill/>
          <a:ln w="28575">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D564D30C-6489-4214-9595-21E85E1348AF}"/>
              </a:ext>
            </a:extLst>
          </p:cNvPr>
          <p:cNvSpPr txBox="1"/>
          <p:nvPr/>
        </p:nvSpPr>
        <p:spPr>
          <a:xfrm>
            <a:off x="6162931" y="3651097"/>
            <a:ext cx="2777869" cy="600164"/>
          </a:xfrm>
          <a:prstGeom prst="rect">
            <a:avLst/>
          </a:prstGeom>
          <a:noFill/>
        </p:spPr>
        <p:txBody>
          <a:bodyPr wrap="square" rtlCol="0">
            <a:spAutoFit/>
          </a:bodyPr>
          <a:lstStyle/>
          <a:p>
            <a:pPr algn="ctr"/>
            <a:r>
              <a:rPr lang="en-GB" sz="1100" dirty="0">
                <a:solidFill>
                  <a:schemeClr val="tx2"/>
                </a:solidFill>
                <a:latin typeface="Verdana" panose="020B0604030504040204" pitchFamily="34" charset="0"/>
                <a:ea typeface="Verdana" panose="020B0604030504040204" pitchFamily="34" charset="0"/>
                <a:cs typeface="Verdana" panose="020B0604030504040204" pitchFamily="34" charset="0"/>
              </a:rPr>
              <a:t>Sole traders are less likely to seek external advice than SMEs with employees (52% unlikely vs. 46%)</a:t>
            </a:r>
          </a:p>
        </p:txBody>
      </p:sp>
      <p:sp>
        <p:nvSpPr>
          <p:cNvPr id="18" name="TextBox 17">
            <a:extLst>
              <a:ext uri="{FF2B5EF4-FFF2-40B4-BE49-F238E27FC236}">
                <a16:creationId xmlns:a16="http://schemas.microsoft.com/office/drawing/2014/main" id="{4A34AC96-4B0E-49CB-B16E-1D324B9E8E23}"/>
              </a:ext>
            </a:extLst>
          </p:cNvPr>
          <p:cNvSpPr txBox="1"/>
          <p:nvPr/>
        </p:nvSpPr>
        <p:spPr>
          <a:xfrm>
            <a:off x="203199" y="1060764"/>
            <a:ext cx="5139981" cy="461665"/>
          </a:xfrm>
          <a:prstGeom prst="rect">
            <a:avLst/>
          </a:prstGeom>
          <a:noFill/>
        </p:spPr>
        <p:txBody>
          <a:bodyPr wrap="square" rtlCol="0">
            <a:spAutoFit/>
          </a:bodyPr>
          <a:lstStyle/>
          <a:p>
            <a:pPr algn="ctr"/>
            <a:r>
              <a:rPr lang="en-GB" sz="1200" dirty="0">
                <a:solidFill>
                  <a:schemeClr val="tx2"/>
                </a:solidFill>
                <a:latin typeface="Verdana" panose="020B0604030504040204" pitchFamily="34" charset="0"/>
                <a:ea typeface="Verdana" panose="020B0604030504040204" pitchFamily="34" charset="0"/>
                <a:cs typeface="Verdana" panose="020B0604030504040204" pitchFamily="34" charset="0"/>
              </a:rPr>
              <a:t>Half of those likely to seek advice say they are likely to pay for independent advice to help them obtain this finance (47%)</a:t>
            </a:r>
          </a:p>
        </p:txBody>
      </p:sp>
      <p:sp>
        <p:nvSpPr>
          <p:cNvPr id="9" name="Left Brace 8">
            <a:extLst>
              <a:ext uri="{FF2B5EF4-FFF2-40B4-BE49-F238E27FC236}">
                <a16:creationId xmlns:a16="http://schemas.microsoft.com/office/drawing/2014/main" id="{75123F6F-45FD-4FBF-A701-8DDAC11A39F2}"/>
              </a:ext>
            </a:extLst>
          </p:cNvPr>
          <p:cNvSpPr/>
          <p:nvPr/>
        </p:nvSpPr>
        <p:spPr>
          <a:xfrm rot="5400000">
            <a:off x="1817442" y="85287"/>
            <a:ext cx="326815" cy="3201100"/>
          </a:xfrm>
          <a:prstGeom prst="leftBrace">
            <a:avLst/>
          </a:prstGeom>
          <a:ln>
            <a:solidFill>
              <a:srgbClr val="21295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167322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1200329"/>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Perceptions of Raising Finance and Future Use</a:t>
            </a:r>
          </a:p>
        </p:txBody>
      </p:sp>
    </p:spTree>
    <p:extLst>
      <p:ext uri="{BB962C8B-B14F-4D97-AF65-F5344CB8AC3E}">
        <p14:creationId xmlns:p14="http://schemas.microsoft.com/office/powerpoint/2010/main" val="1471304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p:txBody>
          <a:bodyPr/>
          <a:lstStyle/>
          <a:p>
            <a:pPr marL="0" lvl="0" indent="0">
              <a:spcBef>
                <a:spcPct val="0"/>
              </a:spcBef>
              <a:buNone/>
              <a:defRPr/>
            </a:pPr>
            <a:r>
              <a:rPr lang="en-GB" sz="1400" dirty="0"/>
              <a:t>Confidence in ability to raise finance</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a:xfrm>
            <a:off x="177800" y="-63502"/>
            <a:ext cx="8686800" cy="514350"/>
          </a:xfrm>
        </p:spPr>
        <p:txBody>
          <a:bodyPr/>
          <a:lstStyle/>
          <a:p>
            <a:r>
              <a:rPr lang="en-GB" sz="1600" dirty="0"/>
              <a:t>Improvement in confidence in assessing finance products offered by other providers</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84723"/>
            <a:ext cx="8686800" cy="230832"/>
          </a:xfrm>
          <a:prstGeom prst="rect">
            <a:avLst/>
          </a:prstGeom>
          <a:noFill/>
          <a:ln w="9525">
            <a:noFill/>
            <a:miter lim="800000"/>
            <a:headEnd/>
            <a:tailEnd/>
          </a:ln>
        </p:spPr>
        <p:txBody>
          <a:bodyPr wrap="square">
            <a:spAutoFit/>
          </a:bodyPr>
          <a:lstStyle/>
          <a:p>
            <a:r>
              <a:rPr lang="en-GB" sz="900" dirty="0"/>
              <a:t>Base = all SMEs (n=2,000 in 2018). Question A4 (single code, prompted).  </a:t>
            </a:r>
          </a:p>
        </p:txBody>
      </p:sp>
      <p:graphicFrame>
        <p:nvGraphicFramePr>
          <p:cNvPr id="5" name="Content Placeholder 7">
            <a:extLst>
              <a:ext uri="{FF2B5EF4-FFF2-40B4-BE49-F238E27FC236}">
                <a16:creationId xmlns:a16="http://schemas.microsoft.com/office/drawing/2014/main" id="{85997B3D-CD4E-4900-98B5-796A91AC43EB}"/>
              </a:ext>
            </a:extLst>
          </p:cNvPr>
          <p:cNvGraphicFramePr>
            <a:graphicFrameLocks/>
          </p:cNvGraphicFramePr>
          <p:nvPr>
            <p:extLst>
              <p:ext uri="{D42A27DB-BD31-4B8C-83A1-F6EECF244321}">
                <p14:modId xmlns:p14="http://schemas.microsoft.com/office/powerpoint/2010/main" val="1802952693"/>
              </p:ext>
            </p:extLst>
          </p:nvPr>
        </p:nvGraphicFramePr>
        <p:xfrm>
          <a:off x="211844" y="974023"/>
          <a:ext cx="7763756" cy="3375728"/>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Right 7">
            <a:extLst>
              <a:ext uri="{FF2B5EF4-FFF2-40B4-BE49-F238E27FC236}">
                <a16:creationId xmlns:a16="http://schemas.microsoft.com/office/drawing/2014/main" id="{983BEDB7-5E6B-4AFA-BF3D-04B3751139A0}"/>
              </a:ext>
            </a:extLst>
          </p:cNvPr>
          <p:cNvSpPr/>
          <p:nvPr/>
        </p:nvSpPr>
        <p:spPr>
          <a:xfrm rot="5400000">
            <a:off x="6339521" y="2232318"/>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9" name="Rectangle 8">
            <a:extLst>
              <a:ext uri="{FF2B5EF4-FFF2-40B4-BE49-F238E27FC236}">
                <a16:creationId xmlns:a16="http://schemas.microsoft.com/office/drawing/2014/main" id="{2C260113-974C-4B31-9DD3-4C8BCD60C827}"/>
              </a:ext>
            </a:extLst>
          </p:cNvPr>
          <p:cNvSpPr/>
          <p:nvPr/>
        </p:nvSpPr>
        <p:spPr>
          <a:xfrm>
            <a:off x="7861290" y="849768"/>
            <a:ext cx="1173853" cy="2597376"/>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Confident</a:t>
            </a:r>
            <a:r>
              <a:rPr kumimoji="0" lang="en-GB" sz="1200" b="1"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2017/2018</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1" noProof="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67%/69%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49%/54%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50%/54%</a:t>
            </a:r>
          </a:p>
        </p:txBody>
      </p:sp>
      <p:sp>
        <p:nvSpPr>
          <p:cNvPr id="10" name="Arrow: Right 9">
            <a:extLst>
              <a:ext uri="{FF2B5EF4-FFF2-40B4-BE49-F238E27FC236}">
                <a16:creationId xmlns:a16="http://schemas.microsoft.com/office/drawing/2014/main" id="{957BD23C-5BED-43A4-91FB-189FD1D041DC}"/>
              </a:ext>
            </a:extLst>
          </p:cNvPr>
          <p:cNvSpPr/>
          <p:nvPr/>
        </p:nvSpPr>
        <p:spPr>
          <a:xfrm rot="5400000">
            <a:off x="7698426" y="2238852"/>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1" name="Arrow: Right 10">
            <a:extLst>
              <a:ext uri="{FF2B5EF4-FFF2-40B4-BE49-F238E27FC236}">
                <a16:creationId xmlns:a16="http://schemas.microsoft.com/office/drawing/2014/main" id="{FD001E04-BC12-4F0A-ABE7-962D6C7B59D9}"/>
              </a:ext>
            </a:extLst>
          </p:cNvPr>
          <p:cNvSpPr/>
          <p:nvPr/>
        </p:nvSpPr>
        <p:spPr>
          <a:xfrm rot="16200000">
            <a:off x="8914391" y="2181965"/>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2425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88570" y="4474882"/>
            <a:ext cx="6012179" cy="230832"/>
          </a:xfrm>
          <a:prstGeom prst="rect">
            <a:avLst/>
          </a:prstGeom>
          <a:noFill/>
          <a:ln w="9525">
            <a:noFill/>
            <a:miter lim="800000"/>
            <a:headEnd/>
            <a:tailEnd/>
          </a:ln>
        </p:spPr>
        <p:txBody>
          <a:bodyPr wrap="square">
            <a:spAutoFit/>
          </a:bodyPr>
          <a:lstStyle/>
          <a:p>
            <a:r>
              <a:rPr lang="en-GB" sz="900" dirty="0"/>
              <a:t>Base = all SMEs (n=2,000 in 2018). A5 (single code, prompted)</a:t>
            </a:r>
            <a:endParaRPr lang="en-US" sz="9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Views on information provision, finance providers and banks</a:t>
            </a:r>
          </a:p>
        </p:txBody>
      </p:sp>
      <p:graphicFrame>
        <p:nvGraphicFramePr>
          <p:cNvPr id="6" name="Content Placeholder 7">
            <a:extLst>
              <a:ext uri="{FF2B5EF4-FFF2-40B4-BE49-F238E27FC236}">
                <a16:creationId xmlns:a16="http://schemas.microsoft.com/office/drawing/2014/main" id="{C851FA46-1670-4521-8FE8-FAD2F9A9ADF3}"/>
              </a:ext>
            </a:extLst>
          </p:cNvPr>
          <p:cNvGraphicFramePr>
            <a:graphicFrameLocks/>
          </p:cNvGraphicFramePr>
          <p:nvPr>
            <p:extLst>
              <p:ext uri="{D42A27DB-BD31-4B8C-83A1-F6EECF244321}">
                <p14:modId xmlns:p14="http://schemas.microsoft.com/office/powerpoint/2010/main" val="2867270706"/>
              </p:ext>
            </p:extLst>
          </p:nvPr>
        </p:nvGraphicFramePr>
        <p:xfrm>
          <a:off x="203200" y="1226841"/>
          <a:ext cx="8686800" cy="312291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7"/>
          <p:cNvSpPr>
            <a:spLocks noGrp="1"/>
          </p:cNvSpPr>
          <p:nvPr>
            <p:ph type="title"/>
          </p:nvPr>
        </p:nvSpPr>
        <p:spPr>
          <a:xfrm>
            <a:off x="186332" y="-157930"/>
            <a:ext cx="8703668" cy="685800"/>
          </a:xfrm>
        </p:spPr>
        <p:txBody>
          <a:bodyPr/>
          <a:lstStyle/>
          <a:p>
            <a:r>
              <a:rPr lang="en-GB" sz="1600" dirty="0"/>
              <a:t>Around two-thirds are confident they know where to obtain information on the types of finance and specific providers available</a:t>
            </a:r>
          </a:p>
        </p:txBody>
      </p:sp>
    </p:spTree>
    <p:extLst>
      <p:ext uri="{BB962C8B-B14F-4D97-AF65-F5344CB8AC3E}">
        <p14:creationId xmlns:p14="http://schemas.microsoft.com/office/powerpoint/2010/main" val="752389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Around three in ten SMEs still see moving banks as difficult</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81255" y="4489513"/>
            <a:ext cx="6012179" cy="230832"/>
          </a:xfrm>
          <a:prstGeom prst="rect">
            <a:avLst/>
          </a:prstGeom>
          <a:noFill/>
          <a:ln w="9525">
            <a:noFill/>
            <a:miter lim="800000"/>
            <a:headEnd/>
            <a:tailEnd/>
          </a:ln>
        </p:spPr>
        <p:txBody>
          <a:bodyPr wrap="square">
            <a:spAutoFit/>
          </a:bodyPr>
          <a:lstStyle/>
          <a:p>
            <a:r>
              <a:rPr lang="en-GB" sz="900" dirty="0"/>
              <a:t>Base = all SMEs (n=2,000 in 2018). Question A5b (single code, prompted)</a:t>
            </a:r>
            <a:endParaRPr lang="en-US" sz="9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Ease of moving banks</a:t>
            </a:r>
          </a:p>
          <a:p>
            <a:pPr marL="0" indent="0">
              <a:buNone/>
            </a:pPr>
            <a:endParaRPr lang="en-GB" sz="1400" dirty="0"/>
          </a:p>
        </p:txBody>
      </p:sp>
      <p:graphicFrame>
        <p:nvGraphicFramePr>
          <p:cNvPr id="6" name="Content Placeholder 7">
            <a:extLst>
              <a:ext uri="{FF2B5EF4-FFF2-40B4-BE49-F238E27FC236}">
                <a16:creationId xmlns:a16="http://schemas.microsoft.com/office/drawing/2014/main" id="{9BA885BC-D272-4154-8E00-46224EDB72AE}"/>
              </a:ext>
            </a:extLst>
          </p:cNvPr>
          <p:cNvGraphicFramePr>
            <a:graphicFrameLocks/>
          </p:cNvGraphicFramePr>
          <p:nvPr>
            <p:extLst>
              <p:ext uri="{D42A27DB-BD31-4B8C-83A1-F6EECF244321}">
                <p14:modId xmlns:p14="http://schemas.microsoft.com/office/powerpoint/2010/main" val="132994941"/>
              </p:ext>
            </p:extLst>
          </p:nvPr>
        </p:nvGraphicFramePr>
        <p:xfrm>
          <a:off x="0" y="1178824"/>
          <a:ext cx="7898864" cy="310441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4E9931CA-E7C2-497A-B1B6-DE69448DB533}"/>
              </a:ext>
            </a:extLst>
          </p:cNvPr>
          <p:cNvSpPr/>
          <p:nvPr/>
        </p:nvSpPr>
        <p:spPr>
          <a:xfrm>
            <a:off x="7810551" y="1177182"/>
            <a:ext cx="1130249" cy="1710813"/>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atin typeface="Verdana" panose="020B0604030504040204" pitchFamily="34" charset="0"/>
                <a:ea typeface="Verdana" panose="020B0604030504040204" pitchFamily="34" charset="0"/>
                <a:cs typeface="Verdana" panose="020B0604030504040204" pitchFamily="34" charset="0"/>
              </a:rPr>
              <a:t>Easy/ difficult</a:t>
            </a:r>
          </a:p>
          <a:p>
            <a:pPr algn="ctr"/>
            <a:endParaRPr lang="en-GB" sz="1200" b="1" dirty="0">
              <a:latin typeface="Verdana" panose="020B0604030504040204" pitchFamily="34" charset="0"/>
              <a:ea typeface="Verdana" panose="020B0604030504040204" pitchFamily="34" charset="0"/>
              <a:cs typeface="Verdana" panose="020B0604030504040204" pitchFamily="34" charset="0"/>
            </a:endParaRPr>
          </a:p>
          <a:p>
            <a:pPr algn="ctr"/>
            <a:r>
              <a:rPr lang="en-GB" sz="1200" b="1" dirty="0">
                <a:latin typeface="Verdana" panose="020B0604030504040204" pitchFamily="34" charset="0"/>
                <a:ea typeface="Verdana" panose="020B0604030504040204" pitchFamily="34" charset="0"/>
                <a:cs typeface="Verdana" panose="020B0604030504040204" pitchFamily="34" charset="0"/>
              </a:rPr>
              <a:t>56%/29%</a:t>
            </a:r>
          </a:p>
        </p:txBody>
      </p:sp>
      <p:sp>
        <p:nvSpPr>
          <p:cNvPr id="8" name="Rectangle 7">
            <a:extLst>
              <a:ext uri="{FF2B5EF4-FFF2-40B4-BE49-F238E27FC236}">
                <a16:creationId xmlns:a16="http://schemas.microsoft.com/office/drawing/2014/main" id="{5306D40F-56EC-47E3-A399-0532429805E1}"/>
              </a:ext>
            </a:extLst>
          </p:cNvPr>
          <p:cNvSpPr/>
          <p:nvPr/>
        </p:nvSpPr>
        <p:spPr>
          <a:xfrm>
            <a:off x="203200" y="1729219"/>
            <a:ext cx="1632550" cy="830997"/>
          </a:xfrm>
          <a:prstGeom prst="rect">
            <a:avLst/>
          </a:prstGeom>
        </p:spPr>
        <p:txBody>
          <a:bodyPr wrap="square">
            <a:spAutoFit/>
          </a:bodyPr>
          <a:lstStyle/>
          <a:p>
            <a:pPr lvl="0" algn="r">
              <a:defRPr/>
            </a:pPr>
            <a:r>
              <a:rPr lang="en-GB" sz="1200" b="1" dirty="0">
                <a:solidFill>
                  <a:srgbClr val="212952"/>
                </a:solidFill>
                <a:latin typeface="Verdana" panose="020B0604030504040204" pitchFamily="34" charset="0"/>
                <a:ea typeface="Verdana" panose="020B0604030504040204" pitchFamily="34" charset="0"/>
                <a:cs typeface="Verdana" panose="020B0604030504040204" pitchFamily="34" charset="0"/>
              </a:rPr>
              <a:t>Ease of moving business banking needs to another bank</a:t>
            </a:r>
            <a:endPar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22680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a:extLst>
              <a:ext uri="{FF2B5EF4-FFF2-40B4-BE49-F238E27FC236}">
                <a16:creationId xmlns:a16="http://schemas.microsoft.com/office/drawing/2014/main" id="{08A8C78B-C574-495A-9D75-DE2A4250E5F3}"/>
              </a:ext>
            </a:extLst>
          </p:cNvPr>
          <p:cNvGraphicFramePr>
            <a:graphicFrameLocks/>
          </p:cNvGraphicFramePr>
          <p:nvPr>
            <p:extLst>
              <p:ext uri="{D42A27DB-BD31-4B8C-83A1-F6EECF244321}">
                <p14:modId xmlns:p14="http://schemas.microsoft.com/office/powerpoint/2010/main" val="2634719012"/>
              </p:ext>
            </p:extLst>
          </p:nvPr>
        </p:nvGraphicFramePr>
        <p:xfrm>
          <a:off x="254000" y="242558"/>
          <a:ext cx="6114694" cy="4192731"/>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685515"/>
            <a:ext cx="8686800" cy="3594101"/>
          </a:xfrm>
        </p:spPr>
        <p:txBody>
          <a:bodyPr/>
          <a:lstStyle/>
          <a:p>
            <a:pPr marL="0" indent="0">
              <a:buNone/>
            </a:pPr>
            <a:r>
              <a:rPr lang="en-GB" sz="1400" dirty="0"/>
              <a:t>Discouragement and reasons for not applying for finance</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18731" y="4435289"/>
            <a:ext cx="9109740" cy="338554"/>
          </a:xfrm>
          <a:prstGeom prst="rect">
            <a:avLst/>
          </a:prstGeom>
          <a:noFill/>
          <a:ln w="9525">
            <a:noFill/>
            <a:miter lim="800000"/>
            <a:headEnd/>
            <a:tailEnd/>
          </a:ln>
        </p:spPr>
        <p:txBody>
          <a:bodyPr wrap="square">
            <a:spAutoFit/>
          </a:bodyPr>
          <a:lstStyle/>
          <a:p>
            <a:r>
              <a:rPr lang="en-GB" sz="800" dirty="0"/>
              <a:t>Base = all SMEs (n=2,000 in 2018) Question B1 (single code prompted). Base = All who wanted finance in last 12 months but did not apply (n=102 in 2018, n=85 in 2017) Question B2 (multi code, prompted). Note B2 codes at 5% or below not shown. Question B3  (single code, prompted)</a:t>
            </a:r>
            <a:endParaRPr lang="en-US" sz="800" dirty="0"/>
          </a:p>
        </p:txBody>
      </p:sp>
      <p:sp>
        <p:nvSpPr>
          <p:cNvPr id="2" name="Rectangle: Rounded Corners 1">
            <a:extLst>
              <a:ext uri="{FF2B5EF4-FFF2-40B4-BE49-F238E27FC236}">
                <a16:creationId xmlns:a16="http://schemas.microsoft.com/office/drawing/2014/main" id="{9ACF9751-B71F-4556-8E98-C31F69DA8A04}"/>
              </a:ext>
            </a:extLst>
          </p:cNvPr>
          <p:cNvSpPr/>
          <p:nvPr/>
        </p:nvSpPr>
        <p:spPr>
          <a:xfrm>
            <a:off x="531870" y="1261473"/>
            <a:ext cx="358552" cy="233952"/>
          </a:xfrm>
          <a:prstGeom prst="roundRect">
            <a:avLst/>
          </a:prstGeom>
          <a:noFill/>
          <a:ln w="28575">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9"/>
          <p:cNvSpPr txBox="1">
            <a:spLocks/>
          </p:cNvSpPr>
          <p:nvPr/>
        </p:nvSpPr>
        <p:spPr>
          <a:xfrm>
            <a:off x="203201" y="-128936"/>
            <a:ext cx="8940800" cy="685800"/>
          </a:xfrm>
          <a:prstGeom prst="rect">
            <a:avLst/>
          </a:prstGeom>
        </p:spPr>
        <p:txBody>
          <a:bodyPr vert="horz" lIns="0" tIns="0" rIns="0" bIns="0" rtlCol="0" anchor="b" anchorCtr="0">
            <a:noAutofit/>
          </a:bodyPr>
          <a:lstStyle>
            <a:lvl1pPr algn="l" defTabSz="457200" rtl="0" eaLnBrk="1" latinLnBrk="0" hangingPunct="1">
              <a:spcBef>
                <a:spcPct val="0"/>
              </a:spcBef>
              <a:buNone/>
              <a:defRPr sz="3200" b="0" i="0" kern="1200">
                <a:solidFill>
                  <a:srgbClr val="212952"/>
                </a:solidFill>
                <a:latin typeface="Verdana"/>
                <a:ea typeface="+mj-ea"/>
                <a:cs typeface="Verdana"/>
              </a:defRPr>
            </a:lvl1pPr>
          </a:lstStyle>
          <a:p>
            <a:r>
              <a:rPr lang="en-GB" sz="1600" dirty="0"/>
              <a:t>Avoiding additional debt continues to be the most common reason for not applying for finance</a:t>
            </a:r>
          </a:p>
        </p:txBody>
      </p:sp>
      <p:cxnSp>
        <p:nvCxnSpPr>
          <p:cNvPr id="12" name="Straight Connector 11">
            <a:extLst>
              <a:ext uri="{FF2B5EF4-FFF2-40B4-BE49-F238E27FC236}">
                <a16:creationId xmlns:a16="http://schemas.microsoft.com/office/drawing/2014/main" id="{5003B631-6D8E-4E3A-8021-AF619E9E4540}"/>
              </a:ext>
            </a:extLst>
          </p:cNvPr>
          <p:cNvCxnSpPr>
            <a:cxnSpLocks/>
          </p:cNvCxnSpPr>
          <p:nvPr/>
        </p:nvCxnSpPr>
        <p:spPr>
          <a:xfrm>
            <a:off x="918421" y="1352627"/>
            <a:ext cx="244622" cy="0"/>
          </a:xfrm>
          <a:prstGeom prst="line">
            <a:avLst/>
          </a:prstGeom>
          <a:ln>
            <a:solidFill>
              <a:srgbClr val="212952"/>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13A8B85B-DED1-4BD1-BB62-CAD35BA58DD4}"/>
              </a:ext>
            </a:extLst>
          </p:cNvPr>
          <p:cNvSpPr/>
          <p:nvPr/>
        </p:nvSpPr>
        <p:spPr>
          <a:xfrm>
            <a:off x="1191042" y="1058860"/>
            <a:ext cx="3978772" cy="500793"/>
          </a:xfrm>
          <a:prstGeom prst="roundRect">
            <a:avLst/>
          </a:prstGeom>
          <a:solidFill>
            <a:srgbClr val="212952"/>
          </a:solidFill>
          <a:ln w="28575">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2447CAC6-8615-41B1-B75E-5791C7745591}"/>
              </a:ext>
            </a:extLst>
          </p:cNvPr>
          <p:cNvSpPr txBox="1"/>
          <p:nvPr/>
        </p:nvSpPr>
        <p:spPr>
          <a:xfrm>
            <a:off x="1242555" y="1062524"/>
            <a:ext cx="3912630" cy="492443"/>
          </a:xfrm>
          <a:prstGeom prst="rect">
            <a:avLst/>
          </a:prstGeom>
          <a:noFill/>
        </p:spPr>
        <p:txBody>
          <a:bodyPr wrap="square" rtlCol="0">
            <a:spAutoFit/>
          </a:bodyPr>
          <a:lstStyle/>
          <a:p>
            <a:r>
              <a:rPr lang="en-GB" sz="1200" dirty="0">
                <a:solidFill>
                  <a:schemeClr val="bg1"/>
                </a:solidFill>
              </a:rPr>
              <a:t>Avoiding additional debt continues to be the most common </a:t>
            </a:r>
            <a:r>
              <a:rPr lang="en-GB" sz="1400" b="1" dirty="0">
                <a:solidFill>
                  <a:schemeClr val="bg1"/>
                </a:solidFill>
              </a:rPr>
              <a:t>main reason </a:t>
            </a:r>
            <a:r>
              <a:rPr lang="en-GB" sz="1200" dirty="0">
                <a:solidFill>
                  <a:schemeClr val="bg1"/>
                </a:solidFill>
              </a:rPr>
              <a:t>(</a:t>
            </a:r>
            <a:r>
              <a:rPr lang="en-GB" sz="1400" b="1" dirty="0">
                <a:solidFill>
                  <a:schemeClr val="bg1"/>
                </a:solidFill>
              </a:rPr>
              <a:t>23%</a:t>
            </a:r>
            <a:r>
              <a:rPr lang="en-GB" sz="1200" dirty="0">
                <a:solidFill>
                  <a:schemeClr val="bg1"/>
                </a:solidFill>
              </a:rPr>
              <a:t>), followed by fear of rejection (</a:t>
            </a:r>
            <a:r>
              <a:rPr lang="en-GB" sz="1400" b="1" dirty="0">
                <a:solidFill>
                  <a:schemeClr val="bg1"/>
                </a:solidFill>
              </a:rPr>
              <a:t>10%</a:t>
            </a:r>
            <a:r>
              <a:rPr lang="en-GB" sz="1200" dirty="0">
                <a:solidFill>
                  <a:schemeClr val="bg1"/>
                </a:solidFill>
              </a:rPr>
              <a:t>)</a:t>
            </a:r>
            <a:endParaRPr lang="en-GB" sz="1400" dirty="0">
              <a:solidFill>
                <a:schemeClr val="bg1"/>
              </a:solidFill>
            </a:endParaRPr>
          </a:p>
        </p:txBody>
      </p:sp>
      <p:sp>
        <p:nvSpPr>
          <p:cNvPr id="3" name="Rectangle 2">
            <a:extLst>
              <a:ext uri="{FF2B5EF4-FFF2-40B4-BE49-F238E27FC236}">
                <a16:creationId xmlns:a16="http://schemas.microsoft.com/office/drawing/2014/main" id="{E694C8E4-7A48-4C27-BB97-1203349CA29F}"/>
              </a:ext>
            </a:extLst>
          </p:cNvPr>
          <p:cNvSpPr/>
          <p:nvPr/>
        </p:nvSpPr>
        <p:spPr>
          <a:xfrm>
            <a:off x="5652621" y="1610269"/>
            <a:ext cx="196303" cy="196303"/>
          </a:xfrm>
          <a:prstGeom prst="rect">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7A9A3C5-3D5D-43AF-9D5D-F9EC1BF7B319}"/>
              </a:ext>
            </a:extLst>
          </p:cNvPr>
          <p:cNvSpPr txBox="1"/>
          <p:nvPr/>
        </p:nvSpPr>
        <p:spPr>
          <a:xfrm>
            <a:off x="5858375" y="1587747"/>
            <a:ext cx="1020638" cy="246221"/>
          </a:xfrm>
          <a:prstGeom prst="rect">
            <a:avLst/>
          </a:prstGeom>
          <a:noFill/>
        </p:spPr>
        <p:txBody>
          <a:bodyPr wrap="square" rtlCol="0" anchor="ctr">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2017</a:t>
            </a:r>
          </a:p>
        </p:txBody>
      </p:sp>
      <p:sp>
        <p:nvSpPr>
          <p:cNvPr id="18" name="Rectangle 17">
            <a:extLst>
              <a:ext uri="{FF2B5EF4-FFF2-40B4-BE49-F238E27FC236}">
                <a16:creationId xmlns:a16="http://schemas.microsoft.com/office/drawing/2014/main" id="{CE02FA8A-5329-4D7A-8CA6-6F1D2B7E62C1}"/>
              </a:ext>
            </a:extLst>
          </p:cNvPr>
          <p:cNvSpPr/>
          <p:nvPr/>
        </p:nvSpPr>
        <p:spPr>
          <a:xfrm>
            <a:off x="5652621" y="1915573"/>
            <a:ext cx="196303" cy="196303"/>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E67540E2-AA3D-4703-A51C-29571E9FC6D7}"/>
              </a:ext>
            </a:extLst>
          </p:cNvPr>
          <p:cNvSpPr txBox="1"/>
          <p:nvPr/>
        </p:nvSpPr>
        <p:spPr>
          <a:xfrm>
            <a:off x="5858375" y="1893051"/>
            <a:ext cx="1020638" cy="246221"/>
          </a:xfrm>
          <a:prstGeom prst="rect">
            <a:avLst/>
          </a:prstGeom>
          <a:noFill/>
        </p:spPr>
        <p:txBody>
          <a:bodyPr wrap="square" rtlCol="0" anchor="ctr">
            <a:spAutoFit/>
          </a:bodyPr>
          <a:lstStyle/>
          <a:p>
            <a:r>
              <a:rPr lang="en-GB" sz="1000" dirty="0">
                <a:latin typeface="Verdana" panose="020B0604030504040204" pitchFamily="34" charset="0"/>
                <a:ea typeface="Verdana" panose="020B0604030504040204" pitchFamily="34" charset="0"/>
                <a:cs typeface="Verdana" panose="020B0604030504040204" pitchFamily="34" charset="0"/>
              </a:rPr>
              <a:t>2018</a:t>
            </a:r>
          </a:p>
        </p:txBody>
      </p:sp>
      <p:sp>
        <p:nvSpPr>
          <p:cNvPr id="22" name="Arrow: Right 21">
            <a:extLst>
              <a:ext uri="{FF2B5EF4-FFF2-40B4-BE49-F238E27FC236}">
                <a16:creationId xmlns:a16="http://schemas.microsoft.com/office/drawing/2014/main" id="{EE8F46A3-4701-4B48-AF1A-0EAD92A98A21}"/>
              </a:ext>
            </a:extLst>
          </p:cNvPr>
          <p:cNvSpPr/>
          <p:nvPr/>
        </p:nvSpPr>
        <p:spPr>
          <a:xfrm rot="5400000">
            <a:off x="4898202" y="2450029"/>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6E078506-02E6-4C47-B3D3-1E6A3599C302}"/>
              </a:ext>
            </a:extLst>
          </p:cNvPr>
          <p:cNvSpPr/>
          <p:nvPr/>
        </p:nvSpPr>
        <p:spPr>
          <a:xfrm>
            <a:off x="6775373" y="1800877"/>
            <a:ext cx="2150510" cy="1541746"/>
          </a:xfrm>
          <a:prstGeom prst="roundRect">
            <a:avLst>
              <a:gd name="adj" fmla="val 12228"/>
            </a:avLst>
          </a:prstGeom>
          <a:solidFill>
            <a:srgbClr val="D41217"/>
          </a:solidFill>
          <a:ln>
            <a:solidFill>
              <a:srgbClr val="D41217"/>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b="1" dirty="0">
                <a:latin typeface="Verdana" panose="020B0604030504040204" pitchFamily="34" charset="0"/>
                <a:ea typeface="Verdana" panose="020B0604030504040204" pitchFamily="34" charset="0"/>
                <a:cs typeface="Verdana" panose="020B0604030504040204" pitchFamily="34" charset="0"/>
              </a:rPr>
              <a:t>6% </a:t>
            </a:r>
            <a:r>
              <a:rPr lang="en-GB" sz="1200" dirty="0">
                <a:latin typeface="Verdana" panose="020B0604030504040204" pitchFamily="34" charset="0"/>
                <a:ea typeface="Verdana" panose="020B0604030504040204" pitchFamily="34" charset="0"/>
                <a:cs typeface="Verdana" panose="020B0604030504040204" pitchFamily="34" charset="0"/>
              </a:rPr>
              <a:t>reported they wanted to apply for external finance in the last 12 months but something stopped them </a:t>
            </a:r>
          </a:p>
          <a:p>
            <a:pPr algn="ctr"/>
            <a:r>
              <a:rPr lang="en-GB" sz="1200" dirty="0">
                <a:latin typeface="Verdana" panose="020B0604030504040204" pitchFamily="34" charset="0"/>
                <a:ea typeface="Verdana" panose="020B0604030504040204" pitchFamily="34" charset="0"/>
                <a:cs typeface="Verdana" panose="020B0604030504040204" pitchFamily="34" charset="0"/>
              </a:rPr>
              <a:t>(5% in 2017)</a:t>
            </a:r>
          </a:p>
        </p:txBody>
      </p:sp>
    </p:spTree>
    <p:extLst>
      <p:ext uri="{BB962C8B-B14F-4D97-AF65-F5344CB8AC3E}">
        <p14:creationId xmlns:p14="http://schemas.microsoft.com/office/powerpoint/2010/main" val="4042860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D4CDE8AD-93C6-4888-9ADC-912820CD7FB2}"/>
              </a:ext>
            </a:extLst>
          </p:cNvPr>
          <p:cNvSpPr>
            <a:spLocks noGrp="1"/>
          </p:cNvSpPr>
          <p:nvPr>
            <p:ph type="subTitle" idx="1"/>
          </p:nvPr>
        </p:nvSpPr>
        <p:spPr>
          <a:xfrm>
            <a:off x="203200" y="793749"/>
            <a:ext cx="8686800" cy="3594101"/>
          </a:xfrm>
        </p:spPr>
        <p:txBody>
          <a:bodyPr/>
          <a:lstStyle/>
          <a:p>
            <a:pPr marL="0" indent="0">
              <a:buNone/>
            </a:pPr>
            <a:r>
              <a:rPr lang="en-GB" sz="1400" dirty="0"/>
              <a:t>Forms of finance considering applying for in next 3 months</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147476" y="4381505"/>
            <a:ext cx="8940800" cy="369332"/>
          </a:xfrm>
          <a:prstGeom prst="rect">
            <a:avLst/>
          </a:prstGeom>
          <a:noFill/>
          <a:ln w="9525">
            <a:noFill/>
            <a:miter lim="800000"/>
            <a:headEnd/>
            <a:tailEnd/>
          </a:ln>
        </p:spPr>
        <p:txBody>
          <a:bodyPr wrap="square">
            <a:spAutoFit/>
          </a:bodyPr>
          <a:lstStyle/>
          <a:p>
            <a:r>
              <a:rPr lang="en-GB" sz="900" dirty="0"/>
              <a:t>Base = all SMEs (n=2,000 in 2018, n=2,070 in 2017). B3i (multi code, prompted). Note: Trust/charity funding, Invoice finance or factoring (asset based), commercial mortgage, equity finance and peer to peer lending all 1%. </a:t>
            </a:r>
            <a:endParaRPr lang="en-US" sz="1200" dirty="0"/>
          </a:p>
        </p:txBody>
      </p:sp>
      <p:graphicFrame>
        <p:nvGraphicFramePr>
          <p:cNvPr id="6" name="Object 2">
            <a:extLst>
              <a:ext uri="{FF2B5EF4-FFF2-40B4-BE49-F238E27FC236}">
                <a16:creationId xmlns:a16="http://schemas.microsoft.com/office/drawing/2014/main" id="{A57CB91D-FAD5-42B8-B04C-09A9730B4013}"/>
              </a:ext>
            </a:extLst>
          </p:cNvPr>
          <p:cNvGraphicFramePr>
            <a:graphicFrameLocks/>
          </p:cNvGraphicFramePr>
          <p:nvPr>
            <p:extLst>
              <p:ext uri="{D42A27DB-BD31-4B8C-83A1-F6EECF244321}">
                <p14:modId xmlns:p14="http://schemas.microsoft.com/office/powerpoint/2010/main" val="2567007929"/>
              </p:ext>
            </p:extLst>
          </p:nvPr>
        </p:nvGraphicFramePr>
        <p:xfrm>
          <a:off x="-391950" y="1156736"/>
          <a:ext cx="8866025" cy="311917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23DF78DB-48B9-4FBA-9F93-F2971BDD5A77}"/>
              </a:ext>
            </a:extLst>
          </p:cNvPr>
          <p:cNvSpPr/>
          <p:nvPr/>
        </p:nvSpPr>
        <p:spPr>
          <a:xfrm>
            <a:off x="6215379" y="1638989"/>
            <a:ext cx="2566671" cy="1865522"/>
          </a:xfrm>
          <a:prstGeom prst="roundRect">
            <a:avLst>
              <a:gd name="adj" fmla="val 4577"/>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kumimoji="0" lang="en-GB"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83% </a:t>
            </a:r>
            <a:r>
              <a:rPr kumimoji="0" lang="en-GB" sz="12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do not expect</a:t>
            </a:r>
            <a:r>
              <a:rPr kumimoji="0" lang="en-GB" sz="120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to apply for any finance in the next three months</a:t>
            </a:r>
          </a:p>
          <a:p>
            <a:pPr lvl="0" algn="ctr">
              <a:defRPr/>
            </a:pPr>
            <a:endParaRPr lang="en-GB" sz="1200" baseline="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GB" sz="1200" dirty="0">
                <a:solidFill>
                  <a:prstClr val="white"/>
                </a:solidFill>
                <a:latin typeface="Verdana" panose="020B0604030504040204" pitchFamily="34" charset="0"/>
                <a:ea typeface="Verdana" panose="020B0604030504040204" pitchFamily="34" charset="0"/>
                <a:cs typeface="Verdana" panose="020B0604030504040204" pitchFamily="34" charset="0"/>
              </a:rPr>
              <a:t>Fewer SMEs are seeking credit card finance than in 2017</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itle 1"/>
          <p:cNvSpPr>
            <a:spLocks noGrp="1"/>
          </p:cNvSpPr>
          <p:nvPr>
            <p:ph type="title"/>
          </p:nvPr>
        </p:nvSpPr>
        <p:spPr>
          <a:xfrm>
            <a:off x="222252" y="38847"/>
            <a:ext cx="8866024" cy="536056"/>
          </a:xfrm>
        </p:spPr>
        <p:txBody>
          <a:bodyPr>
            <a:noAutofit/>
          </a:bodyPr>
          <a:lstStyle/>
          <a:p>
            <a:r>
              <a:rPr lang="en-GB" sz="1600" dirty="0"/>
              <a:t>15% expect to apply for at least one external finance product in the next three months</a:t>
            </a:r>
            <a:endParaRPr lang="en-US" sz="1600" dirty="0"/>
          </a:p>
        </p:txBody>
      </p:sp>
      <p:sp>
        <p:nvSpPr>
          <p:cNvPr id="10" name="Arrow: Right 9">
            <a:extLst>
              <a:ext uri="{FF2B5EF4-FFF2-40B4-BE49-F238E27FC236}">
                <a16:creationId xmlns:a16="http://schemas.microsoft.com/office/drawing/2014/main" id="{40E943B2-75C2-4CF1-B421-E787A8075824}"/>
              </a:ext>
            </a:extLst>
          </p:cNvPr>
          <p:cNvSpPr/>
          <p:nvPr/>
        </p:nvSpPr>
        <p:spPr>
          <a:xfrm rot="5400000">
            <a:off x="4856541" y="2645945"/>
            <a:ext cx="152400" cy="145473"/>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BAF8658E-0169-449E-888B-F4CDFD9FFCEF}"/>
              </a:ext>
            </a:extLst>
          </p:cNvPr>
          <p:cNvSpPr txBox="1"/>
          <p:nvPr/>
        </p:nvSpPr>
        <p:spPr>
          <a:xfrm>
            <a:off x="4974704" y="2566665"/>
            <a:ext cx="1686299" cy="276999"/>
          </a:xfrm>
          <a:prstGeom prst="rect">
            <a:avLst/>
          </a:prstGeom>
          <a:noFill/>
        </p:spPr>
        <p:txBody>
          <a:bodyPr wrap="square" rtlCol="0">
            <a:spAutoFit/>
          </a:bodyPr>
          <a:lstStyle/>
          <a:p>
            <a:r>
              <a:rPr lang="en-GB" sz="1200" dirty="0">
                <a:solidFill>
                  <a:schemeClr val="tx2"/>
                </a:solidFill>
              </a:rPr>
              <a:t>(4% in 2017)</a:t>
            </a:r>
          </a:p>
        </p:txBody>
      </p:sp>
    </p:spTree>
    <p:extLst>
      <p:ext uri="{BB962C8B-B14F-4D97-AF65-F5344CB8AC3E}">
        <p14:creationId xmlns:p14="http://schemas.microsoft.com/office/powerpoint/2010/main" val="4239605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646331"/>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Equity Finance</a:t>
            </a:r>
          </a:p>
        </p:txBody>
      </p:sp>
    </p:spTree>
    <p:extLst>
      <p:ext uri="{BB962C8B-B14F-4D97-AF65-F5344CB8AC3E}">
        <p14:creationId xmlns:p14="http://schemas.microsoft.com/office/powerpoint/2010/main" val="3481947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200" y="42171"/>
            <a:ext cx="8686800" cy="514350"/>
          </a:xfrm>
        </p:spPr>
        <p:txBody>
          <a:bodyPr/>
          <a:lstStyle/>
          <a:p>
            <a:r>
              <a:rPr lang="en-GB" sz="1600" dirty="0"/>
              <a:t>Three-quarters of those not using equity finance have not considered it</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87850"/>
            <a:ext cx="8778875" cy="369332"/>
          </a:xfrm>
          <a:prstGeom prst="rect">
            <a:avLst/>
          </a:prstGeom>
          <a:noFill/>
          <a:ln w="9525">
            <a:noFill/>
            <a:miter lim="800000"/>
            <a:headEnd/>
            <a:tailEnd/>
          </a:ln>
        </p:spPr>
        <p:txBody>
          <a:bodyPr wrap="square">
            <a:spAutoFit/>
          </a:bodyPr>
          <a:lstStyle/>
          <a:p>
            <a:r>
              <a:rPr lang="en-GB" sz="900" dirty="0"/>
              <a:t>Base = all SMEs aware of alternative finance forms and not using/sought (n=1,182 for equity finance in 2018, n=1,245 in 2017). Question A6d_A (multi code, prompted). Note (a) new code for 2018. Answer codes changed in 2018 questionnaire. </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Considering or have applied for equity finance</a:t>
            </a:r>
          </a:p>
        </p:txBody>
      </p:sp>
      <p:graphicFrame>
        <p:nvGraphicFramePr>
          <p:cNvPr id="8" name="Object 2">
            <a:extLst>
              <a:ext uri="{FF2B5EF4-FFF2-40B4-BE49-F238E27FC236}">
                <a16:creationId xmlns:a16="http://schemas.microsoft.com/office/drawing/2014/main" id="{01506405-B2EB-44B1-8792-CA71BFE91808}"/>
              </a:ext>
            </a:extLst>
          </p:cNvPr>
          <p:cNvGraphicFramePr>
            <a:graphicFrameLocks/>
          </p:cNvGraphicFramePr>
          <p:nvPr>
            <p:extLst>
              <p:ext uri="{D42A27DB-BD31-4B8C-83A1-F6EECF244321}">
                <p14:modId xmlns:p14="http://schemas.microsoft.com/office/powerpoint/2010/main" val="2886940235"/>
              </p:ext>
            </p:extLst>
          </p:nvPr>
        </p:nvGraphicFramePr>
        <p:xfrm>
          <a:off x="327027" y="1260477"/>
          <a:ext cx="5226048" cy="146367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2BA1A4C7-B14F-4898-BA9F-467A3720CCDE}"/>
              </a:ext>
            </a:extLst>
          </p:cNvPr>
          <p:cNvSpPr/>
          <p:nvPr/>
        </p:nvSpPr>
        <p:spPr>
          <a:xfrm>
            <a:off x="616900" y="3003139"/>
            <a:ext cx="3160333" cy="962771"/>
          </a:xfrm>
          <a:prstGeom prst="roundRect">
            <a:avLst>
              <a:gd name="adj" fmla="val 12228"/>
            </a:avLst>
          </a:prstGeom>
          <a:solidFill>
            <a:srgbClr val="D41217"/>
          </a:solidFill>
          <a:ln>
            <a:solidFill>
              <a:srgbClr val="D41217"/>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b="1" dirty="0">
                <a:latin typeface="Verdana" panose="020B0604030504040204" pitchFamily="34" charset="0"/>
                <a:ea typeface="Verdana" panose="020B0604030504040204" pitchFamily="34" charset="0"/>
                <a:cs typeface="Verdana" panose="020B0604030504040204" pitchFamily="34" charset="0"/>
              </a:rPr>
              <a:t>75% </a:t>
            </a:r>
            <a:r>
              <a:rPr lang="en-GB" sz="1200" dirty="0">
                <a:latin typeface="Verdana" panose="020B0604030504040204" pitchFamily="34" charset="0"/>
                <a:ea typeface="Verdana" panose="020B0604030504040204" pitchFamily="34" charset="0"/>
                <a:cs typeface="Verdana" panose="020B0604030504040204" pitchFamily="34" charset="0"/>
              </a:rPr>
              <a:t>of firms aware of, but not currently using equity, have neither considered nor would consider using it</a:t>
            </a:r>
          </a:p>
        </p:txBody>
      </p:sp>
      <p:graphicFrame>
        <p:nvGraphicFramePr>
          <p:cNvPr id="9" name="Object 2">
            <a:extLst>
              <a:ext uri="{FF2B5EF4-FFF2-40B4-BE49-F238E27FC236}">
                <a16:creationId xmlns:a16="http://schemas.microsoft.com/office/drawing/2014/main" id="{3113775F-8A66-4A71-A69F-567F22F1F70B}"/>
              </a:ext>
            </a:extLst>
          </p:cNvPr>
          <p:cNvGraphicFramePr>
            <a:graphicFrameLocks/>
          </p:cNvGraphicFramePr>
          <p:nvPr>
            <p:extLst>
              <p:ext uri="{D42A27DB-BD31-4B8C-83A1-F6EECF244321}">
                <p14:modId xmlns:p14="http://schemas.microsoft.com/office/powerpoint/2010/main" val="1984251697"/>
              </p:ext>
            </p:extLst>
          </p:nvPr>
        </p:nvGraphicFramePr>
        <p:xfrm>
          <a:off x="4393580" y="998364"/>
          <a:ext cx="5791200" cy="3246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2671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501221"/>
            <a:ext cx="8521700" cy="230832"/>
          </a:xfrm>
          <a:prstGeom prst="rect">
            <a:avLst/>
          </a:prstGeom>
          <a:noFill/>
          <a:ln w="9525">
            <a:noFill/>
            <a:miter lim="800000"/>
            <a:headEnd/>
            <a:tailEnd/>
          </a:ln>
        </p:spPr>
        <p:txBody>
          <a:bodyPr wrap="square">
            <a:spAutoFit/>
          </a:bodyPr>
          <a:lstStyle/>
          <a:p>
            <a:r>
              <a:rPr lang="en-GB" sz="900" dirty="0"/>
              <a:t>Base = all SMEs that have sought equity finance in the last 3 years (n=96 in 2018). Question A7 (multi code, prompted)</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Where sought equity finance from</a:t>
            </a:r>
          </a:p>
        </p:txBody>
      </p:sp>
      <p:graphicFrame>
        <p:nvGraphicFramePr>
          <p:cNvPr id="6" name="Object 2">
            <a:extLst>
              <a:ext uri="{FF2B5EF4-FFF2-40B4-BE49-F238E27FC236}">
                <a16:creationId xmlns:a16="http://schemas.microsoft.com/office/drawing/2014/main" id="{F7F97861-AA6E-4B45-8377-1D0DF81118C4}"/>
              </a:ext>
            </a:extLst>
          </p:cNvPr>
          <p:cNvGraphicFramePr>
            <a:graphicFrameLocks/>
          </p:cNvGraphicFramePr>
          <p:nvPr>
            <p:extLst>
              <p:ext uri="{D42A27DB-BD31-4B8C-83A1-F6EECF244321}">
                <p14:modId xmlns:p14="http://schemas.microsoft.com/office/powerpoint/2010/main" val="789746724"/>
              </p:ext>
            </p:extLst>
          </p:nvPr>
        </p:nvGraphicFramePr>
        <p:xfrm>
          <a:off x="-838791" y="1137952"/>
          <a:ext cx="8940800" cy="315727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9"/>
          <p:cNvSpPr>
            <a:spLocks noGrp="1"/>
          </p:cNvSpPr>
          <p:nvPr>
            <p:ph type="title"/>
          </p:nvPr>
        </p:nvSpPr>
        <p:spPr>
          <a:xfrm>
            <a:off x="203200" y="-145498"/>
            <a:ext cx="8686800" cy="685800"/>
          </a:xfrm>
        </p:spPr>
        <p:txBody>
          <a:bodyPr/>
          <a:lstStyle/>
          <a:p>
            <a:r>
              <a:rPr lang="en-GB" sz="1600" dirty="0"/>
              <a:t>Family members/friends most common source of equity, though over half used other sources</a:t>
            </a:r>
          </a:p>
        </p:txBody>
      </p:sp>
    </p:spTree>
    <p:extLst>
      <p:ext uri="{BB962C8B-B14F-4D97-AF65-F5344CB8AC3E}">
        <p14:creationId xmlns:p14="http://schemas.microsoft.com/office/powerpoint/2010/main" val="7520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200" y="712070"/>
            <a:ext cx="5283200" cy="430887"/>
          </a:xfrm>
        </p:spPr>
        <p:txBody>
          <a:bodyPr/>
          <a:lstStyle/>
          <a:p>
            <a:pPr marL="0" indent="0">
              <a:buNone/>
            </a:pPr>
            <a:r>
              <a:rPr lang="en-GB" sz="1400" dirty="0"/>
              <a:t>Expect to grow turnover in next 12 months</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SME growth expectations in line with those seen in 2017</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24252"/>
            <a:ext cx="8940800" cy="261610"/>
          </a:xfrm>
          <a:prstGeom prst="rect">
            <a:avLst/>
          </a:prstGeom>
          <a:noFill/>
          <a:ln w="9525">
            <a:noFill/>
            <a:miter lim="800000"/>
            <a:headEnd/>
            <a:tailEnd/>
          </a:ln>
        </p:spPr>
        <p:txBody>
          <a:bodyPr wrap="square">
            <a:spAutoFit/>
          </a:bodyPr>
          <a:lstStyle/>
          <a:p>
            <a:r>
              <a:rPr lang="en-GB" sz="1100" dirty="0"/>
              <a:t>Base = all SMEs (n=2,000 In 2018), no employees n=821, micro n=667, small n=311, medium n=201. Question B6 (single code, prompted). C1/C2. </a:t>
            </a:r>
          </a:p>
        </p:txBody>
      </p:sp>
      <p:graphicFrame>
        <p:nvGraphicFramePr>
          <p:cNvPr id="5" name="Content Placeholder 7">
            <a:extLst>
              <a:ext uri="{FF2B5EF4-FFF2-40B4-BE49-F238E27FC236}">
                <a16:creationId xmlns:a16="http://schemas.microsoft.com/office/drawing/2014/main" id="{D0FEE4FD-CEA0-47D5-AE38-FB6E18EDBC6E}"/>
              </a:ext>
            </a:extLst>
          </p:cNvPr>
          <p:cNvGraphicFramePr>
            <a:graphicFrameLocks/>
          </p:cNvGraphicFramePr>
          <p:nvPr>
            <p:extLst>
              <p:ext uri="{D42A27DB-BD31-4B8C-83A1-F6EECF244321}">
                <p14:modId xmlns:p14="http://schemas.microsoft.com/office/powerpoint/2010/main" val="1967964462"/>
              </p:ext>
            </p:extLst>
          </p:nvPr>
        </p:nvGraphicFramePr>
        <p:xfrm>
          <a:off x="211844" y="1219782"/>
          <a:ext cx="6998581" cy="304473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0D3A765-2242-44F5-8E7C-B7D87778E7BB}"/>
              </a:ext>
            </a:extLst>
          </p:cNvPr>
          <p:cNvSpPr/>
          <p:nvPr/>
        </p:nvSpPr>
        <p:spPr>
          <a:xfrm>
            <a:off x="7071927" y="1165422"/>
            <a:ext cx="676532" cy="2403275"/>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48%</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67%</a:t>
            </a:r>
          </a:p>
        </p:txBody>
      </p:sp>
      <p:sp>
        <p:nvSpPr>
          <p:cNvPr id="7" name="TextBox 6">
            <a:extLst>
              <a:ext uri="{FF2B5EF4-FFF2-40B4-BE49-F238E27FC236}">
                <a16:creationId xmlns:a16="http://schemas.microsoft.com/office/drawing/2014/main" id="{3F794CCD-8256-4333-8A0E-E960FD4D641B}"/>
              </a:ext>
            </a:extLst>
          </p:cNvPr>
          <p:cNvSpPr txBox="1"/>
          <p:nvPr/>
        </p:nvSpPr>
        <p:spPr>
          <a:xfrm>
            <a:off x="6476252" y="719248"/>
            <a:ext cx="1867881" cy="400110"/>
          </a:xfrm>
          <a:prstGeom prst="rect">
            <a:avLst/>
          </a:prstGeom>
          <a:noFill/>
        </p:spPr>
        <p:txBody>
          <a:bodyPr wrap="square" rtlCol="0">
            <a:spAutoFit/>
          </a:bodyPr>
          <a:lstStyle/>
          <a:p>
            <a:pPr algn="ctr"/>
            <a:r>
              <a:rPr lang="en-GB" sz="1000" b="1" dirty="0">
                <a:solidFill>
                  <a:srgbClr val="27325A"/>
                </a:solidFill>
                <a:latin typeface="Verdana" panose="020B0604030504040204" pitchFamily="34" charset="0"/>
                <a:ea typeface="Verdana" panose="020B0604030504040204" pitchFamily="34" charset="0"/>
                <a:cs typeface="Verdana" panose="020B0604030504040204" pitchFamily="34" charset="0"/>
              </a:rPr>
              <a:t>% Expect to grow moderately or better</a:t>
            </a:r>
            <a:endParaRPr lang="en-GB" sz="1000" dirty="0">
              <a:solidFill>
                <a:srgbClr val="27325A"/>
              </a:solidFill>
            </a:endParaRPr>
          </a:p>
        </p:txBody>
      </p:sp>
      <p:sp>
        <p:nvSpPr>
          <p:cNvPr id="13" name="Arrow: Right 12">
            <a:extLst>
              <a:ext uri="{FF2B5EF4-FFF2-40B4-BE49-F238E27FC236}">
                <a16:creationId xmlns:a16="http://schemas.microsoft.com/office/drawing/2014/main" id="{F96B0561-D171-4FDB-BFB5-D5E592ABA7CD}"/>
              </a:ext>
            </a:extLst>
          </p:cNvPr>
          <p:cNvSpPr/>
          <p:nvPr/>
        </p:nvSpPr>
        <p:spPr>
          <a:xfrm rot="16200000">
            <a:off x="2262574" y="137018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Arrow: Right 13">
            <a:extLst>
              <a:ext uri="{FF2B5EF4-FFF2-40B4-BE49-F238E27FC236}">
                <a16:creationId xmlns:a16="http://schemas.microsoft.com/office/drawing/2014/main" id="{E00EEC87-59B2-49B9-ACA6-EF58DAE3C83F}"/>
              </a:ext>
            </a:extLst>
          </p:cNvPr>
          <p:cNvSpPr/>
          <p:nvPr/>
        </p:nvSpPr>
        <p:spPr>
          <a:xfrm rot="16200000">
            <a:off x="2366330" y="2307024"/>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Arrow: Right 14">
            <a:extLst>
              <a:ext uri="{FF2B5EF4-FFF2-40B4-BE49-F238E27FC236}">
                <a16:creationId xmlns:a16="http://schemas.microsoft.com/office/drawing/2014/main" id="{3C5523B1-56CE-4CE1-87E8-71575DC5A1D1}"/>
              </a:ext>
            </a:extLst>
          </p:cNvPr>
          <p:cNvSpPr/>
          <p:nvPr/>
        </p:nvSpPr>
        <p:spPr>
          <a:xfrm rot="16200000">
            <a:off x="2464499" y="2756363"/>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5300D06D-3228-49AF-B7E8-01B21849DC1B}"/>
              </a:ext>
            </a:extLst>
          </p:cNvPr>
          <p:cNvSpPr/>
          <p:nvPr/>
        </p:nvSpPr>
        <p:spPr>
          <a:xfrm>
            <a:off x="7889915" y="1360370"/>
            <a:ext cx="1097940" cy="1984579"/>
          </a:xfrm>
          <a:prstGeom prst="roundRect">
            <a:avLst>
              <a:gd name="adj" fmla="val 6189"/>
            </a:avLst>
          </a:prstGeom>
          <a:solidFill>
            <a:srgbClr val="D41217"/>
          </a:solidFill>
          <a:ln>
            <a:solidFill>
              <a:srgbClr val="D412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atin typeface="Verdana" panose="020B0604030504040204" pitchFamily="34" charset="0"/>
                <a:ea typeface="Verdana" panose="020B0604030504040204" pitchFamily="34" charset="0"/>
                <a:cs typeface="Verdana" panose="020B0604030504040204" pitchFamily="34" charset="0"/>
              </a:rPr>
              <a:t>21% </a:t>
            </a:r>
            <a:r>
              <a:rPr lang="en-GB" sz="1200" dirty="0">
                <a:latin typeface="Verdana" panose="020B0604030504040204" pitchFamily="34" charset="0"/>
                <a:ea typeface="Verdana" panose="020B0604030504040204" pitchFamily="34" charset="0"/>
                <a:cs typeface="Verdana" panose="020B0604030504040204" pitchFamily="34" charset="0"/>
              </a:rPr>
              <a:t>have exported in past 3 years</a:t>
            </a:r>
            <a:br>
              <a:rPr lang="en-GB" sz="1200" dirty="0">
                <a:latin typeface="Verdana" panose="020B0604030504040204" pitchFamily="34" charset="0"/>
                <a:ea typeface="Verdana" panose="020B0604030504040204" pitchFamily="34" charset="0"/>
                <a:cs typeface="Verdana" panose="020B0604030504040204" pitchFamily="34" charset="0"/>
              </a:rPr>
            </a:br>
            <a:endParaRPr lang="en-GB" sz="1200" dirty="0">
              <a:latin typeface="Verdana" panose="020B0604030504040204" pitchFamily="34" charset="0"/>
              <a:ea typeface="Verdana" panose="020B0604030504040204" pitchFamily="34" charset="0"/>
              <a:cs typeface="Verdana" panose="020B0604030504040204" pitchFamily="34" charset="0"/>
            </a:endParaRPr>
          </a:p>
          <a:p>
            <a:pPr algn="ctr"/>
            <a:r>
              <a:rPr lang="en-GB" sz="1200" b="1" dirty="0">
                <a:latin typeface="Verdana" panose="020B0604030504040204" pitchFamily="34" charset="0"/>
                <a:ea typeface="Verdana" panose="020B0604030504040204" pitchFamily="34" charset="0"/>
                <a:cs typeface="Verdana" panose="020B0604030504040204" pitchFamily="34" charset="0"/>
              </a:rPr>
              <a:t>23% </a:t>
            </a:r>
            <a:r>
              <a:rPr lang="en-GB" sz="1200" dirty="0">
                <a:latin typeface="Verdana" panose="020B0604030504040204" pitchFamily="34" charset="0"/>
                <a:ea typeface="Verdana" panose="020B0604030504040204" pitchFamily="34" charset="0"/>
                <a:cs typeface="Verdana" panose="020B0604030504040204" pitchFamily="34" charset="0"/>
              </a:rPr>
              <a:t>plan to export in next 3 years  </a:t>
            </a:r>
          </a:p>
        </p:txBody>
      </p:sp>
    </p:spTree>
    <p:extLst>
      <p:ext uri="{BB962C8B-B14F-4D97-AF65-F5344CB8AC3E}">
        <p14:creationId xmlns:p14="http://schemas.microsoft.com/office/powerpoint/2010/main" val="1518938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199" y="4460400"/>
            <a:ext cx="8874135" cy="230832"/>
          </a:xfrm>
          <a:prstGeom prst="rect">
            <a:avLst/>
          </a:prstGeom>
          <a:noFill/>
          <a:ln w="9525">
            <a:noFill/>
            <a:miter lim="800000"/>
            <a:headEnd/>
            <a:tailEnd/>
          </a:ln>
        </p:spPr>
        <p:txBody>
          <a:bodyPr wrap="square">
            <a:spAutoFit/>
          </a:bodyPr>
          <a:lstStyle/>
          <a:p>
            <a:r>
              <a:rPr lang="en-GB" sz="900" dirty="0"/>
              <a:t>Base = All who applied for or have considered raising equity finance (n=403 in 2018). Question A9a (multi code, prompted). Note: different base to 2017. </a:t>
            </a:r>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lvl="0" indent="0">
              <a:spcBef>
                <a:spcPts val="0"/>
              </a:spcBef>
              <a:buNone/>
              <a:defRPr/>
            </a:pPr>
            <a:r>
              <a:rPr lang="en-GB" sz="1400" dirty="0">
                <a:latin typeface="Verdana" panose="020B0604030504040204" pitchFamily="34" charset="0"/>
                <a:ea typeface="Verdana" panose="020B0604030504040204" pitchFamily="34" charset="0"/>
                <a:cs typeface="Verdana" panose="020B0604030504040204" pitchFamily="34" charset="0"/>
              </a:rPr>
              <a:t>Barriers to equity finance</a:t>
            </a:r>
          </a:p>
        </p:txBody>
      </p:sp>
      <p:graphicFrame>
        <p:nvGraphicFramePr>
          <p:cNvPr id="7" name="Object 2">
            <a:extLst>
              <a:ext uri="{FF2B5EF4-FFF2-40B4-BE49-F238E27FC236}">
                <a16:creationId xmlns:a16="http://schemas.microsoft.com/office/drawing/2014/main" id="{393DE632-CB2C-4BF1-A618-B081239C6F00}"/>
              </a:ext>
            </a:extLst>
          </p:cNvPr>
          <p:cNvGraphicFramePr>
            <a:graphicFrameLocks/>
          </p:cNvGraphicFramePr>
          <p:nvPr>
            <p:extLst>
              <p:ext uri="{D42A27DB-BD31-4B8C-83A1-F6EECF244321}">
                <p14:modId xmlns:p14="http://schemas.microsoft.com/office/powerpoint/2010/main" val="1324748701"/>
              </p:ext>
            </p:extLst>
          </p:nvPr>
        </p:nvGraphicFramePr>
        <p:xfrm>
          <a:off x="1076324" y="1079357"/>
          <a:ext cx="7331075" cy="3155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5"/>
          <p:cNvSpPr txBox="1">
            <a:spLocks/>
          </p:cNvSpPr>
          <p:nvPr/>
        </p:nvSpPr>
        <p:spPr>
          <a:xfrm>
            <a:off x="203198" y="-260323"/>
            <a:ext cx="8874135" cy="685800"/>
          </a:xfrm>
          <a:prstGeom prst="rect">
            <a:avLst/>
          </a:prstGeom>
        </p:spPr>
        <p:txBody>
          <a:bodyPr vert="horz" lIns="0" tIns="0" rIns="0" bIns="0" rtlCol="0" anchor="b" anchorCtr="0">
            <a:noAutofit/>
          </a:bodyPr>
          <a:lstStyle>
            <a:lvl1pPr algn="l" defTabSz="457200" rtl="0" eaLnBrk="1" latinLnBrk="0" hangingPunct="1">
              <a:spcBef>
                <a:spcPct val="0"/>
              </a:spcBef>
              <a:buNone/>
              <a:defRPr sz="3200" b="0" i="0" kern="1200">
                <a:solidFill>
                  <a:srgbClr val="212952"/>
                </a:solidFill>
                <a:latin typeface="Verdana"/>
                <a:ea typeface="+mj-ea"/>
                <a:cs typeface="Verdana"/>
              </a:defRPr>
            </a:lvl1pPr>
          </a:lstStyle>
          <a:p>
            <a:r>
              <a:rPr lang="en-GB" sz="1600" dirty="0"/>
              <a:t>Giving up control and finding a suitable investor are the most common barriers</a:t>
            </a:r>
          </a:p>
        </p:txBody>
      </p:sp>
    </p:spTree>
    <p:extLst>
      <p:ext uri="{BB962C8B-B14F-4D97-AF65-F5344CB8AC3E}">
        <p14:creationId xmlns:p14="http://schemas.microsoft.com/office/powerpoint/2010/main" val="3198225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lvl="0" indent="0">
              <a:spcBef>
                <a:spcPts val="0"/>
              </a:spcBef>
              <a:buNone/>
              <a:defRPr/>
            </a:pPr>
            <a:r>
              <a:rPr lang="en-GB" sz="1400" dirty="0">
                <a:latin typeface="Verdana" panose="020B0604030504040204" pitchFamily="34" charset="0"/>
                <a:ea typeface="Verdana" panose="020B0604030504040204" pitchFamily="34" charset="0"/>
                <a:cs typeface="Verdana" panose="020B0604030504040204" pitchFamily="34" charset="0"/>
              </a:rPr>
              <a:t>Views of those who've not considered equity finance</a:t>
            </a:r>
          </a:p>
        </p:txBody>
      </p:sp>
      <p:graphicFrame>
        <p:nvGraphicFramePr>
          <p:cNvPr id="8" name="Object 2">
            <a:extLst>
              <a:ext uri="{FF2B5EF4-FFF2-40B4-BE49-F238E27FC236}">
                <a16:creationId xmlns:a16="http://schemas.microsoft.com/office/drawing/2014/main" id="{F08005EA-1CFB-42A8-BCF0-3C8F2CEBEABF}"/>
              </a:ext>
            </a:extLst>
          </p:cNvPr>
          <p:cNvGraphicFramePr>
            <a:graphicFrameLocks/>
          </p:cNvGraphicFramePr>
          <p:nvPr>
            <p:extLst>
              <p:ext uri="{D42A27DB-BD31-4B8C-83A1-F6EECF244321}">
                <p14:modId xmlns:p14="http://schemas.microsoft.com/office/powerpoint/2010/main" val="988296834"/>
              </p:ext>
            </p:extLst>
          </p:nvPr>
        </p:nvGraphicFramePr>
        <p:xfrm>
          <a:off x="254000" y="1193799"/>
          <a:ext cx="9184312" cy="31559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199" y="4501544"/>
            <a:ext cx="9102725" cy="230832"/>
          </a:xfrm>
          <a:prstGeom prst="rect">
            <a:avLst/>
          </a:prstGeom>
          <a:noFill/>
          <a:ln w="9525">
            <a:noFill/>
            <a:miter lim="800000"/>
            <a:headEnd/>
            <a:tailEnd/>
          </a:ln>
        </p:spPr>
        <p:txBody>
          <a:bodyPr wrap="square">
            <a:spAutoFit/>
          </a:bodyPr>
          <a:lstStyle/>
          <a:p>
            <a:r>
              <a:rPr lang="en-GB" sz="900" dirty="0"/>
              <a:t>Base = all SMEs that are aware of equity and did not seek equity (n=868 in 2018) Question A9b (multi code, prompted). Note: different base to 2017. </a:t>
            </a:r>
          </a:p>
        </p:txBody>
      </p:sp>
      <p:sp>
        <p:nvSpPr>
          <p:cNvPr id="9" name="Title 5"/>
          <p:cNvSpPr>
            <a:spLocks noGrp="1"/>
          </p:cNvSpPr>
          <p:nvPr>
            <p:ph type="title"/>
          </p:nvPr>
        </p:nvSpPr>
        <p:spPr>
          <a:xfrm>
            <a:off x="203200" y="-169839"/>
            <a:ext cx="8686800" cy="685800"/>
          </a:xfrm>
        </p:spPr>
        <p:txBody>
          <a:bodyPr/>
          <a:lstStyle/>
          <a:p>
            <a:r>
              <a:rPr lang="en-GB" sz="1600" dirty="0"/>
              <a:t>Ownership structure is most common reason for not considering equity finance</a:t>
            </a:r>
          </a:p>
        </p:txBody>
      </p:sp>
    </p:spTree>
    <p:extLst>
      <p:ext uri="{BB962C8B-B14F-4D97-AF65-F5344CB8AC3E}">
        <p14:creationId xmlns:p14="http://schemas.microsoft.com/office/powerpoint/2010/main" val="1343230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646331"/>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Invoices and Late Payment</a:t>
            </a:r>
          </a:p>
        </p:txBody>
      </p:sp>
    </p:spTree>
    <p:extLst>
      <p:ext uri="{BB962C8B-B14F-4D97-AF65-F5344CB8AC3E}">
        <p14:creationId xmlns:p14="http://schemas.microsoft.com/office/powerpoint/2010/main" val="982394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p:txBody>
          <a:bodyPr/>
          <a:lstStyle/>
          <a:p>
            <a:pPr marL="0" indent="0">
              <a:buNone/>
            </a:pPr>
            <a:r>
              <a:rPr lang="en-GB" sz="1400" dirty="0"/>
              <a:t>Giving and receiving trade credit </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a:xfrm>
            <a:off x="203200" y="-24386"/>
            <a:ext cx="8686800" cy="514350"/>
          </a:xfrm>
        </p:spPr>
        <p:txBody>
          <a:bodyPr/>
          <a:lstStyle/>
          <a:p>
            <a:r>
              <a:rPr lang="en-GB" sz="1600" dirty="0"/>
              <a:t>Around a third of SMEs offer trade credit to customers or receive trade credit</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55887"/>
            <a:ext cx="8686800" cy="230832"/>
          </a:xfrm>
          <a:prstGeom prst="rect">
            <a:avLst/>
          </a:prstGeom>
          <a:noFill/>
          <a:ln w="9525">
            <a:noFill/>
            <a:miter lim="800000"/>
            <a:headEnd/>
            <a:tailEnd/>
          </a:ln>
        </p:spPr>
        <p:txBody>
          <a:bodyPr wrap="square">
            <a:spAutoFit/>
          </a:bodyPr>
          <a:lstStyle/>
          <a:p>
            <a:r>
              <a:rPr lang="en-GB" sz="900" dirty="0">
                <a:solidFill>
                  <a:srgbClr val="212952"/>
                </a:solidFill>
              </a:rPr>
              <a:t>Base = all SMEs that give their customers trade credit (n=1,126 in 2018), all SMEs (n=2,000 in 2018). Question D1 (single code, prompted).</a:t>
            </a:r>
            <a:endParaRPr lang="en-US" sz="1200" dirty="0">
              <a:solidFill>
                <a:srgbClr val="212952"/>
              </a:solidFill>
            </a:endParaRPr>
          </a:p>
        </p:txBody>
      </p:sp>
      <p:graphicFrame>
        <p:nvGraphicFramePr>
          <p:cNvPr id="5" name="Content Placeholder 20">
            <a:extLst>
              <a:ext uri="{FF2B5EF4-FFF2-40B4-BE49-F238E27FC236}">
                <a16:creationId xmlns:a16="http://schemas.microsoft.com/office/drawing/2014/main" id="{534413ED-0CD8-455D-9AAB-2D9067F27771}"/>
              </a:ext>
            </a:extLst>
          </p:cNvPr>
          <p:cNvGraphicFramePr>
            <a:graphicFrameLocks/>
          </p:cNvGraphicFramePr>
          <p:nvPr>
            <p:extLst>
              <p:ext uri="{D42A27DB-BD31-4B8C-83A1-F6EECF244321}">
                <p14:modId xmlns:p14="http://schemas.microsoft.com/office/powerpoint/2010/main" val="1344689592"/>
              </p:ext>
            </p:extLst>
          </p:nvPr>
        </p:nvGraphicFramePr>
        <p:xfrm>
          <a:off x="629644" y="991501"/>
          <a:ext cx="4227036" cy="3848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20">
            <a:extLst>
              <a:ext uri="{FF2B5EF4-FFF2-40B4-BE49-F238E27FC236}">
                <a16:creationId xmlns:a16="http://schemas.microsoft.com/office/drawing/2014/main" id="{53DCA271-69BB-463E-B6A6-BCCD2C9E3AFF}"/>
              </a:ext>
            </a:extLst>
          </p:cNvPr>
          <p:cNvGraphicFramePr>
            <a:graphicFrameLocks/>
          </p:cNvGraphicFramePr>
          <p:nvPr>
            <p:extLst>
              <p:ext uri="{D42A27DB-BD31-4B8C-83A1-F6EECF244321}">
                <p14:modId xmlns:p14="http://schemas.microsoft.com/office/powerpoint/2010/main" val="1670979194"/>
              </p:ext>
            </p:extLst>
          </p:nvPr>
        </p:nvGraphicFramePr>
        <p:xfrm>
          <a:off x="4350314" y="941255"/>
          <a:ext cx="4311086" cy="396038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4208E073-FC8A-4422-90F7-FDC588CBF99C}"/>
              </a:ext>
            </a:extLst>
          </p:cNvPr>
          <p:cNvSpPr/>
          <p:nvPr/>
        </p:nvSpPr>
        <p:spPr>
          <a:xfrm>
            <a:off x="1004648" y="1110765"/>
            <a:ext cx="347702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Give trade credit to customers</a:t>
            </a:r>
          </a:p>
        </p:txBody>
      </p:sp>
      <p:sp>
        <p:nvSpPr>
          <p:cNvPr id="8" name="Rectangle 7">
            <a:extLst>
              <a:ext uri="{FF2B5EF4-FFF2-40B4-BE49-F238E27FC236}">
                <a16:creationId xmlns:a16="http://schemas.microsoft.com/office/drawing/2014/main" id="{82F1CAF7-FE9F-4EAE-811D-2EA921D89F31}"/>
              </a:ext>
            </a:extLst>
          </p:cNvPr>
          <p:cNvSpPr/>
          <p:nvPr/>
        </p:nvSpPr>
        <p:spPr>
          <a:xfrm>
            <a:off x="4767343" y="1110765"/>
            <a:ext cx="347702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rPr>
              <a:t>Receive trade credit</a:t>
            </a:r>
          </a:p>
        </p:txBody>
      </p:sp>
    </p:spTree>
    <p:extLst>
      <p:ext uri="{BB962C8B-B14F-4D97-AF65-F5344CB8AC3E}">
        <p14:creationId xmlns:p14="http://schemas.microsoft.com/office/powerpoint/2010/main" val="2439260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a:extLst>
              <a:ext uri="{FF2B5EF4-FFF2-40B4-BE49-F238E27FC236}">
                <a16:creationId xmlns:a16="http://schemas.microsoft.com/office/drawing/2014/main" id="{D7240544-07C7-4FCD-9FDD-3FCFD2AF1ECB}"/>
              </a:ext>
            </a:extLst>
          </p:cNvPr>
          <p:cNvGraphicFramePr>
            <a:graphicFrameLocks/>
          </p:cNvGraphicFramePr>
          <p:nvPr>
            <p:extLst>
              <p:ext uri="{D42A27DB-BD31-4B8C-83A1-F6EECF244321}">
                <p14:modId xmlns:p14="http://schemas.microsoft.com/office/powerpoint/2010/main" val="652790894"/>
              </p:ext>
            </p:extLst>
          </p:nvPr>
        </p:nvGraphicFramePr>
        <p:xfrm>
          <a:off x="203200" y="833279"/>
          <a:ext cx="8686799" cy="3884218"/>
        </p:xfrm>
        <a:graphic>
          <a:graphicData uri="http://schemas.openxmlformats.org/drawingml/2006/chart">
            <c:chart xmlns:c="http://schemas.openxmlformats.org/drawingml/2006/chart" xmlns:r="http://schemas.openxmlformats.org/officeDocument/2006/relationships" r:id="rId2"/>
          </a:graphicData>
        </a:graphic>
      </p:graphicFrame>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p:txBody>
          <a:bodyPr/>
          <a:lstStyle/>
          <a:p>
            <a:pPr marL="0" indent="0">
              <a:buNone/>
            </a:pPr>
            <a:r>
              <a:rPr lang="en-GB" sz="1400" dirty="0"/>
              <a:t>What percentage of payments, if any, from your business customers are typically late (i.e. beyond the terms of the invoice)?</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One-quarter of firms with B2B sales report all payments are received on time</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55375"/>
            <a:ext cx="8686800" cy="230832"/>
          </a:xfrm>
          <a:prstGeom prst="rect">
            <a:avLst/>
          </a:prstGeom>
          <a:noFill/>
          <a:ln w="9525">
            <a:noFill/>
            <a:miter lim="800000"/>
            <a:headEnd/>
            <a:tailEnd/>
          </a:ln>
        </p:spPr>
        <p:txBody>
          <a:bodyPr wrap="square">
            <a:spAutoFit/>
          </a:bodyPr>
          <a:lstStyle/>
          <a:p>
            <a:r>
              <a:rPr lang="en-GB" sz="900" dirty="0"/>
              <a:t>Base: All SMEs with at least some B2B sales (n=1,283 in 2018) Question D8 (single code, prompted). New question in 2018.</a:t>
            </a:r>
            <a:endParaRPr lang="en-US" sz="1200" dirty="0"/>
          </a:p>
        </p:txBody>
      </p:sp>
    </p:spTree>
    <p:extLst>
      <p:ext uri="{BB962C8B-B14F-4D97-AF65-F5344CB8AC3E}">
        <p14:creationId xmlns:p14="http://schemas.microsoft.com/office/powerpoint/2010/main" val="3538290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a:xfrm>
            <a:off x="203200" y="25050"/>
            <a:ext cx="8686800" cy="514350"/>
          </a:xfrm>
        </p:spPr>
        <p:txBody>
          <a:bodyPr/>
          <a:lstStyle/>
          <a:p>
            <a:r>
              <a:rPr lang="en-GB" sz="1600" dirty="0"/>
              <a:t>At least two in five SMEs report average delay in payment of at least one month for invoices and trade credit</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349751"/>
            <a:ext cx="8686800" cy="369332"/>
          </a:xfrm>
          <a:prstGeom prst="rect">
            <a:avLst/>
          </a:prstGeom>
          <a:noFill/>
          <a:ln w="9525">
            <a:noFill/>
            <a:miter lim="800000"/>
            <a:headEnd/>
            <a:tailEnd/>
          </a:ln>
        </p:spPr>
        <p:txBody>
          <a:bodyPr wrap="square">
            <a:spAutoFit/>
          </a:bodyPr>
          <a:lstStyle/>
          <a:p>
            <a:r>
              <a:rPr lang="en-GB" sz="900" dirty="0"/>
              <a:t>Base = all SMEs reporting late payment of invoices by business customers (n=1,017 in 2018), Question D9a. All SMEs who offer trade credit (n=457 in 2018) Question D9b (single code, prompted). Not asked in 2017.</a:t>
            </a:r>
            <a:endParaRPr lang="en-US" sz="1200"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Average delay in payment </a:t>
            </a:r>
          </a:p>
        </p:txBody>
      </p:sp>
      <p:graphicFrame>
        <p:nvGraphicFramePr>
          <p:cNvPr id="7" name="Object 2">
            <a:extLst>
              <a:ext uri="{FF2B5EF4-FFF2-40B4-BE49-F238E27FC236}">
                <a16:creationId xmlns:a16="http://schemas.microsoft.com/office/drawing/2014/main" id="{218E2CF0-DA0D-48E4-899B-4B138C5AB021}"/>
              </a:ext>
            </a:extLst>
          </p:cNvPr>
          <p:cNvGraphicFramePr>
            <a:graphicFrameLocks/>
          </p:cNvGraphicFramePr>
          <p:nvPr>
            <p:extLst>
              <p:ext uri="{D42A27DB-BD31-4B8C-83A1-F6EECF244321}">
                <p14:modId xmlns:p14="http://schemas.microsoft.com/office/powerpoint/2010/main" val="4128041229"/>
              </p:ext>
            </p:extLst>
          </p:nvPr>
        </p:nvGraphicFramePr>
        <p:xfrm>
          <a:off x="-1222941" y="1165106"/>
          <a:ext cx="8020614" cy="311917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B95632A0-6B4F-4053-A35F-81BF8C26C8E7}"/>
              </a:ext>
            </a:extLst>
          </p:cNvPr>
          <p:cNvSpPr/>
          <p:nvPr/>
        </p:nvSpPr>
        <p:spPr>
          <a:xfrm>
            <a:off x="6596060" y="2091589"/>
            <a:ext cx="219075" cy="219075"/>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AE79867-2B2E-42AA-B912-F78038A42230}"/>
              </a:ext>
            </a:extLst>
          </p:cNvPr>
          <p:cNvSpPr/>
          <p:nvPr/>
        </p:nvSpPr>
        <p:spPr>
          <a:xfrm>
            <a:off x="6596060" y="2911995"/>
            <a:ext cx="219075" cy="219075"/>
          </a:xfrm>
          <a:prstGeom prst="rect">
            <a:avLst/>
          </a:prstGeom>
          <a:solidFill>
            <a:srgbClr val="D41217"/>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EEDEFD9-55F3-45E3-B0E3-2DDC86A78ECB}"/>
              </a:ext>
            </a:extLst>
          </p:cNvPr>
          <p:cNvSpPr/>
          <p:nvPr/>
        </p:nvSpPr>
        <p:spPr>
          <a:xfrm>
            <a:off x="6815135" y="1912585"/>
            <a:ext cx="2395635" cy="553998"/>
          </a:xfrm>
          <a:prstGeom prst="rect">
            <a:avLst/>
          </a:prstGeom>
        </p:spPr>
        <p:txBody>
          <a:bodyPr wrap="square">
            <a:spAutoFit/>
          </a:bodyPr>
          <a:lstStyle/>
          <a:p>
            <a:pPr lvl="0">
              <a:defRPr/>
            </a:pPr>
            <a:r>
              <a:rPr lang="en-GB" sz="1000" dirty="0">
                <a:solidFill>
                  <a:srgbClr val="212952"/>
                </a:solidFill>
                <a:latin typeface="Verdana" panose="020B0604030504040204" pitchFamily="34" charset="0"/>
                <a:ea typeface="Verdana" panose="020B0604030504040204" pitchFamily="34" charset="0"/>
                <a:cs typeface="Verdana" panose="020B0604030504040204" pitchFamily="34" charset="0"/>
              </a:rPr>
              <a:t>Normal invoice (among SMEs reporting late payment of invoices by business customers</a:t>
            </a:r>
            <a:endParaRPr kumimoji="0" lang="en-GB" sz="100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8993F95-0A4F-4673-9E0B-D98287B4107D}"/>
              </a:ext>
            </a:extLst>
          </p:cNvPr>
          <p:cNvSpPr/>
          <p:nvPr/>
        </p:nvSpPr>
        <p:spPr>
          <a:xfrm>
            <a:off x="6832187" y="2813783"/>
            <a:ext cx="2260942" cy="415498"/>
          </a:xfrm>
          <a:prstGeom prst="rect">
            <a:avLst/>
          </a:prstGeom>
        </p:spPr>
        <p:txBody>
          <a:bodyPr wrap="square">
            <a:spAutoFit/>
          </a:bodyPr>
          <a:lstStyle/>
          <a:p>
            <a:pPr lvl="0">
              <a:defRPr/>
            </a:pPr>
            <a:r>
              <a:rPr lang="en-GB" sz="1000" dirty="0">
                <a:solidFill>
                  <a:srgbClr val="212952"/>
                </a:solidFill>
                <a:latin typeface="Verdana" panose="020B0604030504040204" pitchFamily="34" charset="0"/>
                <a:ea typeface="Verdana" panose="020B0604030504040204" pitchFamily="34" charset="0"/>
                <a:cs typeface="Verdana" panose="020B0604030504040204" pitchFamily="34" charset="0"/>
              </a:rPr>
              <a:t>Trade credit (among all SMEs who offer trade credit)</a:t>
            </a:r>
            <a:endParaRPr kumimoji="0" lang="en-GB" sz="1000" i="0" u="none" strike="noStrike" kern="1200" cap="none" spc="0" normalizeH="0" baseline="0" noProof="0" dirty="0">
              <a:ln>
                <a:noFill/>
              </a:ln>
              <a:solidFill>
                <a:srgbClr val="21295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2447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200" y="750747"/>
            <a:ext cx="8686800" cy="3594101"/>
          </a:xfrm>
        </p:spPr>
        <p:txBody>
          <a:bodyPr/>
          <a:lstStyle/>
          <a:p>
            <a:pPr marL="0" indent="0">
              <a:buNone/>
            </a:pPr>
            <a:r>
              <a:rPr lang="en-GB" sz="1400" dirty="0"/>
              <a:t>Impact of late payments on the business</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Cash flow issues are the most commonly suffered consequence of late payments, being experienced by a third of SMEs reporting late payments</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487930"/>
            <a:ext cx="8686800" cy="230832"/>
          </a:xfrm>
          <a:prstGeom prst="rect">
            <a:avLst/>
          </a:prstGeom>
          <a:noFill/>
          <a:ln w="9525">
            <a:noFill/>
            <a:miter lim="800000"/>
            <a:headEnd/>
            <a:tailEnd/>
          </a:ln>
        </p:spPr>
        <p:txBody>
          <a:bodyPr wrap="square">
            <a:spAutoFit/>
          </a:bodyPr>
          <a:lstStyle/>
          <a:p>
            <a:r>
              <a:rPr lang="en-GB" sz="900" dirty="0"/>
              <a:t>Base: All SMEs reporting late payment of invoices by business customers (n=1,017) Question D10 (multi code, unprompted). New question in 2018.</a:t>
            </a:r>
            <a:endParaRPr lang="en-US" sz="1200" dirty="0"/>
          </a:p>
        </p:txBody>
      </p:sp>
      <p:graphicFrame>
        <p:nvGraphicFramePr>
          <p:cNvPr id="5" name="Object 2">
            <a:extLst>
              <a:ext uri="{FF2B5EF4-FFF2-40B4-BE49-F238E27FC236}">
                <a16:creationId xmlns:a16="http://schemas.microsoft.com/office/drawing/2014/main" id="{2ACDBBFF-A3A6-439E-A243-D86736986A72}"/>
              </a:ext>
            </a:extLst>
          </p:cNvPr>
          <p:cNvGraphicFramePr>
            <a:graphicFrameLocks/>
          </p:cNvGraphicFramePr>
          <p:nvPr>
            <p:extLst>
              <p:ext uri="{D42A27DB-BD31-4B8C-83A1-F6EECF244321}">
                <p14:modId xmlns:p14="http://schemas.microsoft.com/office/powerpoint/2010/main" val="3354080563"/>
              </p:ext>
            </p:extLst>
          </p:nvPr>
        </p:nvGraphicFramePr>
        <p:xfrm>
          <a:off x="3299969" y="1283607"/>
          <a:ext cx="5295391" cy="2994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a:extLst>
              <a:ext uri="{FF2B5EF4-FFF2-40B4-BE49-F238E27FC236}">
                <a16:creationId xmlns:a16="http://schemas.microsoft.com/office/drawing/2014/main" id="{E239B18A-8A66-47DE-8947-25368C5EAED2}"/>
              </a:ext>
            </a:extLst>
          </p:cNvPr>
          <p:cNvGraphicFramePr>
            <a:graphicFrameLocks/>
          </p:cNvGraphicFramePr>
          <p:nvPr>
            <p:extLst>
              <p:ext uri="{D42A27DB-BD31-4B8C-83A1-F6EECF244321}">
                <p14:modId xmlns:p14="http://schemas.microsoft.com/office/powerpoint/2010/main" val="972713766"/>
              </p:ext>
            </p:extLst>
          </p:nvPr>
        </p:nvGraphicFramePr>
        <p:xfrm>
          <a:off x="-177185" y="1404132"/>
          <a:ext cx="3348186" cy="298371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E19F15E-4FC3-46FA-AF3E-40E6D407EC0E}"/>
              </a:ext>
            </a:extLst>
          </p:cNvPr>
          <p:cNvSpPr txBox="1"/>
          <p:nvPr/>
        </p:nvSpPr>
        <p:spPr>
          <a:xfrm>
            <a:off x="4796665" y="1767529"/>
            <a:ext cx="2257425" cy="369332"/>
          </a:xfrm>
          <a:prstGeom prst="rect">
            <a:avLst/>
          </a:prstGeom>
          <a:noFill/>
        </p:spPr>
        <p:txBody>
          <a:bodyPr wrap="square" rtlCol="0">
            <a:spAutoFit/>
          </a:bodyPr>
          <a:lstStyle/>
          <a:p>
            <a:pPr algn="ctr"/>
            <a:r>
              <a:rPr lang="en-GB" dirty="0"/>
              <a:t>Top Mentions</a:t>
            </a:r>
          </a:p>
        </p:txBody>
      </p:sp>
      <p:sp>
        <p:nvSpPr>
          <p:cNvPr id="9" name="TextBox 8">
            <a:extLst>
              <a:ext uri="{FF2B5EF4-FFF2-40B4-BE49-F238E27FC236}">
                <a16:creationId xmlns:a16="http://schemas.microsoft.com/office/drawing/2014/main" id="{07716EB6-2449-41F0-B389-D6BCA8C51602}"/>
              </a:ext>
            </a:extLst>
          </p:cNvPr>
          <p:cNvSpPr txBox="1"/>
          <p:nvPr/>
        </p:nvSpPr>
        <p:spPr>
          <a:xfrm>
            <a:off x="254000" y="1031560"/>
            <a:ext cx="2788033" cy="338554"/>
          </a:xfrm>
          <a:prstGeom prst="rect">
            <a:avLst/>
          </a:prstGeom>
          <a:noFill/>
        </p:spPr>
        <p:txBody>
          <a:bodyPr wrap="square" rtlCol="0">
            <a:spAutoFit/>
          </a:bodyPr>
          <a:lstStyle/>
          <a:p>
            <a:pPr algn="ctr"/>
            <a:r>
              <a:rPr lang="en-GB" sz="1600" dirty="0"/>
              <a:t>Mentions by category</a:t>
            </a:r>
          </a:p>
        </p:txBody>
      </p:sp>
      <p:sp>
        <p:nvSpPr>
          <p:cNvPr id="10" name="Rounded Rectangle 1">
            <a:extLst>
              <a:ext uri="{FF2B5EF4-FFF2-40B4-BE49-F238E27FC236}">
                <a16:creationId xmlns:a16="http://schemas.microsoft.com/office/drawing/2014/main" id="{62650CAB-77DA-4DAC-8285-7A68014075B4}"/>
              </a:ext>
            </a:extLst>
          </p:cNvPr>
          <p:cNvSpPr/>
          <p:nvPr/>
        </p:nvSpPr>
        <p:spPr>
          <a:xfrm>
            <a:off x="4796665" y="1009245"/>
            <a:ext cx="3059653" cy="513355"/>
          </a:xfrm>
          <a:prstGeom prst="roundRect">
            <a:avLst>
              <a:gd name="adj" fmla="val 4637"/>
            </a:avLst>
          </a:prstGeom>
          <a:solidFill>
            <a:srgbClr val="D41217"/>
          </a:solidFill>
          <a:ln>
            <a:solidFill>
              <a:srgbClr val="D41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600"/>
              </a:spcAft>
            </a:pPr>
            <a:r>
              <a:rPr lang="en-GB" sz="1800" b="1" dirty="0">
                <a:solidFill>
                  <a:schemeClr val="bg1"/>
                </a:solidFill>
                <a:latin typeface="Verdana" panose="020B0604030504040204" pitchFamily="34" charset="0"/>
                <a:ea typeface="Verdana" panose="020B0604030504040204" pitchFamily="34" charset="0"/>
                <a:cs typeface="Verdana" panose="020B0604030504040204" pitchFamily="34" charset="0"/>
              </a:rPr>
              <a:t>51%</a:t>
            </a:r>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report no impacts on the business of late payment </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5886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200" y="764721"/>
            <a:ext cx="8686800" cy="3594101"/>
          </a:xfrm>
        </p:spPr>
        <p:txBody>
          <a:bodyPr/>
          <a:lstStyle/>
          <a:p>
            <a:pPr marL="0" indent="0">
              <a:buNone/>
            </a:pPr>
            <a:r>
              <a:rPr lang="en-GB" sz="1400" dirty="0"/>
              <a:t>Actions taken to try and minimise the impact of late payments</a:t>
            </a:r>
          </a:p>
          <a:p>
            <a:pPr marL="0" indent="0">
              <a:buNone/>
            </a:pPr>
            <a:endParaRPr lang="en-GB" sz="1400" dirty="0"/>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Chasing debtors by phone or email is by far the most common action taken in response to late payments, whilst a quarter take up preventative measures</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28600" y="4504374"/>
            <a:ext cx="8686800" cy="230832"/>
          </a:xfrm>
          <a:prstGeom prst="rect">
            <a:avLst/>
          </a:prstGeom>
          <a:noFill/>
          <a:ln w="9525">
            <a:noFill/>
            <a:miter lim="800000"/>
            <a:headEnd/>
            <a:tailEnd/>
          </a:ln>
        </p:spPr>
        <p:txBody>
          <a:bodyPr wrap="square">
            <a:spAutoFit/>
          </a:bodyPr>
          <a:lstStyle/>
          <a:p>
            <a:r>
              <a:rPr lang="en-GB" sz="900" dirty="0"/>
              <a:t>Base: All SMEs for whom a late payment has had an impact (n=495 in 2018) Question D11 (multi code, unprompted). New question in 2018.</a:t>
            </a:r>
          </a:p>
        </p:txBody>
      </p:sp>
      <p:graphicFrame>
        <p:nvGraphicFramePr>
          <p:cNvPr id="5" name="Object 2">
            <a:extLst>
              <a:ext uri="{FF2B5EF4-FFF2-40B4-BE49-F238E27FC236}">
                <a16:creationId xmlns:a16="http://schemas.microsoft.com/office/drawing/2014/main" id="{AA146B51-8977-4B2A-8FC2-BD03975087C1}"/>
              </a:ext>
            </a:extLst>
          </p:cNvPr>
          <p:cNvGraphicFramePr>
            <a:graphicFrameLocks/>
          </p:cNvGraphicFramePr>
          <p:nvPr>
            <p:extLst>
              <p:ext uri="{D42A27DB-BD31-4B8C-83A1-F6EECF244321}">
                <p14:modId xmlns:p14="http://schemas.microsoft.com/office/powerpoint/2010/main" val="3771008613"/>
              </p:ext>
            </p:extLst>
          </p:nvPr>
        </p:nvGraphicFramePr>
        <p:xfrm>
          <a:off x="3299969" y="1283607"/>
          <a:ext cx="5295391" cy="29944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2">
            <a:extLst>
              <a:ext uri="{FF2B5EF4-FFF2-40B4-BE49-F238E27FC236}">
                <a16:creationId xmlns:a16="http://schemas.microsoft.com/office/drawing/2014/main" id="{88FAF123-B389-4EE3-9A92-1AAFF8DF6375}"/>
              </a:ext>
            </a:extLst>
          </p:cNvPr>
          <p:cNvGraphicFramePr>
            <a:graphicFrameLocks/>
          </p:cNvGraphicFramePr>
          <p:nvPr>
            <p:extLst>
              <p:ext uri="{D42A27DB-BD31-4B8C-83A1-F6EECF244321}">
                <p14:modId xmlns:p14="http://schemas.microsoft.com/office/powerpoint/2010/main" val="3994214788"/>
              </p:ext>
            </p:extLst>
          </p:nvPr>
        </p:nvGraphicFramePr>
        <p:xfrm>
          <a:off x="108246" y="1381124"/>
          <a:ext cx="3191723" cy="30067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1583C1D-2249-45CE-B5E6-6F12A5E27163}"/>
              </a:ext>
            </a:extLst>
          </p:cNvPr>
          <p:cNvSpPr txBox="1"/>
          <p:nvPr/>
        </p:nvSpPr>
        <p:spPr>
          <a:xfrm>
            <a:off x="4796665" y="1603741"/>
            <a:ext cx="2257425" cy="369332"/>
          </a:xfrm>
          <a:prstGeom prst="rect">
            <a:avLst/>
          </a:prstGeom>
          <a:noFill/>
        </p:spPr>
        <p:txBody>
          <a:bodyPr wrap="square" rtlCol="0">
            <a:spAutoFit/>
          </a:bodyPr>
          <a:lstStyle/>
          <a:p>
            <a:pPr algn="ctr"/>
            <a:r>
              <a:rPr lang="en-GB" dirty="0"/>
              <a:t>Top Mentions</a:t>
            </a:r>
          </a:p>
        </p:txBody>
      </p:sp>
      <p:sp>
        <p:nvSpPr>
          <p:cNvPr id="9" name="TextBox 8">
            <a:extLst>
              <a:ext uri="{FF2B5EF4-FFF2-40B4-BE49-F238E27FC236}">
                <a16:creationId xmlns:a16="http://schemas.microsoft.com/office/drawing/2014/main" id="{C2EBD0BA-EB34-499C-A7BC-86D24E1066BB}"/>
              </a:ext>
            </a:extLst>
          </p:cNvPr>
          <p:cNvSpPr txBox="1"/>
          <p:nvPr/>
        </p:nvSpPr>
        <p:spPr>
          <a:xfrm>
            <a:off x="511936" y="1065577"/>
            <a:ext cx="2788033" cy="338554"/>
          </a:xfrm>
          <a:prstGeom prst="rect">
            <a:avLst/>
          </a:prstGeom>
          <a:noFill/>
        </p:spPr>
        <p:txBody>
          <a:bodyPr wrap="square" rtlCol="0">
            <a:spAutoFit/>
          </a:bodyPr>
          <a:lstStyle/>
          <a:p>
            <a:pPr algn="ctr"/>
            <a:r>
              <a:rPr lang="en-GB" sz="1600" dirty="0"/>
              <a:t>Mentions by category</a:t>
            </a:r>
          </a:p>
        </p:txBody>
      </p:sp>
    </p:spTree>
    <p:extLst>
      <p:ext uri="{BB962C8B-B14F-4D97-AF65-F5344CB8AC3E}">
        <p14:creationId xmlns:p14="http://schemas.microsoft.com/office/powerpoint/2010/main" val="2759987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AF3DA1B-BBAA-4DF1-8779-82CFFD157186}"/>
              </a:ext>
            </a:extLst>
          </p:cNvPr>
          <p:cNvSpPr>
            <a:spLocks noGrp="1"/>
          </p:cNvSpPr>
          <p:nvPr>
            <p:ph type="subTitle" idx="1"/>
          </p:nvPr>
        </p:nvSpPr>
        <p:spPr/>
        <p:txBody>
          <a:bodyPr/>
          <a:lstStyle/>
          <a:p>
            <a:endParaRPr lang="en-GB" dirty="0"/>
          </a:p>
        </p:txBody>
      </p:sp>
      <p:sp>
        <p:nvSpPr>
          <p:cNvPr id="4" name="Title 3">
            <a:extLst>
              <a:ext uri="{FF2B5EF4-FFF2-40B4-BE49-F238E27FC236}">
                <a16:creationId xmlns:a16="http://schemas.microsoft.com/office/drawing/2014/main" id="{256F8724-4EB3-4FEA-BDFA-2A3E1A68601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89F30603-ACF2-49A7-B286-1F391DDFA44F}"/>
              </a:ext>
            </a:extLst>
          </p:cNvPr>
          <p:cNvSpPr/>
          <p:nvPr/>
        </p:nvSpPr>
        <p:spPr>
          <a:xfrm>
            <a:off x="0" y="-25400"/>
            <a:ext cx="9144000" cy="5168900"/>
          </a:xfrm>
          <a:prstGeom prst="rect">
            <a:avLst/>
          </a:prstGeom>
          <a:solidFill>
            <a:srgbClr val="27325A"/>
          </a:solidFill>
          <a:ln>
            <a:solidFill>
              <a:srgbClr val="2732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FAE2DA-AC25-4461-B411-E63289C2C47E}"/>
              </a:ext>
            </a:extLst>
          </p:cNvPr>
          <p:cNvSpPr txBox="1"/>
          <p:nvPr/>
        </p:nvSpPr>
        <p:spPr>
          <a:xfrm>
            <a:off x="1092200" y="1739900"/>
            <a:ext cx="7048500" cy="646331"/>
          </a:xfrm>
          <a:prstGeom prst="rect">
            <a:avLst/>
          </a:prstGeom>
          <a:noFill/>
        </p:spPr>
        <p:txBody>
          <a:bodyPr wrap="square" rtlCol="0">
            <a:spAutoFit/>
          </a:bodyPr>
          <a:lstStyle/>
          <a:p>
            <a:pPr algn="ct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Summing Up</a:t>
            </a:r>
          </a:p>
        </p:txBody>
      </p:sp>
    </p:spTree>
    <p:extLst>
      <p:ext uri="{BB962C8B-B14F-4D97-AF65-F5344CB8AC3E}">
        <p14:creationId xmlns:p14="http://schemas.microsoft.com/office/powerpoint/2010/main" val="1009569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EAD8A5-F0E7-4F94-A526-7DDA9A99756F}"/>
              </a:ext>
            </a:extLst>
          </p:cNvPr>
          <p:cNvSpPr>
            <a:spLocks noGrp="1"/>
          </p:cNvSpPr>
          <p:nvPr>
            <p:ph type="subTitle" idx="1"/>
          </p:nvPr>
        </p:nvSpPr>
        <p:spPr/>
        <p:txBody>
          <a:bodyPr/>
          <a:lstStyle/>
          <a:p>
            <a:r>
              <a:rPr lang="en-GB" sz="2000" dirty="0"/>
              <a:t>Growth of business turnover and expectations for future trading conditions remain broadly in line with those seen in 2017</a:t>
            </a:r>
          </a:p>
          <a:p>
            <a:r>
              <a:rPr lang="en-GB" sz="2000" dirty="0"/>
              <a:t>There is a small but significant jump in the percentage of SMEs aiming to grow substantially in 2019</a:t>
            </a:r>
          </a:p>
          <a:p>
            <a:r>
              <a:rPr lang="en-GB" sz="2000" dirty="0"/>
              <a:t>Compared with 2017, more firms report leaving the EU has negatively impacted growth and sales expectations and also anticipate difficulties in obtaining debt and equity</a:t>
            </a:r>
          </a:p>
          <a:p>
            <a:r>
              <a:rPr lang="en-GB" sz="2000" dirty="0"/>
              <a:t>A majority (62%) say that Brexit has not and do not expect it to have an effect on sales in the next 12 months</a:t>
            </a:r>
          </a:p>
          <a:p>
            <a:r>
              <a:rPr lang="en-GB" sz="2000" dirty="0"/>
              <a:t>Around a third (32%) report that Brexit has affected or will affect sales, and of these, 80% report a negative effect</a:t>
            </a:r>
          </a:p>
        </p:txBody>
      </p:sp>
      <p:sp>
        <p:nvSpPr>
          <p:cNvPr id="3" name="Title 2">
            <a:extLst>
              <a:ext uri="{FF2B5EF4-FFF2-40B4-BE49-F238E27FC236}">
                <a16:creationId xmlns:a16="http://schemas.microsoft.com/office/drawing/2014/main" id="{20F71B82-953E-4314-A00F-57ACA29D60F2}"/>
              </a:ext>
            </a:extLst>
          </p:cNvPr>
          <p:cNvSpPr>
            <a:spLocks noGrp="1"/>
          </p:cNvSpPr>
          <p:nvPr>
            <p:ph type="title"/>
          </p:nvPr>
        </p:nvSpPr>
        <p:spPr/>
        <p:txBody>
          <a:bodyPr/>
          <a:lstStyle/>
          <a:p>
            <a:r>
              <a:rPr lang="en-GB" sz="2400" dirty="0"/>
              <a:t>Summary - 1</a:t>
            </a:r>
          </a:p>
        </p:txBody>
      </p:sp>
    </p:spTree>
    <p:extLst>
      <p:ext uri="{BB962C8B-B14F-4D97-AF65-F5344CB8AC3E}">
        <p14:creationId xmlns:p14="http://schemas.microsoft.com/office/powerpoint/2010/main" val="406925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B585853-6382-48DB-9F93-1D817C5D8E91}"/>
              </a:ext>
            </a:extLst>
          </p:cNvPr>
          <p:cNvSpPr>
            <a:spLocks noGrp="1"/>
          </p:cNvSpPr>
          <p:nvPr>
            <p:ph type="subTitle" idx="1"/>
          </p:nvPr>
        </p:nvSpPr>
        <p:spPr>
          <a:xfrm>
            <a:off x="203199" y="712070"/>
            <a:ext cx="6223681" cy="3594101"/>
          </a:xfrm>
        </p:spPr>
        <p:txBody>
          <a:bodyPr/>
          <a:lstStyle/>
          <a:p>
            <a:pPr marL="0" indent="0">
              <a:buNone/>
            </a:pPr>
            <a:r>
              <a:rPr lang="en-GB" sz="1400" dirty="0"/>
              <a:t>Growth expectations among SMEs that have exported in past 3 years – by number of employees</a:t>
            </a:r>
          </a:p>
        </p:txBody>
      </p:sp>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SMEs that have exported in the past three years have higher growth expectations</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327349"/>
            <a:ext cx="8940800" cy="400110"/>
          </a:xfrm>
          <a:prstGeom prst="rect">
            <a:avLst/>
          </a:prstGeom>
          <a:noFill/>
          <a:ln w="9525">
            <a:noFill/>
            <a:miter lim="800000"/>
            <a:headEnd/>
            <a:tailEnd/>
          </a:ln>
        </p:spPr>
        <p:txBody>
          <a:bodyPr wrap="square">
            <a:spAutoFit/>
          </a:bodyPr>
          <a:lstStyle/>
          <a:p>
            <a:r>
              <a:rPr lang="en-GB" sz="1000" dirty="0"/>
              <a:t>Base = all SMEs who exported in the past 3 years (n=506 exporters in 2018, 1487 non-exporters), no employees exporters n=162, non-exporters n=658;  micro exporters n=162, non-exporters n=503; small exporters n=105, non-exporters n=205; medium exporters n=77, non-exporters n=121. Question B6 (single code, prompted).</a:t>
            </a:r>
          </a:p>
        </p:txBody>
      </p:sp>
      <p:graphicFrame>
        <p:nvGraphicFramePr>
          <p:cNvPr id="5" name="Content Placeholder 7">
            <a:extLst>
              <a:ext uri="{FF2B5EF4-FFF2-40B4-BE49-F238E27FC236}">
                <a16:creationId xmlns:a16="http://schemas.microsoft.com/office/drawing/2014/main" id="{D0FEE4FD-CEA0-47D5-AE38-FB6E18EDBC6E}"/>
              </a:ext>
            </a:extLst>
          </p:cNvPr>
          <p:cNvGraphicFramePr>
            <a:graphicFrameLocks/>
          </p:cNvGraphicFramePr>
          <p:nvPr>
            <p:extLst>
              <p:ext uri="{D42A27DB-BD31-4B8C-83A1-F6EECF244321}">
                <p14:modId xmlns:p14="http://schemas.microsoft.com/office/powerpoint/2010/main" val="706555465"/>
              </p:ext>
            </p:extLst>
          </p:nvPr>
        </p:nvGraphicFramePr>
        <p:xfrm>
          <a:off x="211844" y="1219782"/>
          <a:ext cx="6998581" cy="304473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0D3A765-2242-44F5-8E7C-B7D87778E7BB}"/>
              </a:ext>
            </a:extLst>
          </p:cNvPr>
          <p:cNvSpPr/>
          <p:nvPr/>
        </p:nvSpPr>
        <p:spPr>
          <a:xfrm>
            <a:off x="6984570" y="1190625"/>
            <a:ext cx="936000" cy="2378072"/>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49%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46%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54%</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69%</a:t>
            </a:r>
          </a:p>
        </p:txBody>
      </p:sp>
      <p:sp>
        <p:nvSpPr>
          <p:cNvPr id="7" name="TextBox 6">
            <a:extLst>
              <a:ext uri="{FF2B5EF4-FFF2-40B4-BE49-F238E27FC236}">
                <a16:creationId xmlns:a16="http://schemas.microsoft.com/office/drawing/2014/main" id="{3F794CCD-8256-4333-8A0E-E960FD4D641B}"/>
              </a:ext>
            </a:extLst>
          </p:cNvPr>
          <p:cNvSpPr txBox="1"/>
          <p:nvPr/>
        </p:nvSpPr>
        <p:spPr>
          <a:xfrm>
            <a:off x="7104596" y="643859"/>
            <a:ext cx="1771104" cy="400110"/>
          </a:xfrm>
          <a:prstGeom prst="rect">
            <a:avLst/>
          </a:prstGeom>
          <a:noFill/>
        </p:spPr>
        <p:txBody>
          <a:bodyPr wrap="square" rtlCol="0">
            <a:spAutoFit/>
          </a:bodyPr>
          <a:lstStyle/>
          <a:p>
            <a:pPr algn="ctr"/>
            <a:r>
              <a:rPr lang="en-GB" sz="1000" b="1" dirty="0">
                <a:solidFill>
                  <a:srgbClr val="27325A"/>
                </a:solidFill>
                <a:latin typeface="Verdana" panose="020B0604030504040204" pitchFamily="34" charset="0"/>
                <a:ea typeface="Verdana" panose="020B0604030504040204" pitchFamily="34" charset="0"/>
                <a:cs typeface="Verdana" panose="020B0604030504040204" pitchFamily="34" charset="0"/>
              </a:rPr>
              <a:t>% Expect to grow moderately or better</a:t>
            </a:r>
            <a:endParaRPr lang="en-GB" sz="1000" dirty="0">
              <a:solidFill>
                <a:srgbClr val="27325A"/>
              </a:solidFill>
            </a:endParaRPr>
          </a:p>
        </p:txBody>
      </p:sp>
      <p:sp>
        <p:nvSpPr>
          <p:cNvPr id="11" name="Rectangle 10">
            <a:extLst>
              <a:ext uri="{FF2B5EF4-FFF2-40B4-BE49-F238E27FC236}">
                <a16:creationId xmlns:a16="http://schemas.microsoft.com/office/drawing/2014/main" id="{0F2453D4-ACFB-4276-811E-4361F499674E}"/>
              </a:ext>
            </a:extLst>
          </p:cNvPr>
          <p:cNvSpPr/>
          <p:nvPr/>
        </p:nvSpPr>
        <p:spPr>
          <a:xfrm>
            <a:off x="6984570" y="1023938"/>
            <a:ext cx="936000" cy="361950"/>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A55B4F7-BCE9-4506-984E-6CC841255160}"/>
              </a:ext>
            </a:extLst>
          </p:cNvPr>
          <p:cNvSpPr/>
          <p:nvPr/>
        </p:nvSpPr>
        <p:spPr>
          <a:xfrm>
            <a:off x="8036113" y="1190625"/>
            <a:ext cx="936000" cy="2379889"/>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28%</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47%</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66%</a:t>
            </a:r>
          </a:p>
        </p:txBody>
      </p:sp>
      <p:sp>
        <p:nvSpPr>
          <p:cNvPr id="12" name="Rectangle 11">
            <a:extLst>
              <a:ext uri="{FF2B5EF4-FFF2-40B4-BE49-F238E27FC236}">
                <a16:creationId xmlns:a16="http://schemas.microsoft.com/office/drawing/2014/main" id="{E62E731F-1458-4F2D-BAE3-22008E5DEADA}"/>
              </a:ext>
            </a:extLst>
          </p:cNvPr>
          <p:cNvSpPr/>
          <p:nvPr/>
        </p:nvSpPr>
        <p:spPr>
          <a:xfrm>
            <a:off x="8036113" y="1030567"/>
            <a:ext cx="936000" cy="361950"/>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74C5385-56BF-46E2-B032-03E470D0D9E6}"/>
              </a:ext>
            </a:extLst>
          </p:cNvPr>
          <p:cNvSpPr txBox="1"/>
          <p:nvPr/>
        </p:nvSpPr>
        <p:spPr>
          <a:xfrm>
            <a:off x="8051095" y="998570"/>
            <a:ext cx="976698" cy="553998"/>
          </a:xfrm>
          <a:prstGeom prst="rect">
            <a:avLst/>
          </a:prstGeom>
          <a:noFill/>
        </p:spPr>
        <p:txBody>
          <a:bodyPr wrap="square" rtlCol="0">
            <a:spAutoFit/>
          </a:bodyPr>
          <a:lstStyle/>
          <a:p>
            <a:pPr algn="ct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Non-Exporters</a:t>
            </a:r>
          </a:p>
          <a:p>
            <a:pPr algn="ctr"/>
            <a:endParaRPr lang="en-GB" sz="1000" dirty="0">
              <a:solidFill>
                <a:schemeClr val="bg1"/>
              </a:solidFill>
            </a:endParaRPr>
          </a:p>
        </p:txBody>
      </p:sp>
      <p:sp>
        <p:nvSpPr>
          <p:cNvPr id="13" name="TextBox 12">
            <a:extLst>
              <a:ext uri="{FF2B5EF4-FFF2-40B4-BE49-F238E27FC236}">
                <a16:creationId xmlns:a16="http://schemas.microsoft.com/office/drawing/2014/main" id="{CC647397-F50A-4635-AEC2-7730BE714DD0}"/>
              </a:ext>
            </a:extLst>
          </p:cNvPr>
          <p:cNvSpPr txBox="1"/>
          <p:nvPr/>
        </p:nvSpPr>
        <p:spPr>
          <a:xfrm>
            <a:off x="6994153" y="1080025"/>
            <a:ext cx="976698" cy="400110"/>
          </a:xfrm>
          <a:prstGeom prst="rect">
            <a:avLst/>
          </a:prstGeom>
          <a:noFill/>
        </p:spPr>
        <p:txBody>
          <a:bodyPr wrap="square" rtlCol="0">
            <a:spAutoFit/>
          </a:bodyPr>
          <a:lstStyle/>
          <a:p>
            <a:pPr algn="ct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Exporters</a:t>
            </a:r>
          </a:p>
          <a:p>
            <a:pPr algn="ctr"/>
            <a:endParaRPr lang="en-GB" sz="1000" dirty="0">
              <a:solidFill>
                <a:schemeClr val="bg1"/>
              </a:solidFill>
            </a:endParaRPr>
          </a:p>
        </p:txBody>
      </p:sp>
    </p:spTree>
    <p:extLst>
      <p:ext uri="{BB962C8B-B14F-4D97-AF65-F5344CB8AC3E}">
        <p14:creationId xmlns:p14="http://schemas.microsoft.com/office/powerpoint/2010/main" val="1627827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EAD8A5-F0E7-4F94-A526-7DDA9A99756F}"/>
              </a:ext>
            </a:extLst>
          </p:cNvPr>
          <p:cNvSpPr>
            <a:spLocks noGrp="1"/>
          </p:cNvSpPr>
          <p:nvPr>
            <p:ph type="subTitle" idx="1"/>
          </p:nvPr>
        </p:nvSpPr>
        <p:spPr/>
        <p:txBody>
          <a:bodyPr/>
          <a:lstStyle/>
          <a:p>
            <a:r>
              <a:rPr lang="en-GB" sz="2000" dirty="0"/>
              <a:t>Encouragingly, awareness of almost all forms of finance, and specific providers, has increased since 2017</a:t>
            </a:r>
          </a:p>
          <a:p>
            <a:r>
              <a:rPr lang="en-GB" sz="2000" dirty="0"/>
              <a:t>More SMEs are using credit card finance and loans from directors than in 2017, suggesting that personal finance continues to play a strong role in SMEs financial repertoire</a:t>
            </a:r>
          </a:p>
          <a:p>
            <a:r>
              <a:rPr lang="en-GB" sz="2000" dirty="0"/>
              <a:t>The proportion of firms seeking external finance are generally in line with those seen in 2017, although there is an increase in the number of micro organisations doing so</a:t>
            </a:r>
          </a:p>
        </p:txBody>
      </p:sp>
      <p:sp>
        <p:nvSpPr>
          <p:cNvPr id="3" name="Title 2">
            <a:extLst>
              <a:ext uri="{FF2B5EF4-FFF2-40B4-BE49-F238E27FC236}">
                <a16:creationId xmlns:a16="http://schemas.microsoft.com/office/drawing/2014/main" id="{20F71B82-953E-4314-A00F-57ACA29D60F2}"/>
              </a:ext>
            </a:extLst>
          </p:cNvPr>
          <p:cNvSpPr>
            <a:spLocks noGrp="1"/>
          </p:cNvSpPr>
          <p:nvPr>
            <p:ph type="title"/>
          </p:nvPr>
        </p:nvSpPr>
        <p:spPr/>
        <p:txBody>
          <a:bodyPr/>
          <a:lstStyle/>
          <a:p>
            <a:r>
              <a:rPr lang="en-GB" sz="2400" dirty="0"/>
              <a:t>Summary - 2</a:t>
            </a:r>
          </a:p>
        </p:txBody>
      </p:sp>
    </p:spTree>
    <p:extLst>
      <p:ext uri="{BB962C8B-B14F-4D97-AF65-F5344CB8AC3E}">
        <p14:creationId xmlns:p14="http://schemas.microsoft.com/office/powerpoint/2010/main" val="2127980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EAD8A5-F0E7-4F94-A526-7DDA9A99756F}"/>
              </a:ext>
            </a:extLst>
          </p:cNvPr>
          <p:cNvSpPr>
            <a:spLocks noGrp="1"/>
          </p:cNvSpPr>
          <p:nvPr>
            <p:ph type="subTitle" idx="1"/>
          </p:nvPr>
        </p:nvSpPr>
        <p:spPr>
          <a:xfrm>
            <a:off x="139700" y="793749"/>
            <a:ext cx="8915400" cy="3594101"/>
          </a:xfrm>
        </p:spPr>
        <p:txBody>
          <a:bodyPr/>
          <a:lstStyle/>
          <a:p>
            <a:r>
              <a:rPr lang="en-GB" sz="2000" dirty="0"/>
              <a:t>A majority of SMEs continue to consider one finance provider, although long-term trends do suggest some positive shifts towards SMEs considering a greater number of providers</a:t>
            </a:r>
          </a:p>
          <a:p>
            <a:r>
              <a:rPr lang="en-GB" sz="2000" dirty="0"/>
              <a:t>Encouragingly, more SMEs say they are very likely to seek external advice if they experience difficulties obtaining finance than in 2017 though less than half, of these, are likely to pay for it</a:t>
            </a:r>
          </a:p>
          <a:p>
            <a:r>
              <a:rPr lang="en-GB" sz="2000" dirty="0"/>
              <a:t>Among those aware of equity finance, there is a significant increase in the proportion of SMEs who have considered it but not applied for it</a:t>
            </a:r>
          </a:p>
          <a:p>
            <a:r>
              <a:rPr lang="en-GB" sz="2000" dirty="0"/>
              <a:t>Three top barriers to equity are: reluctance to give up control of the firm, difficulties finding an investor who shares the firm’s aims and objectives, and the perceived short-term focus of investors</a:t>
            </a:r>
          </a:p>
        </p:txBody>
      </p:sp>
      <p:sp>
        <p:nvSpPr>
          <p:cNvPr id="3" name="Title 2">
            <a:extLst>
              <a:ext uri="{FF2B5EF4-FFF2-40B4-BE49-F238E27FC236}">
                <a16:creationId xmlns:a16="http://schemas.microsoft.com/office/drawing/2014/main" id="{20F71B82-953E-4314-A00F-57ACA29D60F2}"/>
              </a:ext>
            </a:extLst>
          </p:cNvPr>
          <p:cNvSpPr>
            <a:spLocks noGrp="1"/>
          </p:cNvSpPr>
          <p:nvPr>
            <p:ph type="title"/>
          </p:nvPr>
        </p:nvSpPr>
        <p:spPr/>
        <p:txBody>
          <a:bodyPr/>
          <a:lstStyle/>
          <a:p>
            <a:r>
              <a:rPr lang="en-GB" sz="2400" dirty="0"/>
              <a:t>Summary - 3</a:t>
            </a:r>
          </a:p>
        </p:txBody>
      </p:sp>
    </p:spTree>
    <p:extLst>
      <p:ext uri="{BB962C8B-B14F-4D97-AF65-F5344CB8AC3E}">
        <p14:creationId xmlns:p14="http://schemas.microsoft.com/office/powerpoint/2010/main" val="98267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BBFD5A-B82E-4DA7-87C8-0D0A797B6701}"/>
              </a:ext>
            </a:extLst>
          </p:cNvPr>
          <p:cNvSpPr>
            <a:spLocks noGrp="1"/>
          </p:cNvSpPr>
          <p:nvPr>
            <p:ph type="subTitle" idx="1"/>
          </p:nvPr>
        </p:nvSpPr>
        <p:spPr/>
        <p:txBody>
          <a:bodyPr/>
          <a:lstStyle/>
          <a:p>
            <a:r>
              <a:rPr lang="en-GB" sz="2000" dirty="0"/>
              <a:t>Confidence in the ability to raise finance, as well as views on banks and finance in general, generally remain in line with 2017 levels</a:t>
            </a:r>
          </a:p>
          <a:p>
            <a:r>
              <a:rPr lang="en-GB" sz="2000" dirty="0"/>
              <a:t>There appears to be a decline in distrust towards providers as a reason for not applying for finance, while debt aversion remains the top reason for discouragement</a:t>
            </a:r>
          </a:p>
          <a:p>
            <a:r>
              <a:rPr lang="en-GB" sz="2000" dirty="0"/>
              <a:t>SMEs with B2B sales report just 25% of payments are received on time. Firms report two in five late payments received are one month or more in arrears</a:t>
            </a:r>
          </a:p>
        </p:txBody>
      </p:sp>
      <p:sp>
        <p:nvSpPr>
          <p:cNvPr id="3" name="Title 2">
            <a:extLst>
              <a:ext uri="{FF2B5EF4-FFF2-40B4-BE49-F238E27FC236}">
                <a16:creationId xmlns:a16="http://schemas.microsoft.com/office/drawing/2014/main" id="{1D54B92E-F20D-458A-BB0D-69FBD49404FF}"/>
              </a:ext>
            </a:extLst>
          </p:cNvPr>
          <p:cNvSpPr>
            <a:spLocks noGrp="1"/>
          </p:cNvSpPr>
          <p:nvPr>
            <p:ph type="title"/>
          </p:nvPr>
        </p:nvSpPr>
        <p:spPr>
          <a:xfrm>
            <a:off x="203200" y="-2"/>
            <a:ext cx="8686800" cy="514350"/>
          </a:xfrm>
        </p:spPr>
        <p:txBody>
          <a:bodyPr/>
          <a:lstStyle/>
          <a:p>
            <a:r>
              <a:rPr lang="en-GB" sz="2400" dirty="0"/>
              <a:t>Summary - 4</a:t>
            </a:r>
          </a:p>
        </p:txBody>
      </p:sp>
    </p:spTree>
    <p:extLst>
      <p:ext uri="{BB962C8B-B14F-4D97-AF65-F5344CB8AC3E}">
        <p14:creationId xmlns:p14="http://schemas.microsoft.com/office/powerpoint/2010/main" val="3987639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BBFD5A-B82E-4DA7-87C8-0D0A797B6701}"/>
              </a:ext>
            </a:extLst>
          </p:cNvPr>
          <p:cNvSpPr>
            <a:spLocks noGrp="1"/>
          </p:cNvSpPr>
          <p:nvPr>
            <p:ph type="subTitle" idx="1"/>
          </p:nvPr>
        </p:nvSpPr>
        <p:spPr/>
        <p:txBody>
          <a:bodyPr/>
          <a:lstStyle/>
          <a:p>
            <a:r>
              <a:rPr lang="en-GB" sz="2000" dirty="0"/>
              <a:t>Whilst over half report no negative impact on the business of late payments, the most common is cash flow issues (reported by a third of SMEs)</a:t>
            </a:r>
          </a:p>
          <a:p>
            <a:r>
              <a:rPr lang="en-GB" sz="2000" dirty="0"/>
              <a:t>In terms of actions taken to minimise the impact of later payments, debt recovery appears to take precedence over preventative measures (41% and 26% respectively among SMEs for whom a late payment has had an impact)</a:t>
            </a:r>
          </a:p>
          <a:p>
            <a:endParaRPr lang="en-GB" sz="2000" dirty="0"/>
          </a:p>
        </p:txBody>
      </p:sp>
      <p:sp>
        <p:nvSpPr>
          <p:cNvPr id="3" name="Title 2">
            <a:extLst>
              <a:ext uri="{FF2B5EF4-FFF2-40B4-BE49-F238E27FC236}">
                <a16:creationId xmlns:a16="http://schemas.microsoft.com/office/drawing/2014/main" id="{1D54B92E-F20D-458A-BB0D-69FBD49404FF}"/>
              </a:ext>
            </a:extLst>
          </p:cNvPr>
          <p:cNvSpPr>
            <a:spLocks noGrp="1"/>
          </p:cNvSpPr>
          <p:nvPr>
            <p:ph type="title"/>
          </p:nvPr>
        </p:nvSpPr>
        <p:spPr>
          <a:xfrm>
            <a:off x="203200" y="-2"/>
            <a:ext cx="8686800" cy="514350"/>
          </a:xfrm>
        </p:spPr>
        <p:txBody>
          <a:bodyPr/>
          <a:lstStyle/>
          <a:p>
            <a:r>
              <a:rPr lang="en-GB" sz="2400" dirty="0"/>
              <a:t>Summary - 5</a:t>
            </a:r>
          </a:p>
        </p:txBody>
      </p:sp>
    </p:spTree>
    <p:extLst>
      <p:ext uri="{BB962C8B-B14F-4D97-AF65-F5344CB8AC3E}">
        <p14:creationId xmlns:p14="http://schemas.microsoft.com/office/powerpoint/2010/main" val="4034716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32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D2044B-B8BC-4277-957D-D1564D17981C}"/>
              </a:ext>
            </a:extLst>
          </p:cNvPr>
          <p:cNvSpPr>
            <a:spLocks noGrp="1"/>
          </p:cNvSpPr>
          <p:nvPr>
            <p:ph type="title"/>
          </p:nvPr>
        </p:nvSpPr>
        <p:spPr/>
        <p:txBody>
          <a:bodyPr/>
          <a:lstStyle/>
          <a:p>
            <a:r>
              <a:rPr lang="en-GB" sz="1600" dirty="0"/>
              <a:t>Similarly, those planning to export are more optimistic regarding growth potential</a:t>
            </a:r>
          </a:p>
        </p:txBody>
      </p:sp>
      <p:sp>
        <p:nvSpPr>
          <p:cNvPr id="4" name="TextBox 6">
            <a:extLst>
              <a:ext uri="{FF2B5EF4-FFF2-40B4-BE49-F238E27FC236}">
                <a16:creationId xmlns:a16="http://schemas.microsoft.com/office/drawing/2014/main" id="{DB7CF21D-F75D-422A-A425-AEEC70FF3D64}"/>
              </a:ext>
            </a:extLst>
          </p:cNvPr>
          <p:cNvSpPr txBox="1">
            <a:spLocks noChangeArrowheads="1"/>
          </p:cNvSpPr>
          <p:nvPr/>
        </p:nvSpPr>
        <p:spPr bwMode="auto">
          <a:xfrm>
            <a:off x="203200" y="4335328"/>
            <a:ext cx="8940800" cy="400110"/>
          </a:xfrm>
          <a:prstGeom prst="rect">
            <a:avLst/>
          </a:prstGeom>
          <a:noFill/>
          <a:ln w="9525">
            <a:noFill/>
            <a:miter lim="800000"/>
            <a:headEnd/>
            <a:tailEnd/>
          </a:ln>
        </p:spPr>
        <p:txBody>
          <a:bodyPr wrap="square">
            <a:spAutoFit/>
          </a:bodyPr>
          <a:lstStyle/>
          <a:p>
            <a:r>
              <a:rPr lang="en-GB" sz="1000" dirty="0"/>
              <a:t>Base = all SMEs to plan to export in the next 3 years (n=531 in 2018, 1431 non-exporters), no employees exporters n=171, non-exporters n=632; micro exporters n=172, non-exporters n=485; small exporters n=107, non-exporters n=197; medium exporters n=81, non-exporters n=117. Question B6 (single code, prompted). </a:t>
            </a:r>
          </a:p>
        </p:txBody>
      </p:sp>
      <p:graphicFrame>
        <p:nvGraphicFramePr>
          <p:cNvPr id="5" name="Content Placeholder 7">
            <a:extLst>
              <a:ext uri="{FF2B5EF4-FFF2-40B4-BE49-F238E27FC236}">
                <a16:creationId xmlns:a16="http://schemas.microsoft.com/office/drawing/2014/main" id="{D0FEE4FD-CEA0-47D5-AE38-FB6E18EDBC6E}"/>
              </a:ext>
            </a:extLst>
          </p:cNvPr>
          <p:cNvGraphicFramePr>
            <a:graphicFrameLocks/>
          </p:cNvGraphicFramePr>
          <p:nvPr>
            <p:extLst>
              <p:ext uri="{D42A27DB-BD31-4B8C-83A1-F6EECF244321}">
                <p14:modId xmlns:p14="http://schemas.microsoft.com/office/powerpoint/2010/main" val="2613532271"/>
              </p:ext>
            </p:extLst>
          </p:nvPr>
        </p:nvGraphicFramePr>
        <p:xfrm>
          <a:off x="211844" y="1219782"/>
          <a:ext cx="6998581" cy="3044732"/>
        </p:xfrm>
        <a:graphic>
          <a:graphicData uri="http://schemas.openxmlformats.org/drawingml/2006/chart">
            <c:chart xmlns:c="http://schemas.openxmlformats.org/drawingml/2006/chart" xmlns:r="http://schemas.openxmlformats.org/officeDocument/2006/relationships" r:id="rId3"/>
          </a:graphicData>
        </a:graphic>
      </p:graphicFrame>
      <p:sp>
        <p:nvSpPr>
          <p:cNvPr id="16" name="Subtitle 1">
            <a:extLst>
              <a:ext uri="{FF2B5EF4-FFF2-40B4-BE49-F238E27FC236}">
                <a16:creationId xmlns:a16="http://schemas.microsoft.com/office/drawing/2014/main" id="{D60E04BE-E767-4884-A948-0D1CAB75D9BE}"/>
              </a:ext>
            </a:extLst>
          </p:cNvPr>
          <p:cNvSpPr>
            <a:spLocks noGrp="1"/>
          </p:cNvSpPr>
          <p:nvPr>
            <p:ph type="subTitle" idx="1"/>
          </p:nvPr>
        </p:nvSpPr>
        <p:spPr>
          <a:xfrm>
            <a:off x="203199" y="712070"/>
            <a:ext cx="6223681" cy="3594101"/>
          </a:xfrm>
        </p:spPr>
        <p:txBody>
          <a:bodyPr/>
          <a:lstStyle/>
          <a:p>
            <a:pPr marL="0" indent="0">
              <a:buNone/>
            </a:pPr>
            <a:r>
              <a:rPr lang="en-GB" sz="1400" dirty="0"/>
              <a:t>Growth expectations among SMEs planning to export in next 3 years – by number of employees</a:t>
            </a:r>
          </a:p>
        </p:txBody>
      </p:sp>
      <p:grpSp>
        <p:nvGrpSpPr>
          <p:cNvPr id="14" name="Group 13">
            <a:extLst>
              <a:ext uri="{FF2B5EF4-FFF2-40B4-BE49-F238E27FC236}">
                <a16:creationId xmlns:a16="http://schemas.microsoft.com/office/drawing/2014/main" id="{4EEB2B28-0F5A-492A-BAD8-276CA10EE56A}"/>
              </a:ext>
            </a:extLst>
          </p:cNvPr>
          <p:cNvGrpSpPr/>
          <p:nvPr/>
        </p:nvGrpSpPr>
        <p:grpSpPr>
          <a:xfrm>
            <a:off x="8003077" y="1007374"/>
            <a:ext cx="1084190" cy="2561323"/>
            <a:chOff x="6909377" y="1007374"/>
            <a:chExt cx="1084190" cy="2561323"/>
          </a:xfrm>
        </p:grpSpPr>
        <p:sp>
          <p:nvSpPr>
            <p:cNvPr id="8" name="Rectangle 7">
              <a:extLst>
                <a:ext uri="{FF2B5EF4-FFF2-40B4-BE49-F238E27FC236}">
                  <a16:creationId xmlns:a16="http://schemas.microsoft.com/office/drawing/2014/main" id="{80B54EB1-1604-4F1B-9A86-D4F54369EBA2}"/>
                </a:ext>
              </a:extLst>
            </p:cNvPr>
            <p:cNvSpPr/>
            <p:nvPr/>
          </p:nvSpPr>
          <p:spPr>
            <a:xfrm>
              <a:off x="6984570" y="1190625"/>
              <a:ext cx="936000" cy="2378072"/>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46%</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49%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66%</a:t>
              </a:r>
            </a:p>
          </p:txBody>
        </p:sp>
        <p:sp>
          <p:nvSpPr>
            <p:cNvPr id="9" name="Rectangle 8">
              <a:extLst>
                <a:ext uri="{FF2B5EF4-FFF2-40B4-BE49-F238E27FC236}">
                  <a16:creationId xmlns:a16="http://schemas.microsoft.com/office/drawing/2014/main" id="{1A9E2E6C-6FCE-4E5A-A3F0-587FDF287596}"/>
                </a:ext>
              </a:extLst>
            </p:cNvPr>
            <p:cNvSpPr/>
            <p:nvPr/>
          </p:nvSpPr>
          <p:spPr>
            <a:xfrm>
              <a:off x="6984570" y="1023938"/>
              <a:ext cx="936000" cy="361950"/>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3B97F245-A703-4CDC-B3E7-269E75F3DEB5}"/>
                </a:ext>
              </a:extLst>
            </p:cNvPr>
            <p:cNvSpPr txBox="1"/>
            <p:nvPr/>
          </p:nvSpPr>
          <p:spPr>
            <a:xfrm>
              <a:off x="6909377" y="1007374"/>
              <a:ext cx="1084190" cy="400110"/>
            </a:xfrm>
            <a:prstGeom prst="rect">
              <a:avLst/>
            </a:prstGeom>
            <a:noFill/>
          </p:spPr>
          <p:txBody>
            <a:bodyPr wrap="square" rtlCol="0">
              <a:spAutoFit/>
            </a:bodyPr>
            <a:lstStyle/>
            <a:p>
              <a:pPr algn="ct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Non- Exporters</a:t>
              </a:r>
              <a:endParaRPr lang="en-GB" sz="1000" dirty="0">
                <a:solidFill>
                  <a:schemeClr val="bg1"/>
                </a:solidFill>
              </a:endParaRPr>
            </a:p>
          </p:txBody>
        </p:sp>
      </p:grpSp>
      <p:grpSp>
        <p:nvGrpSpPr>
          <p:cNvPr id="2" name="Group 1">
            <a:extLst>
              <a:ext uri="{FF2B5EF4-FFF2-40B4-BE49-F238E27FC236}">
                <a16:creationId xmlns:a16="http://schemas.microsoft.com/office/drawing/2014/main" id="{F1A177C6-7B71-4B59-B803-8578B5F4F632}"/>
              </a:ext>
            </a:extLst>
          </p:cNvPr>
          <p:cNvGrpSpPr/>
          <p:nvPr/>
        </p:nvGrpSpPr>
        <p:grpSpPr>
          <a:xfrm>
            <a:off x="7040365" y="1030567"/>
            <a:ext cx="991680" cy="2539947"/>
            <a:chOff x="8036113" y="1030567"/>
            <a:chExt cx="991680" cy="2539947"/>
          </a:xfrm>
        </p:grpSpPr>
        <p:sp>
          <p:nvSpPr>
            <p:cNvPr id="11" name="Rectangle 10">
              <a:extLst>
                <a:ext uri="{FF2B5EF4-FFF2-40B4-BE49-F238E27FC236}">
                  <a16:creationId xmlns:a16="http://schemas.microsoft.com/office/drawing/2014/main" id="{AA872364-D014-4D1D-8B0B-109B17C494F2}"/>
                </a:ext>
              </a:extLst>
            </p:cNvPr>
            <p:cNvSpPr/>
            <p:nvPr/>
          </p:nvSpPr>
          <p:spPr>
            <a:xfrm>
              <a:off x="8036113" y="1190625"/>
              <a:ext cx="936000" cy="2379889"/>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53%</a:t>
              </a:r>
            </a:p>
            <a:p>
              <a:pPr lvl="0" algn="ctr">
                <a:defRPr/>
              </a:pPr>
              <a:endPar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52%</a:t>
              </a:r>
            </a:p>
            <a:p>
              <a:pPr lvl="0" algn="ctr">
                <a:defRPr/>
              </a:pPr>
              <a:endPar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54%</a:t>
              </a:r>
            </a:p>
            <a:p>
              <a:pPr lvl="0" algn="ctr">
                <a:defRPr/>
              </a:pPr>
              <a:endPar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61%</a:t>
              </a:r>
            </a:p>
            <a:p>
              <a:pPr lvl="0" algn="ctr">
                <a:defRPr/>
              </a:pPr>
              <a:endPar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68%</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5F3FD361-CFA6-40E5-AA30-B65776FD5197}"/>
                </a:ext>
              </a:extLst>
            </p:cNvPr>
            <p:cNvSpPr/>
            <p:nvPr/>
          </p:nvSpPr>
          <p:spPr>
            <a:xfrm>
              <a:off x="8036113" y="1030567"/>
              <a:ext cx="936000" cy="361950"/>
            </a:xfrm>
            <a:prstGeom prst="rect">
              <a:avLst/>
            </a:prstGeom>
            <a:solidFill>
              <a:srgbClr val="212952"/>
            </a:solidFill>
            <a:ln>
              <a:solidFill>
                <a:srgbClr val="2129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55B7672-60D9-4F76-B253-A6134DC54782}"/>
                </a:ext>
              </a:extLst>
            </p:cNvPr>
            <p:cNvSpPr txBox="1"/>
            <p:nvPr/>
          </p:nvSpPr>
          <p:spPr>
            <a:xfrm>
              <a:off x="8051095" y="1080025"/>
              <a:ext cx="976698" cy="400110"/>
            </a:xfrm>
            <a:prstGeom prst="rect">
              <a:avLst/>
            </a:prstGeom>
            <a:noFill/>
          </p:spPr>
          <p:txBody>
            <a:bodyPr wrap="square" rtlCol="0">
              <a:spAutoFit/>
            </a:bodyPr>
            <a:lstStyle/>
            <a:p>
              <a:pPr algn="ctr"/>
              <a:r>
                <a:rPr lang="en-GB" sz="1000" b="1" dirty="0">
                  <a:solidFill>
                    <a:schemeClr val="bg1"/>
                  </a:solidFill>
                  <a:latin typeface="Verdana" panose="020B0604030504040204" pitchFamily="34" charset="0"/>
                  <a:ea typeface="Verdana" panose="020B0604030504040204" pitchFamily="34" charset="0"/>
                  <a:cs typeface="Verdana" panose="020B0604030504040204" pitchFamily="34" charset="0"/>
                </a:rPr>
                <a:t>Exporters</a:t>
              </a:r>
            </a:p>
            <a:p>
              <a:pPr algn="ctr"/>
              <a:endParaRPr lang="en-GB" sz="1000" dirty="0">
                <a:solidFill>
                  <a:schemeClr val="bg1"/>
                </a:solidFill>
              </a:endParaRPr>
            </a:p>
          </p:txBody>
        </p:sp>
      </p:grpSp>
      <p:sp>
        <p:nvSpPr>
          <p:cNvPr id="18" name="TextBox 17">
            <a:extLst>
              <a:ext uri="{FF2B5EF4-FFF2-40B4-BE49-F238E27FC236}">
                <a16:creationId xmlns:a16="http://schemas.microsoft.com/office/drawing/2014/main" id="{9F5D4869-4F57-432B-9D0E-B30D6D112129}"/>
              </a:ext>
            </a:extLst>
          </p:cNvPr>
          <p:cNvSpPr txBox="1"/>
          <p:nvPr/>
        </p:nvSpPr>
        <p:spPr>
          <a:xfrm>
            <a:off x="7104596" y="643859"/>
            <a:ext cx="1771104" cy="400110"/>
          </a:xfrm>
          <a:prstGeom prst="rect">
            <a:avLst/>
          </a:prstGeom>
          <a:noFill/>
        </p:spPr>
        <p:txBody>
          <a:bodyPr wrap="square" rtlCol="0">
            <a:spAutoFit/>
          </a:bodyPr>
          <a:lstStyle/>
          <a:p>
            <a:pPr algn="ctr"/>
            <a:r>
              <a:rPr lang="en-GB" sz="1000" b="1" dirty="0">
                <a:solidFill>
                  <a:srgbClr val="27325A"/>
                </a:solidFill>
                <a:latin typeface="Verdana" panose="020B0604030504040204" pitchFamily="34" charset="0"/>
                <a:ea typeface="Verdana" panose="020B0604030504040204" pitchFamily="34" charset="0"/>
                <a:cs typeface="Verdana" panose="020B0604030504040204" pitchFamily="34" charset="0"/>
              </a:rPr>
              <a:t>% Expect to grow moderately or better</a:t>
            </a:r>
            <a:endParaRPr lang="en-GB" sz="1000" dirty="0">
              <a:solidFill>
                <a:srgbClr val="27325A"/>
              </a:solidFill>
            </a:endParaRPr>
          </a:p>
        </p:txBody>
      </p:sp>
    </p:spTree>
    <p:extLst>
      <p:ext uri="{BB962C8B-B14F-4D97-AF65-F5344CB8AC3E}">
        <p14:creationId xmlns:p14="http://schemas.microsoft.com/office/powerpoint/2010/main" val="143491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59C9-1583-4AEF-9193-F18CA9EC42B7}"/>
              </a:ext>
            </a:extLst>
          </p:cNvPr>
          <p:cNvSpPr>
            <a:spLocks noGrp="1"/>
          </p:cNvSpPr>
          <p:nvPr>
            <p:ph type="title"/>
          </p:nvPr>
        </p:nvSpPr>
        <p:spPr/>
        <p:txBody>
          <a:bodyPr/>
          <a:lstStyle/>
          <a:p>
            <a:r>
              <a:rPr lang="en-GB" sz="1600" dirty="0"/>
              <a:t>Small and medium-sized businesses more optimistic about trading conditions than micro businesses and sole traders</a:t>
            </a:r>
          </a:p>
        </p:txBody>
      </p:sp>
      <p:sp>
        <p:nvSpPr>
          <p:cNvPr id="4" name="TextBox 6">
            <a:extLst>
              <a:ext uri="{FF2B5EF4-FFF2-40B4-BE49-F238E27FC236}">
                <a16:creationId xmlns:a16="http://schemas.microsoft.com/office/drawing/2014/main" id="{EC6A0598-FE27-4205-A750-76BD05DDE2C5}"/>
              </a:ext>
            </a:extLst>
          </p:cNvPr>
          <p:cNvSpPr txBox="1">
            <a:spLocks noChangeArrowheads="1"/>
          </p:cNvSpPr>
          <p:nvPr/>
        </p:nvSpPr>
        <p:spPr bwMode="auto">
          <a:xfrm>
            <a:off x="203200" y="4445622"/>
            <a:ext cx="8790329" cy="261610"/>
          </a:xfrm>
          <a:prstGeom prst="rect">
            <a:avLst/>
          </a:prstGeom>
          <a:noFill/>
          <a:ln w="9525">
            <a:noFill/>
            <a:miter lim="800000"/>
            <a:headEnd/>
            <a:tailEnd/>
          </a:ln>
        </p:spPr>
        <p:txBody>
          <a:bodyPr wrap="square">
            <a:spAutoFit/>
          </a:bodyPr>
          <a:lstStyle/>
          <a:p>
            <a:r>
              <a:rPr lang="en-GB" sz="1100" dirty="0"/>
              <a:t>Base = all SMEs (n=2,000 in 2018) no employees n=821, micro n=667, small n=311, medium n=201. B7 (single code, prompted).</a:t>
            </a:r>
            <a:endParaRPr lang="en-US" dirty="0"/>
          </a:p>
        </p:txBody>
      </p:sp>
      <p:sp>
        <p:nvSpPr>
          <p:cNvPr id="5" name="Subtitle 1">
            <a:extLst>
              <a:ext uri="{FF2B5EF4-FFF2-40B4-BE49-F238E27FC236}">
                <a16:creationId xmlns:a16="http://schemas.microsoft.com/office/drawing/2014/main" id="{207021A1-8EBC-482A-81F3-E68CA0F1BCA4}"/>
              </a:ext>
            </a:extLst>
          </p:cNvPr>
          <p:cNvSpPr>
            <a:spLocks noGrp="1"/>
          </p:cNvSpPr>
          <p:nvPr>
            <p:ph type="subTitle" idx="1"/>
          </p:nvPr>
        </p:nvSpPr>
        <p:spPr>
          <a:xfrm>
            <a:off x="203200" y="793749"/>
            <a:ext cx="8686800" cy="3594101"/>
          </a:xfrm>
        </p:spPr>
        <p:txBody>
          <a:bodyPr/>
          <a:lstStyle/>
          <a:p>
            <a:pPr marL="0" indent="0">
              <a:buNone/>
            </a:pPr>
            <a:r>
              <a:rPr lang="en-GB" sz="1400" dirty="0"/>
              <a:t>Expectations for the business’ trading conditions in the next 12 months </a:t>
            </a:r>
          </a:p>
        </p:txBody>
      </p:sp>
      <p:graphicFrame>
        <p:nvGraphicFramePr>
          <p:cNvPr id="7" name="Content Placeholder 7">
            <a:extLst>
              <a:ext uri="{FF2B5EF4-FFF2-40B4-BE49-F238E27FC236}">
                <a16:creationId xmlns:a16="http://schemas.microsoft.com/office/drawing/2014/main" id="{DF796480-745F-407F-86B0-699520940CC2}"/>
              </a:ext>
            </a:extLst>
          </p:cNvPr>
          <p:cNvGraphicFramePr>
            <a:graphicFrameLocks/>
          </p:cNvGraphicFramePr>
          <p:nvPr>
            <p:extLst>
              <p:ext uri="{D42A27DB-BD31-4B8C-83A1-F6EECF244321}">
                <p14:modId xmlns:p14="http://schemas.microsoft.com/office/powerpoint/2010/main" val="2369362107"/>
              </p:ext>
            </p:extLst>
          </p:nvPr>
        </p:nvGraphicFramePr>
        <p:xfrm>
          <a:off x="437573" y="1189498"/>
          <a:ext cx="7249160" cy="30447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6FB9B346-9392-4D6D-8DA0-04C32B7A6114}"/>
              </a:ext>
            </a:extLst>
          </p:cNvPr>
          <p:cNvSpPr/>
          <p:nvPr/>
        </p:nvSpPr>
        <p:spPr>
          <a:xfrm>
            <a:off x="7549935" y="1189498"/>
            <a:ext cx="676532" cy="2256843"/>
          </a:xfrm>
          <a:prstGeom prst="rect">
            <a:avLst/>
          </a:prstGeom>
          <a:solidFill>
            <a:srgbClr val="212952"/>
          </a:solidFill>
          <a:effectLst/>
        </p:spPr>
        <p:style>
          <a:lnRef idx="1">
            <a:schemeClr val="accent1"/>
          </a:lnRef>
          <a:fillRef idx="3">
            <a:schemeClr val="accent1"/>
          </a:fillRef>
          <a:effectRef idx="2">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20%</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Verdana" panose="020B0604030504040204" pitchFamily="34" charset="0"/>
                <a:ea typeface="Verdana" panose="020B0604030504040204" pitchFamily="34" charset="0"/>
                <a:cs typeface="Verdana" panose="020B0604030504040204" pitchFamily="34" charset="0"/>
              </a:rPr>
              <a:t>23%</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31%</a:t>
            </a:r>
          </a:p>
        </p:txBody>
      </p:sp>
      <p:sp>
        <p:nvSpPr>
          <p:cNvPr id="9" name="TextBox 8">
            <a:extLst>
              <a:ext uri="{FF2B5EF4-FFF2-40B4-BE49-F238E27FC236}">
                <a16:creationId xmlns:a16="http://schemas.microsoft.com/office/drawing/2014/main" id="{DCEA056F-9589-4FC9-8F62-839D11DDC65A}"/>
              </a:ext>
            </a:extLst>
          </p:cNvPr>
          <p:cNvSpPr txBox="1"/>
          <p:nvPr/>
        </p:nvSpPr>
        <p:spPr>
          <a:xfrm>
            <a:off x="7446753" y="896327"/>
            <a:ext cx="847667" cy="276999"/>
          </a:xfrm>
          <a:prstGeom prst="rect">
            <a:avLst/>
          </a:prstGeom>
          <a:noFill/>
        </p:spPr>
        <p:txBody>
          <a:bodyPr wrap="square" rtlCol="0">
            <a:spAutoFit/>
          </a:bodyPr>
          <a:lstStyle/>
          <a:p>
            <a:pPr algn="ctr"/>
            <a:r>
              <a:rPr lang="en-GB" sz="1200" b="1" dirty="0">
                <a:solidFill>
                  <a:srgbClr val="27325A"/>
                </a:solidFill>
                <a:latin typeface="Verdana" panose="020B0604030504040204" pitchFamily="34" charset="0"/>
                <a:ea typeface="Verdana" panose="020B0604030504040204" pitchFamily="34" charset="0"/>
                <a:cs typeface="Verdana" panose="020B0604030504040204" pitchFamily="34" charset="0"/>
              </a:rPr>
              <a:t>Better</a:t>
            </a:r>
            <a:endParaRPr lang="en-GB" sz="1200" dirty="0">
              <a:solidFill>
                <a:srgbClr val="27325A"/>
              </a:solidFill>
            </a:endParaRPr>
          </a:p>
        </p:txBody>
      </p:sp>
      <p:sp>
        <p:nvSpPr>
          <p:cNvPr id="13" name="Arrow: Right 12">
            <a:extLst>
              <a:ext uri="{FF2B5EF4-FFF2-40B4-BE49-F238E27FC236}">
                <a16:creationId xmlns:a16="http://schemas.microsoft.com/office/drawing/2014/main" id="{174883C2-94C9-4CF6-AF72-1D0FFA194487}"/>
              </a:ext>
            </a:extLst>
          </p:cNvPr>
          <p:cNvSpPr/>
          <p:nvPr/>
        </p:nvSpPr>
        <p:spPr>
          <a:xfrm rot="16200000">
            <a:off x="6926683" y="1351748"/>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Arrow: Right 13">
            <a:extLst>
              <a:ext uri="{FF2B5EF4-FFF2-40B4-BE49-F238E27FC236}">
                <a16:creationId xmlns:a16="http://schemas.microsoft.com/office/drawing/2014/main" id="{FB836A77-F907-4191-92B2-468F2CE36260}"/>
              </a:ext>
            </a:extLst>
          </p:cNvPr>
          <p:cNvSpPr/>
          <p:nvPr/>
        </p:nvSpPr>
        <p:spPr>
          <a:xfrm rot="16200000">
            <a:off x="6968594" y="1800276"/>
            <a:ext cx="152400" cy="145473"/>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84974481"/>
      </p:ext>
    </p:extLst>
  </p:cSld>
  <p:clrMapOvr>
    <a:masterClrMapping/>
  </p:clrMapOvr>
</p:sld>
</file>

<file path=ppt/theme/theme1.xml><?xml version="1.0" encoding="utf-8"?>
<a:theme xmlns:a="http://schemas.openxmlformats.org/drawingml/2006/main" name="Header – straplin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Custom 3">
      <a:dk1>
        <a:srgbClr val="212952"/>
      </a:dk1>
      <a:lt1>
        <a:sysClr val="window" lastClr="FFFFFF"/>
      </a:lt1>
      <a:dk2>
        <a:srgbClr val="21295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claimer – Straplin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BBB Template">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BB">
    <a:dk1>
      <a:srgbClr val="000000"/>
    </a:dk1>
    <a:lt1>
      <a:srgbClr val="FFFFFF"/>
    </a:lt1>
    <a:dk2>
      <a:srgbClr val="D41217"/>
    </a:dk2>
    <a:lt2>
      <a:srgbClr val="212952"/>
    </a:lt2>
    <a:accent1>
      <a:srgbClr val="016666"/>
    </a:accent1>
    <a:accent2>
      <a:srgbClr val="330066"/>
    </a:accent2>
    <a:accent3>
      <a:srgbClr val="087E99"/>
    </a:accent3>
    <a:accent4>
      <a:srgbClr val="4B5697"/>
    </a:accent4>
    <a:accent5>
      <a:srgbClr val="979195"/>
    </a:accent5>
    <a:accent6>
      <a:srgbClr val="F3EFE0"/>
    </a:accent6>
    <a:hlink>
      <a:srgbClr val="000099"/>
    </a:hlink>
    <a:folHlink>
      <a:srgbClr val="3399FF"/>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6300</TotalTime>
  <Words>6046</Words>
  <Application>Microsoft Office PowerPoint</Application>
  <PresentationFormat>On-screen Show (16:9)</PresentationFormat>
  <Paragraphs>645</Paragraphs>
  <Slides>74</Slides>
  <Notes>54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74</vt:i4>
      </vt:variant>
    </vt:vector>
  </HeadingPairs>
  <TitlesOfParts>
    <vt:vector size="83" baseType="lpstr">
      <vt:lpstr>Arial</vt:lpstr>
      <vt:lpstr>Calibri</vt:lpstr>
      <vt:lpstr>Lucida Grande</vt:lpstr>
      <vt:lpstr>Soho Gothic Pro Light</vt:lpstr>
      <vt:lpstr>Verdana</vt:lpstr>
      <vt:lpstr>Header – strapline 1</vt:lpstr>
      <vt:lpstr>Content Slide</vt:lpstr>
      <vt:lpstr>Disclaimer – Strapline 1</vt:lpstr>
      <vt:lpstr>Custom Design</vt:lpstr>
      <vt:lpstr>2018 Business Finance Survey: SMEs</vt:lpstr>
      <vt:lpstr>Contents</vt:lpstr>
      <vt:lpstr>Background</vt:lpstr>
      <vt:lpstr>PowerPoint Presentation</vt:lpstr>
      <vt:lpstr>Three in ten SMEs grew in the past 12 months</vt:lpstr>
      <vt:lpstr>SME growth expectations in line with those seen in 2017</vt:lpstr>
      <vt:lpstr>SMEs that have exported in the past three years have higher growth expectations</vt:lpstr>
      <vt:lpstr>Similarly, those planning to export are more optimistic regarding growth potential</vt:lpstr>
      <vt:lpstr>Small and medium-sized businesses more optimistic about trading conditions than micro businesses and sole traders</vt:lpstr>
      <vt:lpstr>Around one in ten view recruitment and cash flow / late payment as significant obstacles</vt:lpstr>
      <vt:lpstr>PowerPoint Presentation</vt:lpstr>
      <vt:lpstr>PowerPoint Presentation</vt:lpstr>
      <vt:lpstr>Under a fifth of SMEs have made changes as a result of leaving the EU</vt:lpstr>
      <vt:lpstr>Around one in four plan to make changes, with more planning changes to investment and staff</vt:lpstr>
      <vt:lpstr>Most SMEs have not seen any impact on sales so far but more expect sales will be affected</vt:lpstr>
      <vt:lpstr>Among SMEs expecting a change to sales, more expect a fall in sales in the next 12 months than in 2017</vt:lpstr>
      <vt:lpstr>Employers more likely to report scaling back investment in 2018</vt:lpstr>
      <vt:lpstr>There is a rise in the share of those expecting a decrease in sales of over 20%</vt:lpstr>
      <vt:lpstr>One-third of SMEs think obtaining equity or debt finance will be more difficult</vt:lpstr>
      <vt:lpstr>Among SMEs expecting a change to exports, there is rise in the share of those expecting a decrease in exports, with a sharp increase of ‘don’t knows’</vt:lpstr>
      <vt:lpstr>PowerPoint Presentation</vt:lpstr>
      <vt:lpstr>Encouragingly, awareness of almost all external forms of finance has increased significantly since 2017</vt:lpstr>
      <vt:lpstr>Awareness of who to approach for specific products has also increased significantly</vt:lpstr>
      <vt:lpstr>Awareness of who to approach for crowdfunding and venture capital is higher in London than in many other regions</vt:lpstr>
      <vt:lpstr>PowerPoint Presentation</vt:lpstr>
      <vt:lpstr>More SMEs are using credit card finance and leasing/hire purchase than in 2017 </vt:lpstr>
      <vt:lpstr>Personal savings are by far the most commonly used source of finance to establish a business</vt:lpstr>
      <vt:lpstr>Proportion seeking external finance in last three years is similar to 2017</vt:lpstr>
      <vt:lpstr>Credit cards and commercial mortgages are most commonly sought from banks</vt:lpstr>
      <vt:lpstr>Main reason for seeking finance is still for working capital or purchasing fixed assets</vt:lpstr>
      <vt:lpstr>Capital is most commonly sought for the general running of the business and to cover a short term gap in funds</vt:lpstr>
      <vt:lpstr>Majority of SMEs sought less than £25,000 finance on the last occasion</vt:lpstr>
      <vt:lpstr>Researching finance types online now second most common step</vt:lpstr>
      <vt:lpstr>Banks and finance providers are the top influencer on the decision of who to approach</vt:lpstr>
      <vt:lpstr>Four in ten businesses considered more than one provider in 2018</vt:lpstr>
      <vt:lpstr>A majority of SMEs continue to contact one finance provider, although long-term trends suggest a positive shift to more providers being contacted</vt:lpstr>
      <vt:lpstr>Having an existing relationship continues to be the most common reason for choosing providers - fewer say the decision relates to the likelihood of obtaining  finance</vt:lpstr>
      <vt:lpstr>Having an established relationship is the most common reason for contacting only one provider</vt:lpstr>
      <vt:lpstr>Half of SMEs contact providers other than the ‘big five’ banks when seeking finance</vt:lpstr>
      <vt:lpstr>Around nine in ten get all or almost all the finance required from first provider</vt:lpstr>
      <vt:lpstr>Success rates similar to 2017 overall, despite a significant fall for micro businesses</vt:lpstr>
      <vt:lpstr>SMEs in the distribution sector have become more successful in getting all finance since 2017 but other sectors remain consistent</vt:lpstr>
      <vt:lpstr>Slight increase in SMEs granted bank loans/mortgages for the tenor period requested</vt:lpstr>
      <vt:lpstr>For around a quarter of SMEs security was required for the loan, most commonly director or personal guarantee</vt:lpstr>
      <vt:lpstr>Increase in those giving up or cancelling plans when not receiving all finance required</vt:lpstr>
      <vt:lpstr>Applications taking too long overtakes poor customer experience as the top reason for dissatisfaction</vt:lpstr>
      <vt:lpstr>Experience of raising finance from big five banks more likely than other finance providers not to meet expectations</vt:lpstr>
      <vt:lpstr>18% of SMEs sought external advice, with half of these going to their accountant</vt:lpstr>
      <vt:lpstr>Proportion of SMEs using advice when seeking finance generally in line with 2017 but falls significantly for businesses with 10-49 employees</vt:lpstr>
      <vt:lpstr>More SMEs are ‘very likely’ to seek external advice if they needed finance in the future compared with 2017 </vt:lpstr>
      <vt:lpstr>PowerPoint Presentation</vt:lpstr>
      <vt:lpstr>Improvement in confidence in assessing finance products offered by other providers</vt:lpstr>
      <vt:lpstr>Around two-thirds are confident they know where to obtain information on the types of finance and specific providers available</vt:lpstr>
      <vt:lpstr>Around three in ten SMEs still see moving banks as difficult</vt:lpstr>
      <vt:lpstr>PowerPoint Presentation</vt:lpstr>
      <vt:lpstr>15% expect to apply for at least one external finance product in the next three months</vt:lpstr>
      <vt:lpstr>PowerPoint Presentation</vt:lpstr>
      <vt:lpstr>Three-quarters of those not using equity finance have not considered it</vt:lpstr>
      <vt:lpstr>Family members/friends most common source of equity, though over half used other sources</vt:lpstr>
      <vt:lpstr>PowerPoint Presentation</vt:lpstr>
      <vt:lpstr>Ownership structure is most common reason for not considering equity finance</vt:lpstr>
      <vt:lpstr>PowerPoint Presentation</vt:lpstr>
      <vt:lpstr>Around a third of SMEs offer trade credit to customers or receive trade credit</vt:lpstr>
      <vt:lpstr>One-quarter of firms with B2B sales report all payments are received on time</vt:lpstr>
      <vt:lpstr>At least two in five SMEs report average delay in payment of at least one month for invoices and trade credit</vt:lpstr>
      <vt:lpstr>Cash flow issues are the most commonly suffered consequence of late payments, being experienced by a third of SMEs reporting late payments</vt:lpstr>
      <vt:lpstr>Chasing debtors by phone or email is by far the most common action taken in response to late payments, whilst a quarter take up preventative measures</vt:lpstr>
      <vt:lpstr>PowerPoint Presentation</vt:lpstr>
      <vt:lpstr>Summary - 1</vt:lpstr>
      <vt:lpstr>Summary - 2</vt:lpstr>
      <vt:lpstr>Summary - 3</vt:lpstr>
      <vt:lpstr>Summary - 4</vt:lpstr>
      <vt:lpstr>Summary - 5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 Hughes</dc:creator>
  <cp:lastModifiedBy>Anthony Gray</cp:lastModifiedBy>
  <cp:revision>792</cp:revision>
  <dcterms:created xsi:type="dcterms:W3CDTF">2014-10-09T10:33:27Z</dcterms:created>
  <dcterms:modified xsi:type="dcterms:W3CDTF">2019-02-08T10:52:27Z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298781-51da-4ff4-a922-2a264d7b8414_Enabled">
    <vt:lpwstr>True</vt:lpwstr>
  </property>
  <property fmtid="{D5CDD505-2E9C-101B-9397-08002B2CF9AE}" pid="3" name="MSIP_Label_95298781-51da-4ff4-a922-2a264d7b8414_SiteId">
    <vt:lpwstr>f6d853f0-bbb8-4903-bc78-b0fcf77581fb</vt:lpwstr>
  </property>
  <property fmtid="{D5CDD505-2E9C-101B-9397-08002B2CF9AE}" pid="4" name="MSIP_Label_95298781-51da-4ff4-a922-2a264d7b8414_Owner">
    <vt:lpwstr>Anthony.Gray@british-business-bank.co.uk</vt:lpwstr>
  </property>
  <property fmtid="{D5CDD505-2E9C-101B-9397-08002B2CF9AE}" pid="5" name="MSIP_Label_95298781-51da-4ff4-a922-2a264d7b8414_SetDate">
    <vt:lpwstr>2018-09-27T09:44:56.9862011Z</vt:lpwstr>
  </property>
  <property fmtid="{D5CDD505-2E9C-101B-9397-08002B2CF9AE}" pid="6" name="MSIP_Label_95298781-51da-4ff4-a922-2a264d7b8414_Name">
    <vt:lpwstr>OFFICIAL SENSITIVE</vt:lpwstr>
  </property>
  <property fmtid="{D5CDD505-2E9C-101B-9397-08002B2CF9AE}" pid="7" name="MSIP_Label_95298781-51da-4ff4-a922-2a264d7b8414_Application">
    <vt:lpwstr>Microsoft Azure Information Protection</vt:lpwstr>
  </property>
  <property fmtid="{D5CDD505-2E9C-101B-9397-08002B2CF9AE}" pid="8" name="MSIP_Label_95298781-51da-4ff4-a922-2a264d7b8414_Extended_MSFT_Method">
    <vt:lpwstr>Automatic</vt:lpwstr>
  </property>
  <property fmtid="{D5CDD505-2E9C-101B-9397-08002B2CF9AE}" pid="9" name="Sensitivity">
    <vt:lpwstr>OFFICIAL SENSITIVE</vt:lpwstr>
  </property>
</Properties>
</file>